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7.xml" ContentType="application/vnd.openxmlformats-officedocument.drawingml.chart+xml"/>
  <Override PartName="/ppt/charts/chart8.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 id="2147484021" r:id="rId2"/>
  </p:sldMasterIdLst>
  <p:notesMasterIdLst>
    <p:notesMasterId r:id="rId36"/>
  </p:notesMasterIdLst>
  <p:sldIdLst>
    <p:sldId id="264" r:id="rId3"/>
    <p:sldId id="293" r:id="rId4"/>
    <p:sldId id="256" r:id="rId5"/>
    <p:sldId id="316" r:id="rId6"/>
    <p:sldId id="257" r:id="rId7"/>
    <p:sldId id="258" r:id="rId8"/>
    <p:sldId id="295" r:id="rId9"/>
    <p:sldId id="315" r:id="rId10"/>
    <p:sldId id="260" r:id="rId11"/>
    <p:sldId id="296" r:id="rId12"/>
    <p:sldId id="267" r:id="rId13"/>
    <p:sldId id="314" r:id="rId14"/>
    <p:sldId id="270" r:id="rId15"/>
    <p:sldId id="262" r:id="rId16"/>
    <p:sldId id="29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2" autoAdjust="0"/>
    <p:restoredTop sz="94718" autoAdjust="0"/>
  </p:normalViewPr>
  <p:slideViewPr>
    <p:cSldViewPr>
      <p:cViewPr varScale="1">
        <p:scale>
          <a:sx n="85" d="100"/>
          <a:sy n="85" d="100"/>
        </p:scale>
        <p:origin x="-1315"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192.168.168.3\dokumenti\.Aleksandar%20Ilic\Budzet\zavrsni\2023\Zavrsni%20budzet%202023\GRADJANSKI%20VODIC%202023\Prilog%202%20-%20Tabele%20i%20grafic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192.168.168.3\dokumenti\.Aleksandar%20Ilic\Budzet\zavrsni\2023\Zavrsni%20budzet%202023\GRADJANSKI%20VODIC%202023\Prilog%202%20-%20Tabele%20i%20grafic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192.168.168.3\dokumenti\.Aleksandar%20Ilic\Budzet\zavrsni\2023\Zavrsni%20budzet%202023\GRADJANSKI%20VODIC%202023\Prilog%202%20-%20Tabele%20i%20grafic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192.168.168.3\dokumenti\.Aleksandar%20Ilic\Budzet\zavrsni\2023\Zavrsni%20budzet%202023\GRADJANSKI%20VODIC%202023\Prilog%202%20-%20Tabele%20i%20grafici.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192.168.168.3\dokumenti\.Aleksandar%20Ilic\Budzet\zavrsni\2023\Zavrsni%20budzet%202023\GRADJANSKI%20VODIC%202023\Prilog%202%20-%20Tabele%20i%20grafici.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192.168.168.3\dokumenti\.Aleksandar%20Ilic\Budzet\zavrsni\2023\Zavrsni%20budzet%202023\GRADJANSKI%20VODIC%202023\Prilog%202%20-%20Tabele%20i%20grafici.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192.168.168.3\dokumenti\.Aleksandar%20Ilic\Budzet\zavrsni\2023\Zavrsni%20budzet%202023\GRADJANSKI%20VODIC%202023\Prilog%202%20-%20Tabele%20i%20grafici.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192.168.168.3\dokumenti\.Aleksandar%20Ilic\Budzet\zavrsni\2023\Zavrsni%20budzet%202023\GRADJANSKI%20VODIC%202023\Prilog%202%20-%20Tabele%20i%20grafic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'[Prilog 2 - Tabele i grafici.xlsx]Приходи и примања'!$D$5</c:f>
              <c:strCache>
                <c:ptCount val="1"/>
                <c:pt idx="0">
                  <c:v>извршење</c:v>
                </c:pt>
              </c:strCache>
            </c:strRef>
          </c:tx>
          <c:invertIfNegative val="0"/>
          <c:cat>
            <c:strRef>
              <c:f>'[Prilog 2 - Tabele i grafici.xlsx]Приходи и примања'!$C$6:$C$10</c:f>
              <c:strCache>
                <c:ptCount val="5"/>
                <c:pt idx="0">
                  <c:v>Порески приходи</c:v>
                </c:pt>
                <c:pt idx="1">
                  <c:v>Трансфери од других нивоа власти</c:v>
                </c:pt>
                <c:pt idx="2">
                  <c:v>Приходи од имовине и продаје добара</c:v>
                </c:pt>
                <c:pt idx="3">
                  <c:v>Други приходи</c:v>
                </c:pt>
                <c:pt idx="4">
                  <c:v>Приходи о продаје финансјске и нефинансијске имовине</c:v>
                </c:pt>
              </c:strCache>
            </c:strRef>
          </c:cat>
          <c:val>
            <c:numRef>
              <c:f>'[Prilog 2 - Tabele i grafici.xlsx]Приходи и примања'!$D$6:$D$10</c:f>
              <c:numCache>
                <c:formatCode>#,##0</c:formatCode>
                <c:ptCount val="5"/>
                <c:pt idx="0">
                  <c:v>273274071</c:v>
                </c:pt>
                <c:pt idx="1">
                  <c:v>303541345</c:v>
                </c:pt>
                <c:pt idx="2">
                  <c:v>23381500</c:v>
                </c:pt>
                <c:pt idx="3">
                  <c:v>9598498</c:v>
                </c:pt>
                <c:pt idx="4">
                  <c:v>30137568</c:v>
                </c:pt>
              </c:numCache>
            </c:numRef>
          </c:val>
          <c:extLst xmlns:c16r2="http://schemas.microsoft.com/office/drawing/2015/06/chart">
            <c:ext xmlns:c16="http://schemas.microsoft.com/office/drawing/2014/chart" uri="{C3380CC4-5D6E-409C-BE32-E72D297353CC}">
              <c16:uniqueId val="{00000000-E6A6-4015-A009-5EE7CF7E2EA1}"/>
            </c:ext>
          </c:extLst>
        </c:ser>
        <c:ser>
          <c:idx val="1"/>
          <c:order val="1"/>
          <c:tx>
            <c:strRef>
              <c:f>'[Prilog 2 - Tabele i grafici.xlsx]Приходи и примања'!$E$5</c:f>
              <c:strCache>
                <c:ptCount val="1"/>
                <c:pt idx="0">
                  <c:v>план</c:v>
                </c:pt>
              </c:strCache>
            </c:strRef>
          </c:tx>
          <c:invertIfNegative val="0"/>
          <c:cat>
            <c:strRef>
              <c:f>'[Prilog 2 - Tabele i grafici.xlsx]Приходи и примања'!$C$6:$C$10</c:f>
              <c:strCache>
                <c:ptCount val="5"/>
                <c:pt idx="0">
                  <c:v>Порески приходи</c:v>
                </c:pt>
                <c:pt idx="1">
                  <c:v>Трансфери од других нивоа власти</c:v>
                </c:pt>
                <c:pt idx="2">
                  <c:v>Приходи од имовине и продаје добара</c:v>
                </c:pt>
                <c:pt idx="3">
                  <c:v>Други приходи</c:v>
                </c:pt>
                <c:pt idx="4">
                  <c:v>Приходи о продаје финансјске и нефинансијске имовине</c:v>
                </c:pt>
              </c:strCache>
            </c:strRef>
          </c:cat>
          <c:val>
            <c:numRef>
              <c:f>'[Prilog 2 - Tabele i grafici.xlsx]Приходи и примања'!$E$6:$E$10</c:f>
              <c:numCache>
                <c:formatCode>#,##0</c:formatCode>
                <c:ptCount val="5"/>
                <c:pt idx="0">
                  <c:v>287400000</c:v>
                </c:pt>
                <c:pt idx="1">
                  <c:v>306701903</c:v>
                </c:pt>
                <c:pt idx="2">
                  <c:v>27672000</c:v>
                </c:pt>
                <c:pt idx="3">
                  <c:v>10225603</c:v>
                </c:pt>
                <c:pt idx="4">
                  <c:v>31530000</c:v>
                </c:pt>
              </c:numCache>
            </c:numRef>
          </c:val>
          <c:extLst xmlns:c16r2="http://schemas.microsoft.com/office/drawing/2015/06/chart">
            <c:ext xmlns:c16="http://schemas.microsoft.com/office/drawing/2014/chart" uri="{C3380CC4-5D6E-409C-BE32-E72D297353CC}">
              <c16:uniqueId val="{00000001-E6A6-4015-A009-5EE7CF7E2EA1}"/>
            </c:ext>
          </c:extLst>
        </c:ser>
        <c:dLbls>
          <c:showLegendKey val="0"/>
          <c:showVal val="0"/>
          <c:showCatName val="0"/>
          <c:showSerName val="0"/>
          <c:showPercent val="0"/>
          <c:showBubbleSize val="0"/>
        </c:dLbls>
        <c:gapWidth val="150"/>
        <c:shape val="cylinder"/>
        <c:axId val="197465600"/>
        <c:axId val="186012160"/>
        <c:axId val="0"/>
      </c:bar3DChart>
      <c:catAx>
        <c:axId val="197465600"/>
        <c:scaling>
          <c:orientation val="minMax"/>
        </c:scaling>
        <c:delete val="0"/>
        <c:axPos val="b"/>
        <c:numFmt formatCode="General" sourceLinked="0"/>
        <c:majorTickMark val="out"/>
        <c:minorTickMark val="none"/>
        <c:tickLblPos val="nextTo"/>
        <c:crossAx val="186012160"/>
        <c:crosses val="autoZero"/>
        <c:auto val="1"/>
        <c:lblAlgn val="ctr"/>
        <c:lblOffset val="100"/>
        <c:noMultiLvlLbl val="0"/>
      </c:catAx>
      <c:valAx>
        <c:axId val="186012160"/>
        <c:scaling>
          <c:orientation val="minMax"/>
          <c:max val="350000000"/>
        </c:scaling>
        <c:delete val="0"/>
        <c:axPos val="l"/>
        <c:majorGridlines/>
        <c:numFmt formatCode="#,##0" sourceLinked="1"/>
        <c:majorTickMark val="out"/>
        <c:minorTickMark val="none"/>
        <c:tickLblPos val="nextTo"/>
        <c:crossAx val="19746560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r-Cyrl-RS" b="1"/>
              <a:t>Структура остварења прихода и примања</a:t>
            </a:r>
            <a:endParaRPr lang="en-US" b="1"/>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86414103672438"/>
          <c:y val="0.42840527849091808"/>
          <c:w val="0.61710352286096348"/>
          <c:h val="0.54428595760967535"/>
        </c:manualLayout>
      </c:layout>
      <c:pie3DChart>
        <c:varyColors val="1"/>
        <c:ser>
          <c:idx val="0"/>
          <c:order val="0"/>
          <c:explosion val="10"/>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36DC-48C0-8BA7-938C7D623EFC}"/>
              </c:ext>
            </c:extLst>
          </c:dPt>
          <c:dPt>
            <c:idx val="1"/>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36DC-48C0-8BA7-938C7D623EFC}"/>
              </c:ext>
            </c:extLst>
          </c:dPt>
          <c:dPt>
            <c:idx val="2"/>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36DC-48C0-8BA7-938C7D623EFC}"/>
              </c:ext>
            </c:extLst>
          </c:dPt>
          <c:dPt>
            <c:idx val="3"/>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36DC-48C0-8BA7-938C7D623EFC}"/>
              </c:ext>
            </c:extLst>
          </c:dPt>
          <c:dPt>
            <c:idx val="4"/>
            <c:bubble3D val="0"/>
            <c:explosion val="8"/>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36DC-48C0-8BA7-938C7D623EFC}"/>
              </c:ext>
            </c:extLst>
          </c:dPt>
          <c:dLbls>
            <c:dLbl>
              <c:idx val="0"/>
              <c:layout>
                <c:manualLayout>
                  <c:x val="3.5110264529722691E-2"/>
                  <c:y val="-2.4324100663887595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6DC-48C0-8BA7-938C7D623EFC}"/>
                </c:ext>
              </c:extLst>
            </c:dLbl>
            <c:dLbl>
              <c:idx val="1"/>
              <c:layout>
                <c:manualLayout>
                  <c:x val="1.9699352824601404E-2"/>
                  <c:y val="2.5345908425327777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6DC-48C0-8BA7-938C7D623EFC}"/>
                </c:ext>
              </c:extLst>
            </c:dLbl>
            <c:dLbl>
              <c:idx val="2"/>
              <c:layout>
                <c:manualLayout>
                  <c:x val="-0.19208986636693717"/>
                  <c:y val="1.2808839095686661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6DC-48C0-8BA7-938C7D623EFC}"/>
                </c:ext>
              </c:extLst>
            </c:dLbl>
            <c:dLbl>
              <c:idx val="3"/>
              <c:layout>
                <c:manualLayout>
                  <c:x val="1.6841900925712486E-2"/>
                  <c:y val="-0.10304573104832487"/>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36DC-48C0-8BA7-938C7D623EFC}"/>
                </c:ext>
              </c:extLst>
            </c:dLbl>
            <c:dLbl>
              <c:idx val="4"/>
              <c:layout>
                <c:manualLayout>
                  <c:x val="0.2342064714946071"/>
                  <c:y val="-0.1160784313725490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36DC-48C0-8BA7-938C7D623EFC}"/>
                </c:ext>
              </c:extLst>
            </c:dLbl>
            <c:spPr>
              <a:solidFill>
                <a:sysClr val="window" lastClr="FFFFFF"/>
              </a:solidFill>
              <a:ln w="12700">
                <a:solidFill>
                  <a:sysClr val="windowText" lastClr="000000">
                    <a:lumMod val="50000"/>
                    <a:lumOff val="50000"/>
                  </a:sys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mn-lt"/>
                    <a:ea typeface="+mn-ea"/>
                    <a:cs typeface="+mn-cs"/>
                  </a:defRPr>
                </a:pPr>
                <a:endParaRPr lang="sr-Latn-RS"/>
              </a:p>
            </c:txPr>
            <c:dLblPos val="bestFit"/>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c15:spPr>
              </c:ext>
            </c:extLst>
          </c:dLbls>
          <c:cat>
            <c:strRef>
              <c:f>'[Prilog 2 - Tabele i grafici.xlsx]Приходи и примања'!$C$6:$C$10</c:f>
              <c:strCache>
                <c:ptCount val="5"/>
                <c:pt idx="0">
                  <c:v>Порески приходи</c:v>
                </c:pt>
                <c:pt idx="1">
                  <c:v>Трансфери од других нивоа власти</c:v>
                </c:pt>
                <c:pt idx="2">
                  <c:v>Приходи од имовине и продаје добара</c:v>
                </c:pt>
                <c:pt idx="3">
                  <c:v>Други приходи</c:v>
                </c:pt>
                <c:pt idx="4">
                  <c:v>Приходи о продаје финансјске и нефинансијске имовине</c:v>
                </c:pt>
              </c:strCache>
            </c:strRef>
          </c:cat>
          <c:val>
            <c:numRef>
              <c:f>'[Prilog 2 - Tabele i grafici.xlsx]Приходи и примања'!$D$6:$D$10</c:f>
              <c:numCache>
                <c:formatCode>#,##0</c:formatCode>
                <c:ptCount val="5"/>
                <c:pt idx="0">
                  <c:v>273274071</c:v>
                </c:pt>
                <c:pt idx="1">
                  <c:v>303541345</c:v>
                </c:pt>
                <c:pt idx="2">
                  <c:v>23381500</c:v>
                </c:pt>
                <c:pt idx="3">
                  <c:v>9598498</c:v>
                </c:pt>
                <c:pt idx="4">
                  <c:v>30137568</c:v>
                </c:pt>
              </c:numCache>
            </c:numRef>
          </c:val>
          <c:extLst xmlns:c16r2="http://schemas.microsoft.com/office/drawing/2015/06/chart">
            <c:ext xmlns:c16="http://schemas.microsoft.com/office/drawing/2014/chart" uri="{C3380CC4-5D6E-409C-BE32-E72D297353CC}">
              <c16:uniqueId val="{0000000A-36DC-48C0-8BA7-938C7D623EFC}"/>
            </c:ext>
          </c:extLst>
        </c:ser>
        <c:dLbls>
          <c:showLegendKey val="0"/>
          <c:showVal val="0"/>
          <c:showCatName val="0"/>
          <c:showSerName val="0"/>
          <c:showPercent val="0"/>
          <c:showBubbleSize val="0"/>
          <c:showLeaderLines val="0"/>
        </c:dLbls>
      </c:pie3DChart>
      <c:spPr>
        <a:noFill/>
        <a:ln>
          <a:noFill/>
        </a:ln>
        <a:effectLst/>
      </c:spPr>
    </c:plotArea>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sr-Latn-R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'[Prilog 2 - Tabele i grafici.xlsx]Приходи по месецима'!$B$6:$B$17</c:f>
              <c:strCache>
                <c:ptCount val="12"/>
                <c:pt idx="0">
                  <c:v>Јануар</c:v>
                </c:pt>
                <c:pt idx="1">
                  <c:v>Фебруар</c:v>
                </c:pt>
                <c:pt idx="2">
                  <c:v>Март</c:v>
                </c:pt>
                <c:pt idx="3">
                  <c:v>Април</c:v>
                </c:pt>
                <c:pt idx="4">
                  <c:v>Мај</c:v>
                </c:pt>
                <c:pt idx="5">
                  <c:v>Јун</c:v>
                </c:pt>
                <c:pt idx="6">
                  <c:v>Јул</c:v>
                </c:pt>
                <c:pt idx="7">
                  <c:v>Август </c:v>
                </c:pt>
                <c:pt idx="8">
                  <c:v>Септебар</c:v>
                </c:pt>
                <c:pt idx="9">
                  <c:v>Октобар</c:v>
                </c:pt>
                <c:pt idx="10">
                  <c:v>Новембар</c:v>
                </c:pt>
                <c:pt idx="11">
                  <c:v>Децембар</c:v>
                </c:pt>
              </c:strCache>
            </c:strRef>
          </c:cat>
          <c:val>
            <c:numRef>
              <c:f>'[Prilog 2 - Tabele i grafici.xlsx]Приходи по месецима'!$C$6:$C$17</c:f>
              <c:numCache>
                <c:formatCode>#,##0</c:formatCode>
                <c:ptCount val="12"/>
                <c:pt idx="0">
                  <c:v>41474281</c:v>
                </c:pt>
                <c:pt idx="1">
                  <c:v>47821899</c:v>
                </c:pt>
                <c:pt idx="2">
                  <c:v>44649224</c:v>
                </c:pt>
                <c:pt idx="3">
                  <c:v>51886546</c:v>
                </c:pt>
                <c:pt idx="4">
                  <c:v>50889210</c:v>
                </c:pt>
                <c:pt idx="5">
                  <c:v>49399527</c:v>
                </c:pt>
                <c:pt idx="6">
                  <c:v>49978340</c:v>
                </c:pt>
                <c:pt idx="7">
                  <c:v>51218846</c:v>
                </c:pt>
                <c:pt idx="8">
                  <c:v>49875251</c:v>
                </c:pt>
                <c:pt idx="9">
                  <c:v>51986572</c:v>
                </c:pt>
                <c:pt idx="10">
                  <c:v>71858064</c:v>
                </c:pt>
                <c:pt idx="11">
                  <c:v>53355747</c:v>
                </c:pt>
              </c:numCache>
            </c:numRef>
          </c:val>
          <c:extLst xmlns:c16r2="http://schemas.microsoft.com/office/drawing/2015/06/chart">
            <c:ext xmlns:c16="http://schemas.microsoft.com/office/drawing/2014/chart" uri="{C3380CC4-5D6E-409C-BE32-E72D297353CC}">
              <c16:uniqueId val="{00000000-4AD3-4BFF-8687-ED06CD62E8A3}"/>
            </c:ext>
          </c:extLst>
        </c:ser>
        <c:dLbls>
          <c:showLegendKey val="0"/>
          <c:showVal val="0"/>
          <c:showCatName val="0"/>
          <c:showSerName val="0"/>
          <c:showPercent val="0"/>
          <c:showBubbleSize val="0"/>
        </c:dLbls>
        <c:gapWidth val="150"/>
        <c:shape val="cylinder"/>
        <c:axId val="200255488"/>
        <c:axId val="199467584"/>
        <c:axId val="0"/>
      </c:bar3DChart>
      <c:catAx>
        <c:axId val="200255488"/>
        <c:scaling>
          <c:orientation val="minMax"/>
        </c:scaling>
        <c:delete val="0"/>
        <c:axPos val="b"/>
        <c:numFmt formatCode="General" sourceLinked="0"/>
        <c:majorTickMark val="out"/>
        <c:minorTickMark val="none"/>
        <c:tickLblPos val="nextTo"/>
        <c:crossAx val="199467584"/>
        <c:crosses val="autoZero"/>
        <c:auto val="1"/>
        <c:lblAlgn val="ctr"/>
        <c:lblOffset val="100"/>
        <c:noMultiLvlLbl val="0"/>
      </c:catAx>
      <c:valAx>
        <c:axId val="199467584"/>
        <c:scaling>
          <c:orientation val="minMax"/>
        </c:scaling>
        <c:delete val="0"/>
        <c:axPos val="l"/>
        <c:majorGridlines/>
        <c:numFmt formatCode="#,##0" sourceLinked="1"/>
        <c:majorTickMark val="out"/>
        <c:minorTickMark val="none"/>
        <c:tickLblPos val="nextTo"/>
        <c:crossAx val="200255488"/>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'[Prilog 2 - Tabele i grafici.xlsx]Расходи и издаци'!$D$5</c:f>
              <c:strCache>
                <c:ptCount val="1"/>
                <c:pt idx="0">
                  <c:v>извршење</c:v>
                </c:pt>
              </c:strCache>
            </c:strRef>
          </c:tx>
          <c:invertIfNegative val="0"/>
          <c:cat>
            <c:strRef>
              <c:f>'[Prilog 2 - Tabele i grafici.xlsx]Расходи и издаци'!$C$6:$C$13</c:f>
              <c:strCache>
                <c:ptCount val="8"/>
                <c:pt idx="0">
                  <c:v>расходи за запослене</c:v>
                </c:pt>
                <c:pt idx="1">
                  <c:v>коришћење роба и услуга</c:v>
                </c:pt>
                <c:pt idx="2">
                  <c:v>отплата камата</c:v>
                </c:pt>
                <c:pt idx="3">
                  <c:v>субвенције</c:v>
                </c:pt>
                <c:pt idx="4">
                  <c:v>донације, дотације и трансфери</c:v>
                </c:pt>
                <c:pt idx="5">
                  <c:v>социјално осигурање и социјална заштита</c:v>
                </c:pt>
                <c:pt idx="6">
                  <c:v>остали расходи</c:v>
                </c:pt>
                <c:pt idx="7">
                  <c:v>капитални издаци</c:v>
                </c:pt>
              </c:strCache>
            </c:strRef>
          </c:cat>
          <c:val>
            <c:numRef>
              <c:f>'[Prilog 2 - Tabele i grafici.xlsx]Расходи и издаци'!$D$6:$D$13</c:f>
              <c:numCache>
                <c:formatCode>#,##0</c:formatCode>
                <c:ptCount val="8"/>
                <c:pt idx="0">
                  <c:v>180386974.90000001</c:v>
                </c:pt>
                <c:pt idx="1">
                  <c:v>206313695.35000005</c:v>
                </c:pt>
                <c:pt idx="2">
                  <c:v>569280.28</c:v>
                </c:pt>
                <c:pt idx="3">
                  <c:v>15317650.199999999</c:v>
                </c:pt>
                <c:pt idx="4">
                  <c:v>130667266.68000001</c:v>
                </c:pt>
                <c:pt idx="5">
                  <c:v>20015301.310000002</c:v>
                </c:pt>
                <c:pt idx="6">
                  <c:v>43897510.019999996</c:v>
                </c:pt>
                <c:pt idx="7">
                  <c:v>41908299.530000001</c:v>
                </c:pt>
              </c:numCache>
            </c:numRef>
          </c:val>
          <c:extLst xmlns:c16r2="http://schemas.microsoft.com/office/drawing/2015/06/chart">
            <c:ext xmlns:c16="http://schemas.microsoft.com/office/drawing/2014/chart" uri="{C3380CC4-5D6E-409C-BE32-E72D297353CC}">
              <c16:uniqueId val="{00000000-C1CD-4AA0-BB36-ED253AB1A8CB}"/>
            </c:ext>
          </c:extLst>
        </c:ser>
        <c:ser>
          <c:idx val="1"/>
          <c:order val="1"/>
          <c:tx>
            <c:strRef>
              <c:f>'[Prilog 2 - Tabele i grafici.xlsx]Расходи и издаци'!$E$5</c:f>
              <c:strCache>
                <c:ptCount val="1"/>
                <c:pt idx="0">
                  <c:v>план</c:v>
                </c:pt>
              </c:strCache>
            </c:strRef>
          </c:tx>
          <c:invertIfNegative val="0"/>
          <c:cat>
            <c:strRef>
              <c:f>'[Prilog 2 - Tabele i grafici.xlsx]Расходи и издаци'!$C$6:$C$13</c:f>
              <c:strCache>
                <c:ptCount val="8"/>
                <c:pt idx="0">
                  <c:v>расходи за запослене</c:v>
                </c:pt>
                <c:pt idx="1">
                  <c:v>коришћење роба и услуга</c:v>
                </c:pt>
                <c:pt idx="2">
                  <c:v>отплата камата</c:v>
                </c:pt>
                <c:pt idx="3">
                  <c:v>субвенције</c:v>
                </c:pt>
                <c:pt idx="4">
                  <c:v>донације, дотације и трансфери</c:v>
                </c:pt>
                <c:pt idx="5">
                  <c:v>социјално осигурање и социјална заштита</c:v>
                </c:pt>
                <c:pt idx="6">
                  <c:v>остали расходи</c:v>
                </c:pt>
                <c:pt idx="7">
                  <c:v>капитални издаци</c:v>
                </c:pt>
              </c:strCache>
            </c:strRef>
          </c:cat>
          <c:val>
            <c:numRef>
              <c:f>'[Prilog 2 - Tabele i grafici.xlsx]Расходи и издаци'!$E$6:$E$13</c:f>
              <c:numCache>
                <c:formatCode>#,##0</c:formatCode>
                <c:ptCount val="8"/>
                <c:pt idx="0">
                  <c:v>186629300</c:v>
                </c:pt>
                <c:pt idx="1">
                  <c:v>218630735</c:v>
                </c:pt>
                <c:pt idx="2">
                  <c:v>735000</c:v>
                </c:pt>
                <c:pt idx="3">
                  <c:v>15503830</c:v>
                </c:pt>
                <c:pt idx="4">
                  <c:v>134837800</c:v>
                </c:pt>
                <c:pt idx="5">
                  <c:v>24286476</c:v>
                </c:pt>
                <c:pt idx="6">
                  <c:v>46247400.939999998</c:v>
                </c:pt>
                <c:pt idx="7">
                  <c:v>46578000</c:v>
                </c:pt>
              </c:numCache>
            </c:numRef>
          </c:val>
          <c:extLst xmlns:c16r2="http://schemas.microsoft.com/office/drawing/2015/06/chart">
            <c:ext xmlns:c16="http://schemas.microsoft.com/office/drawing/2014/chart" uri="{C3380CC4-5D6E-409C-BE32-E72D297353CC}">
              <c16:uniqueId val="{00000001-C1CD-4AA0-BB36-ED253AB1A8CB}"/>
            </c:ext>
          </c:extLst>
        </c:ser>
        <c:dLbls>
          <c:showLegendKey val="0"/>
          <c:showVal val="0"/>
          <c:showCatName val="0"/>
          <c:showSerName val="0"/>
          <c:showPercent val="0"/>
          <c:showBubbleSize val="0"/>
        </c:dLbls>
        <c:gapWidth val="150"/>
        <c:shape val="cylinder"/>
        <c:axId val="201105920"/>
        <c:axId val="199469888"/>
        <c:axId val="0"/>
      </c:bar3DChart>
      <c:catAx>
        <c:axId val="201105920"/>
        <c:scaling>
          <c:orientation val="minMax"/>
        </c:scaling>
        <c:delete val="0"/>
        <c:axPos val="b"/>
        <c:numFmt formatCode="General" sourceLinked="0"/>
        <c:majorTickMark val="out"/>
        <c:minorTickMark val="none"/>
        <c:tickLblPos val="nextTo"/>
        <c:crossAx val="199469888"/>
        <c:crosses val="autoZero"/>
        <c:auto val="1"/>
        <c:lblAlgn val="ctr"/>
        <c:lblOffset val="100"/>
        <c:noMultiLvlLbl val="0"/>
      </c:catAx>
      <c:valAx>
        <c:axId val="199469888"/>
        <c:scaling>
          <c:orientation val="minMax"/>
          <c:max val="200000000"/>
        </c:scaling>
        <c:delete val="0"/>
        <c:axPos val="l"/>
        <c:majorGridlines/>
        <c:numFmt formatCode="#,##0" sourceLinked="1"/>
        <c:majorTickMark val="out"/>
        <c:minorTickMark val="none"/>
        <c:tickLblPos val="nextTo"/>
        <c:crossAx val="20110592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r-Cyrl-RS" b="1"/>
              <a:t>Структура расхода и издатака</a:t>
            </a:r>
            <a:endParaRPr lang="en-US" b="1"/>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2685528715690195"/>
          <c:y val="0.40067295291792232"/>
          <c:w val="0.53601721202415198"/>
          <c:h val="0.47396905974988424"/>
        </c:manualLayout>
      </c:layout>
      <c:pie3DChart>
        <c:varyColors val="1"/>
        <c:ser>
          <c:idx val="0"/>
          <c:order val="0"/>
          <c:explosion val="4"/>
          <c:dPt>
            <c:idx val="0"/>
            <c:bubble3D val="0"/>
            <c:explosion val="6"/>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7713-4B27-BC6D-0686D3920C5E}"/>
              </c:ext>
            </c:extLst>
          </c:dPt>
          <c:dPt>
            <c:idx val="1"/>
            <c:bubble3D val="0"/>
            <c:explosion val="1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7713-4B27-BC6D-0686D3920C5E}"/>
              </c:ext>
            </c:extLst>
          </c:dPt>
          <c:dPt>
            <c:idx val="2"/>
            <c:bubble3D val="0"/>
            <c:explosion val="15"/>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7713-4B27-BC6D-0686D3920C5E}"/>
              </c:ext>
            </c:extLst>
          </c:dPt>
          <c:dPt>
            <c:idx val="3"/>
            <c:bubble3D val="0"/>
            <c:explosion val="25"/>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7713-4B27-BC6D-0686D3920C5E}"/>
              </c:ext>
            </c:extLst>
          </c:dPt>
          <c:dPt>
            <c:idx val="4"/>
            <c:bubble3D val="0"/>
            <c:explosion val="11"/>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7713-4B27-BC6D-0686D3920C5E}"/>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7713-4B27-BC6D-0686D3920C5E}"/>
              </c:ext>
            </c:extLst>
          </c:dPt>
          <c:dPt>
            <c:idx val="6"/>
            <c:bubble3D val="0"/>
            <c:explosion val="24"/>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7713-4B27-BC6D-0686D3920C5E}"/>
              </c:ext>
            </c:extLst>
          </c:dPt>
          <c:dPt>
            <c:idx val="7"/>
            <c:bubble3D val="0"/>
            <c:explosion val="23"/>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7713-4B27-BC6D-0686D3920C5E}"/>
              </c:ext>
            </c:extLst>
          </c:dPt>
          <c:dLbls>
            <c:dLbl>
              <c:idx val="0"/>
              <c:layout>
                <c:manualLayout>
                  <c:x val="4.1088854648176684E-3"/>
                  <c:y val="-3.1372549019608137E-3"/>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713-4B27-BC6D-0686D3920C5E}"/>
                </c:ext>
              </c:extLst>
            </c:dLbl>
            <c:dLbl>
              <c:idx val="1"/>
              <c:layout>
                <c:manualLayout>
                  <c:x val="-1.2326656394453005E-2"/>
                  <c:y val="-9.4117647058823528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713-4B27-BC6D-0686D3920C5E}"/>
                </c:ext>
              </c:extLst>
            </c:dLbl>
            <c:dLbl>
              <c:idx val="2"/>
              <c:layout>
                <c:manualLayout>
                  <c:x val="0.23215202876219826"/>
                  <c:y val="3.5090761802922782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713-4B27-BC6D-0686D3920C5E}"/>
                </c:ext>
              </c:extLst>
            </c:dLbl>
            <c:dLbl>
              <c:idx val="3"/>
              <c:layout>
                <c:manualLayout>
                  <c:x val="1.438109912686184E-2"/>
                  <c:y val="0.10678280029811078"/>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7713-4B27-BC6D-0686D3920C5E}"/>
                </c:ext>
              </c:extLst>
            </c:dLbl>
            <c:dLbl>
              <c:idx val="4"/>
              <c:layout>
                <c:manualLayout>
                  <c:x val="-2.6707755521314835E-2"/>
                  <c:y val="0.1095715628139075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7713-4B27-BC6D-0686D3920C5E}"/>
                </c:ext>
              </c:extLst>
            </c:dLbl>
            <c:dLbl>
              <c:idx val="5"/>
              <c:layout>
                <c:manualLayout>
                  <c:x val="-6.7796610169491553E-2"/>
                  <c:y val="-5.0312562781504172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7713-4B27-BC6D-0686D3920C5E}"/>
                </c:ext>
              </c:extLst>
            </c:dLbl>
            <c:dLbl>
              <c:idx val="6"/>
              <c:layout>
                <c:manualLayout>
                  <c:x val="6.1633281972265034E-3"/>
                  <c:y val="-0.19117902854735747"/>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7713-4B27-BC6D-0686D3920C5E}"/>
                </c:ext>
              </c:extLst>
            </c:dLbl>
            <c:dLbl>
              <c:idx val="7"/>
              <c:layout>
                <c:manualLayout>
                  <c:x val="7.3959938366718034E-2"/>
                  <c:y val="-7.5139496451832419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7713-4B27-BC6D-0686D3920C5E}"/>
                </c:ext>
              </c:extLst>
            </c:dLbl>
            <c:dLbl>
              <c:idx val="8"/>
              <c:layout>
                <c:manualLayout>
                  <c:x val="-1.0272213662044168E-2"/>
                  <c:y val="-2.8235294117647063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7713-4B27-BC6D-0686D3920C5E}"/>
                </c:ext>
              </c:extLst>
            </c:dLbl>
            <c:spPr>
              <a:solidFill>
                <a:sysClr val="window" lastClr="FFFFFF"/>
              </a:solidFill>
              <a:ln w="12700">
                <a:solidFill>
                  <a:sysClr val="windowText" lastClr="000000">
                    <a:lumMod val="65000"/>
                    <a:lumOff val="35000"/>
                  </a:sys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mn-lt"/>
                    <a:ea typeface="+mn-ea"/>
                    <a:cs typeface="+mn-cs"/>
                  </a:defRPr>
                </a:pPr>
                <a:endParaRPr lang="sr-Latn-RS"/>
              </a:p>
            </c:tx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15:spPr xmlns:c15="http://schemas.microsoft.com/office/drawing/2012/chart">
                  <a:prstGeom prst="wedgeRectCallout">
                    <a:avLst/>
                  </a:prstGeom>
                </c15:spPr>
              </c:ext>
            </c:extLst>
          </c:dLbls>
          <c:cat>
            <c:strRef>
              <c:f>'[Prilog 2 - Tabele i grafici.xlsx]Расходи и издаци'!$C$6:$C$13</c:f>
              <c:strCache>
                <c:ptCount val="8"/>
                <c:pt idx="0">
                  <c:v>расходи за запослене</c:v>
                </c:pt>
                <c:pt idx="1">
                  <c:v>коришћење роба и услуга</c:v>
                </c:pt>
                <c:pt idx="2">
                  <c:v>отплата камата</c:v>
                </c:pt>
                <c:pt idx="3">
                  <c:v>субвенције</c:v>
                </c:pt>
                <c:pt idx="4">
                  <c:v>донације, дотације и трансфери</c:v>
                </c:pt>
                <c:pt idx="5">
                  <c:v>социјално осигурање и социјална заштита</c:v>
                </c:pt>
                <c:pt idx="6">
                  <c:v>остали расходи</c:v>
                </c:pt>
                <c:pt idx="7">
                  <c:v>капитални издаци</c:v>
                </c:pt>
              </c:strCache>
            </c:strRef>
          </c:cat>
          <c:val>
            <c:numRef>
              <c:f>'[Prilog 2 - Tabele i grafici.xlsx]Расходи и издаци'!$D$6:$D$13</c:f>
              <c:numCache>
                <c:formatCode>#,##0</c:formatCode>
                <c:ptCount val="8"/>
                <c:pt idx="0">
                  <c:v>180386974.90000001</c:v>
                </c:pt>
                <c:pt idx="1">
                  <c:v>206313695.35000005</c:v>
                </c:pt>
                <c:pt idx="2">
                  <c:v>569280.28</c:v>
                </c:pt>
                <c:pt idx="3">
                  <c:v>15317650.199999999</c:v>
                </c:pt>
                <c:pt idx="4">
                  <c:v>130667266.68000001</c:v>
                </c:pt>
                <c:pt idx="5">
                  <c:v>20015301.310000002</c:v>
                </c:pt>
                <c:pt idx="6">
                  <c:v>43897510.019999996</c:v>
                </c:pt>
                <c:pt idx="7">
                  <c:v>41908299.530000001</c:v>
                </c:pt>
              </c:numCache>
            </c:numRef>
          </c:val>
          <c:extLst xmlns:c16r2="http://schemas.microsoft.com/office/drawing/2015/06/chart">
            <c:ext xmlns:c16="http://schemas.microsoft.com/office/drawing/2014/chart" uri="{C3380CC4-5D6E-409C-BE32-E72D297353CC}">
              <c16:uniqueId val="{00000011-7713-4B27-BC6D-0686D3920C5E}"/>
            </c:ext>
          </c:extLst>
        </c:ser>
        <c:dLbls>
          <c:showLegendKey val="0"/>
          <c:showVal val="0"/>
          <c:showCatName val="0"/>
          <c:showSerName val="0"/>
          <c:showPercent val="0"/>
          <c:showBubbleSize val="0"/>
          <c:showLeaderLines val="1"/>
        </c:dLbls>
      </c:pie3DChart>
      <c:spPr>
        <a:noFill/>
        <a:ln>
          <a:noFill/>
        </a:ln>
        <a:effectLst/>
      </c:spPr>
    </c:plotArea>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sr-Latn-R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'[Prilog 2 - Tabele i grafici.xlsx]Расходи по месецима'!$B$3:$B$14</c:f>
              <c:strCache>
                <c:ptCount val="12"/>
                <c:pt idx="0">
                  <c:v>Јануар</c:v>
                </c:pt>
                <c:pt idx="1">
                  <c:v>Фебруар</c:v>
                </c:pt>
                <c:pt idx="2">
                  <c:v>Март</c:v>
                </c:pt>
                <c:pt idx="3">
                  <c:v>Април</c:v>
                </c:pt>
                <c:pt idx="4">
                  <c:v>Мај</c:v>
                </c:pt>
                <c:pt idx="5">
                  <c:v>Јун</c:v>
                </c:pt>
                <c:pt idx="6">
                  <c:v>Јул</c:v>
                </c:pt>
                <c:pt idx="7">
                  <c:v>Август </c:v>
                </c:pt>
                <c:pt idx="8">
                  <c:v>Септебар</c:v>
                </c:pt>
                <c:pt idx="9">
                  <c:v>Октобар</c:v>
                </c:pt>
                <c:pt idx="10">
                  <c:v>Новембар</c:v>
                </c:pt>
                <c:pt idx="11">
                  <c:v>Децембар</c:v>
                </c:pt>
              </c:strCache>
            </c:strRef>
          </c:cat>
          <c:val>
            <c:numRef>
              <c:f>'[Prilog 2 - Tabele i grafici.xlsx]Расходи по месецима'!$C$3:$C$14</c:f>
              <c:numCache>
                <c:formatCode>#,##0</c:formatCode>
                <c:ptCount val="12"/>
                <c:pt idx="0">
                  <c:v>36898703</c:v>
                </c:pt>
                <c:pt idx="1">
                  <c:v>51008761</c:v>
                </c:pt>
                <c:pt idx="2">
                  <c:v>46664679</c:v>
                </c:pt>
                <c:pt idx="3">
                  <c:v>50794611</c:v>
                </c:pt>
                <c:pt idx="4">
                  <c:v>55525717</c:v>
                </c:pt>
                <c:pt idx="5">
                  <c:v>49934643</c:v>
                </c:pt>
                <c:pt idx="6">
                  <c:v>52365795</c:v>
                </c:pt>
                <c:pt idx="7">
                  <c:v>41163714</c:v>
                </c:pt>
                <c:pt idx="8">
                  <c:v>49917431</c:v>
                </c:pt>
                <c:pt idx="9">
                  <c:v>50727346</c:v>
                </c:pt>
                <c:pt idx="10">
                  <c:v>52020455</c:v>
                </c:pt>
                <c:pt idx="11">
                  <c:v>101572698</c:v>
                </c:pt>
              </c:numCache>
            </c:numRef>
          </c:val>
          <c:extLst xmlns:c16r2="http://schemas.microsoft.com/office/drawing/2015/06/chart">
            <c:ext xmlns:c16="http://schemas.microsoft.com/office/drawing/2014/chart" uri="{C3380CC4-5D6E-409C-BE32-E72D297353CC}">
              <c16:uniqueId val="{00000000-BA3A-4181-A38A-AAE52904558C}"/>
            </c:ext>
          </c:extLst>
        </c:ser>
        <c:dLbls>
          <c:showLegendKey val="0"/>
          <c:showVal val="0"/>
          <c:showCatName val="0"/>
          <c:showSerName val="0"/>
          <c:showPercent val="0"/>
          <c:showBubbleSize val="0"/>
        </c:dLbls>
        <c:gapWidth val="150"/>
        <c:shape val="cylinder"/>
        <c:axId val="200721920"/>
        <c:axId val="199473920"/>
        <c:axId val="0"/>
      </c:bar3DChart>
      <c:catAx>
        <c:axId val="200721920"/>
        <c:scaling>
          <c:orientation val="minMax"/>
        </c:scaling>
        <c:delete val="0"/>
        <c:axPos val="b"/>
        <c:numFmt formatCode="General" sourceLinked="0"/>
        <c:majorTickMark val="out"/>
        <c:minorTickMark val="none"/>
        <c:tickLblPos val="nextTo"/>
        <c:crossAx val="199473920"/>
        <c:crosses val="autoZero"/>
        <c:auto val="1"/>
        <c:lblAlgn val="ctr"/>
        <c:lblOffset val="100"/>
        <c:noMultiLvlLbl val="0"/>
      </c:catAx>
      <c:valAx>
        <c:axId val="199473920"/>
        <c:scaling>
          <c:orientation val="minMax"/>
        </c:scaling>
        <c:delete val="0"/>
        <c:axPos val="l"/>
        <c:majorGridlines/>
        <c:numFmt formatCode="#,##0" sourceLinked="1"/>
        <c:majorTickMark val="out"/>
        <c:minorTickMark val="none"/>
        <c:tickLblPos val="nextTo"/>
        <c:crossAx val="200721920"/>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074121840033154"/>
          <c:y val="0.11795493917690668"/>
          <c:w val="0.81464931620389602"/>
          <c:h val="0.79302321387041819"/>
        </c:manualLayout>
      </c:layout>
      <c:pie3DChart>
        <c:varyColors val="1"/>
        <c:ser>
          <c:idx val="0"/>
          <c:order val="0"/>
          <c:explosion val="25"/>
          <c:dLbls>
            <c:dLbl>
              <c:idx val="2"/>
              <c:layout>
                <c:manualLayout>
                  <c:x val="3.8352811161762673E-2"/>
                  <c:y val="-3.4209015012363975E-3"/>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0D22-45DC-AC65-903389F6AF65}"/>
                </c:ext>
              </c:extLst>
            </c:dLbl>
            <c:dLbl>
              <c:idx val="3"/>
              <c:layout>
                <c:manualLayout>
                  <c:x val="7.4641359303771235E-2"/>
                  <c:y val="7.0679709340129945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0D22-45DC-AC65-903389F6AF65}"/>
                </c:ext>
              </c:extLst>
            </c:dLbl>
            <c:dLbl>
              <c:idx val="5"/>
              <c:layout>
                <c:manualLayout>
                  <c:x val="0.12822422986600365"/>
                  <c:y val="4.8153284636888755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0D22-45DC-AC65-903389F6AF65}"/>
                </c:ext>
              </c:extLst>
            </c:dLbl>
            <c:dLbl>
              <c:idx val="6"/>
              <c:layout>
                <c:manualLayout>
                  <c:x val="0"/>
                  <c:y val="7.8511388608069541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0D22-45DC-AC65-903389F6AF65}"/>
                </c:ext>
              </c:extLst>
            </c:dLbl>
            <c:dLbl>
              <c:idx val="7"/>
              <c:layout>
                <c:manualLayout>
                  <c:x val="0"/>
                  <c:y val="-0.10589891453441737"/>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0D22-45DC-AC65-903389F6AF65}"/>
                </c:ext>
              </c:extLst>
            </c:dLbl>
            <c:dLbl>
              <c:idx val="8"/>
              <c:layout>
                <c:manualLayout>
                  <c:x val="1.4317758738307492E-3"/>
                  <c:y val="-0.12219826952010747"/>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0D22-45DC-AC65-903389F6AF65}"/>
                </c:ext>
              </c:extLst>
            </c:dLbl>
            <c:dLbl>
              <c:idx val="9"/>
              <c:layout>
                <c:manualLayout>
                  <c:x val="1.0730542892664733E-2"/>
                  <c:y val="-9.7332137280308293E-3"/>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0D22-45DC-AC65-903389F6AF65}"/>
                </c:ext>
              </c:extLst>
            </c:dLbl>
            <c:dLbl>
              <c:idx val="10"/>
              <c:layout>
                <c:manualLayout>
                  <c:x val="-1.1848774960398675E-2"/>
                  <c:y val="-4.2485701945484677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0D22-45DC-AC65-903389F6AF65}"/>
                </c:ext>
              </c:extLst>
            </c:dLbl>
            <c:dLbl>
              <c:idx val="11"/>
              <c:layout>
                <c:manualLayout>
                  <c:x val="-5.6104385630210323E-3"/>
                  <c:y val="-9.6466043010446492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0D22-45DC-AC65-903389F6AF65}"/>
                </c:ext>
              </c:extLst>
            </c:dLbl>
            <c:spPr>
              <a:noFill/>
              <a:ln>
                <a:noFill/>
              </a:ln>
              <a:effectLst/>
            </c:sp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'[Prilog 2 - Tabele i grafici.xlsx]Извршење по корисницима '!$B$3:$B$16</c:f>
              <c:strCache>
                <c:ptCount val="14"/>
                <c:pt idx="0">
                  <c:v>Скупштина општине</c:v>
                </c:pt>
                <c:pt idx="1">
                  <c:v>Председник општине</c:v>
                </c:pt>
                <c:pt idx="2">
                  <c:v>Општинско веће</c:v>
                </c:pt>
                <c:pt idx="3">
                  <c:v>Општинско правобранилаштво</c:v>
                </c:pt>
                <c:pt idx="4">
                  <c:v>Општинска управа</c:v>
                </c:pt>
                <c:pt idx="5">
                  <c:v>Месне заједнице</c:v>
                </c:pt>
                <c:pt idx="6">
                  <c:v>Центар за културу В. Дугошевић</c:v>
                </c:pt>
                <c:pt idx="7">
                  <c:v>Библиотека Н.С.Максим </c:v>
                </c:pt>
                <c:pt idx="8">
                  <c:v>Туристичка организација</c:v>
                </c:pt>
                <c:pt idx="9">
                  <c:v>Предшколска установа ,,ЛАНЕ"</c:v>
                </c:pt>
                <c:pt idx="10">
                  <c:v>Центар за социјални рад</c:v>
                </c:pt>
                <c:pt idx="11">
                  <c:v>Дом здравља</c:v>
                </c:pt>
                <c:pt idx="12">
                  <c:v>Основно образовање</c:v>
                </c:pt>
                <c:pt idx="13">
                  <c:v>Средње образовање</c:v>
                </c:pt>
              </c:strCache>
            </c:strRef>
          </c:cat>
          <c:val>
            <c:numRef>
              <c:f>'[Prilog 2 - Tabele i grafici.xlsx]Извршење по корисницима '!$C$3:$C$16</c:f>
              <c:numCache>
                <c:formatCode>#,##0</c:formatCode>
                <c:ptCount val="14"/>
                <c:pt idx="0">
                  <c:v>8511485</c:v>
                </c:pt>
                <c:pt idx="1">
                  <c:v>14847301</c:v>
                </c:pt>
                <c:pt idx="2">
                  <c:v>4564542.0600000024</c:v>
                </c:pt>
                <c:pt idx="3">
                  <c:v>1637738.6899999995</c:v>
                </c:pt>
                <c:pt idx="4">
                  <c:v>311736567</c:v>
                </c:pt>
                <c:pt idx="5">
                  <c:v>13576249</c:v>
                </c:pt>
                <c:pt idx="6">
                  <c:v>35240761</c:v>
                </c:pt>
                <c:pt idx="7">
                  <c:v>13697943</c:v>
                </c:pt>
                <c:pt idx="8">
                  <c:v>28697785.18</c:v>
                </c:pt>
                <c:pt idx="9">
                  <c:v>78205753.799999997</c:v>
                </c:pt>
                <c:pt idx="10">
                  <c:v>18472660.34</c:v>
                </c:pt>
                <c:pt idx="11">
                  <c:v>18994270.600000001</c:v>
                </c:pt>
                <c:pt idx="12">
                  <c:v>85455609.150000006</c:v>
                </c:pt>
                <c:pt idx="13">
                  <c:v>5437311.830000001</c:v>
                </c:pt>
              </c:numCache>
            </c:numRef>
          </c:val>
          <c:extLst xmlns:c16r2="http://schemas.microsoft.com/office/drawing/2015/06/chart">
            <c:ext xmlns:c16="http://schemas.microsoft.com/office/drawing/2014/chart" uri="{C3380CC4-5D6E-409C-BE32-E72D297353CC}">
              <c16:uniqueId val="{00000009-0D22-45DC-AC65-903389F6AF65}"/>
            </c:ext>
          </c:extLst>
        </c:ser>
        <c:dLbls>
          <c:showLegendKey val="0"/>
          <c:showVal val="0"/>
          <c:showCatName val="1"/>
          <c:showSerName val="0"/>
          <c:showPercent val="1"/>
          <c:showBubbleSize val="0"/>
          <c:showLeaderLines val="1"/>
        </c:dLbls>
      </c:pie3DChart>
    </c:plotArea>
    <c:plotVisOnly val="1"/>
    <c:dispBlanksAs val="zero"/>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dLbls>
            <c:spPr>
              <a:noFill/>
              <a:ln>
                <a:noFill/>
              </a:ln>
              <a:effectLst/>
            </c:spPr>
            <c:showLegendKey val="0"/>
            <c:showVal val="0"/>
            <c:showCatName val="1"/>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'[Prilog 2 - Tabele i grafici.xlsx]Програми'!$D$5:$D$21</c:f>
              <c:strCache>
                <c:ptCount val="17"/>
                <c:pt idx="0">
                  <c:v>СТАНОВАЊЕ, УРБАНИЗАМ И ПРОСТОРНО ПЛАНИРАЊЕ</c:v>
                </c:pt>
                <c:pt idx="1">
                  <c:v> КОМУНАЛНЕ ДЕЛАТНОСТИ </c:v>
                </c:pt>
                <c:pt idx="2">
                  <c:v>ЛОКАЛНИ ЕКОНОМСКИ РАЗВОЈ </c:v>
                </c:pt>
                <c:pt idx="3">
                  <c:v>РАЗВОЈ ТУРИЗМА</c:v>
                </c:pt>
                <c:pt idx="4">
                  <c:v>ПОЉОПРИВРЕДА И РУРАЛНИ РАЗВОЈ</c:v>
                </c:pt>
                <c:pt idx="5">
                  <c:v> ЗАШТИТА ЖИВОТНЕ СРЕДИНЕ</c:v>
                </c:pt>
                <c:pt idx="6">
                  <c:v>ОРГАНИЗАЦИЈА САОБРАЋАЈА И САОБРАЋАЈНА ИНФРАСТРУКТУРА</c:v>
                </c:pt>
                <c:pt idx="7">
                  <c:v>Предшколско васпитање и образовање</c:v>
                </c:pt>
                <c:pt idx="8">
                  <c:v>Основно образовање И ВАСПИТАЊЕ</c:v>
                </c:pt>
                <c:pt idx="9">
                  <c:v>Средње образовање И ВАСПИТАЊЕ</c:v>
                </c:pt>
                <c:pt idx="10">
                  <c:v>СОЦИЈАЛНА И ДЕЧИЈА ЗАШТИТА </c:v>
                </c:pt>
                <c:pt idx="11">
                  <c:v>ЗДРАВСТВЕНА ЗАШТИТА</c:v>
                </c:pt>
                <c:pt idx="12">
                  <c:v>Развој културе и информисања</c:v>
                </c:pt>
                <c:pt idx="13">
                  <c:v>Развој спорта и омладине</c:v>
                </c:pt>
                <c:pt idx="14">
                  <c:v>ОПШТЕ УСЛУГЕ ЛОКАЛНЕ САМОУПРАВЕ</c:v>
                </c:pt>
                <c:pt idx="15">
                  <c:v>ПОЛИТИЧКИ СИСТЕМ ЛОКАЛНЕ САМОУПРАВЕ</c:v>
                </c:pt>
                <c:pt idx="16">
                  <c:v>ЕНЕРГЕТСКА ЕФИКАСНОСТ</c:v>
                </c:pt>
              </c:strCache>
            </c:strRef>
          </c:cat>
          <c:val>
            <c:numRef>
              <c:f>'[Prilog 2 - Tabele i grafici.xlsx]Програми'!$E$5:$E$21</c:f>
              <c:numCache>
                <c:formatCode>#,##0</c:formatCode>
                <c:ptCount val="17"/>
                <c:pt idx="0">
                  <c:v>3644935.73</c:v>
                </c:pt>
                <c:pt idx="1">
                  <c:v>38846508.759999998</c:v>
                </c:pt>
                <c:pt idx="2">
                  <c:v>1000000</c:v>
                </c:pt>
                <c:pt idx="3">
                  <c:v>28697785.18</c:v>
                </c:pt>
                <c:pt idx="4">
                  <c:v>5697370.2000000002</c:v>
                </c:pt>
                <c:pt idx="5">
                  <c:v>3399698.85</c:v>
                </c:pt>
                <c:pt idx="6">
                  <c:v>70462562.659999996</c:v>
                </c:pt>
                <c:pt idx="7">
                  <c:v>78205753.799999997</c:v>
                </c:pt>
                <c:pt idx="8">
                  <c:v>85455609.150000006</c:v>
                </c:pt>
                <c:pt idx="9">
                  <c:v>5437311.830000001</c:v>
                </c:pt>
                <c:pt idx="10">
                  <c:v>36120784.760000005</c:v>
                </c:pt>
                <c:pt idx="11">
                  <c:v>22076968.970000003</c:v>
                </c:pt>
                <c:pt idx="12">
                  <c:v>52873703.899999999</c:v>
                </c:pt>
                <c:pt idx="13">
                  <c:v>27445965.199999999</c:v>
                </c:pt>
                <c:pt idx="14">
                  <c:v>150150392.52999997</c:v>
                </c:pt>
                <c:pt idx="15">
                  <c:v>27923328.399999999</c:v>
                </c:pt>
                <c:pt idx="16">
                  <c:v>1637298.35</c:v>
                </c:pt>
              </c:numCache>
            </c:numRef>
          </c:val>
          <c:extLst xmlns:c16r2="http://schemas.microsoft.com/office/drawing/2015/06/chart">
            <c:ext xmlns:c16="http://schemas.microsoft.com/office/drawing/2014/chart" uri="{C3380CC4-5D6E-409C-BE32-E72D297353CC}">
              <c16:uniqueId val="{00000000-4B30-4379-A6DF-6F001F166518}"/>
            </c:ext>
          </c:extLst>
        </c:ser>
        <c:dLbls>
          <c:showLegendKey val="0"/>
          <c:showVal val="0"/>
          <c:showCatName val="1"/>
          <c:showSerName val="0"/>
          <c:showPercent val="0"/>
          <c:showBubbleSize val="0"/>
          <c:showLeaderLines val="1"/>
        </c:dLbls>
      </c:pie3DChart>
    </c:plotArea>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75C91B-EF79-4BB0-9A34-B42BC43BC036}"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sr-Latn-RS"/>
        </a:p>
      </dgm:t>
    </dgm:pt>
    <dgm:pt modelId="{0F7D09EA-D198-4367-BBE2-E9E89FB19D0B}">
      <dgm:prSet phldrT="[Text]"/>
      <dgm:spPr/>
      <dgm:t>
        <a:bodyPr/>
        <a:lstStyle/>
        <a:p>
          <a:r>
            <a:rPr lang="sr-Cyrl-RS" dirty="0"/>
            <a:t>Укупно остварени буџетски приходи и примања </a:t>
          </a:r>
          <a:r>
            <a:rPr lang="sr-Cyrl-RS" b="0" i="0" u="none" dirty="0" smtClean="0"/>
            <a:t>639</a:t>
          </a:r>
          <a:r>
            <a:rPr lang="en-US" b="0" i="0" u="none" dirty="0" smtClean="0"/>
            <a:t>.</a:t>
          </a:r>
          <a:r>
            <a:rPr lang="sr-Cyrl-RS" b="0" i="0" u="none" dirty="0" smtClean="0"/>
            <a:t>932</a:t>
          </a:r>
          <a:r>
            <a:rPr lang="en-US" b="0" i="0" u="none" dirty="0" smtClean="0"/>
            <a:t>.</a:t>
          </a:r>
          <a:r>
            <a:rPr lang="sr-Cyrl-RS" b="0" i="0" u="none" dirty="0" smtClean="0"/>
            <a:t>982</a:t>
          </a:r>
          <a:r>
            <a:rPr lang="sr-Cyrl-RS" dirty="0" smtClean="0">
              <a:solidFill>
                <a:schemeClr val="tx1"/>
              </a:solidFill>
            </a:rPr>
            <a:t> </a:t>
          </a:r>
          <a:r>
            <a:rPr lang="sr-Cyrl-RS" dirty="0"/>
            <a:t>динара</a:t>
          </a:r>
          <a:endParaRPr lang="sr-Latn-RS" dirty="0"/>
        </a:p>
      </dgm:t>
    </dgm:pt>
    <dgm:pt modelId="{4BE6F344-8CBC-431D-9083-6F83F47F9612}" type="parTrans" cxnId="{299752E8-6F36-47B8-9731-41582F32125F}">
      <dgm:prSet/>
      <dgm:spPr/>
      <dgm:t>
        <a:bodyPr/>
        <a:lstStyle/>
        <a:p>
          <a:endParaRPr lang="sr-Latn-RS"/>
        </a:p>
      </dgm:t>
    </dgm:pt>
    <dgm:pt modelId="{B408B735-932D-47E2-9813-DC4B25ABB9F2}" type="sibTrans" cxnId="{299752E8-6F36-47B8-9731-41582F32125F}">
      <dgm:prSet/>
      <dgm:spPr/>
      <dgm:t>
        <a:bodyPr/>
        <a:lstStyle/>
        <a:p>
          <a:endParaRPr lang="sr-Latn-RS"/>
        </a:p>
      </dgm:t>
    </dgm:pt>
    <dgm:pt modelId="{75D710BC-0A2E-41BA-9079-C991342DE102}">
      <dgm:prSet phldrT="[Text]"/>
      <dgm:spPr/>
      <dgm:t>
        <a:bodyPr/>
        <a:lstStyle/>
        <a:p>
          <a:r>
            <a:rPr lang="sr-Cyrl-RS" dirty="0"/>
            <a:t>Приходи од пореза </a:t>
          </a:r>
          <a:r>
            <a:rPr lang="en-US" dirty="0" smtClean="0"/>
            <a:t>273.274.071 </a:t>
          </a:r>
          <a:r>
            <a:rPr lang="sr-Cyrl-RS" dirty="0" smtClean="0"/>
            <a:t>динара</a:t>
          </a:r>
          <a:endParaRPr lang="sr-Latn-RS" dirty="0"/>
        </a:p>
      </dgm:t>
    </dgm:pt>
    <dgm:pt modelId="{A1EF8517-756C-4035-AED8-DFDACA2765BB}" type="parTrans" cxnId="{B47BE4BD-5859-40B5-A983-70A3BEC23E74}">
      <dgm:prSet/>
      <dgm:spPr/>
      <dgm:t>
        <a:bodyPr/>
        <a:lstStyle/>
        <a:p>
          <a:endParaRPr lang="sr-Latn-RS"/>
        </a:p>
      </dgm:t>
    </dgm:pt>
    <dgm:pt modelId="{D33E1982-4B10-4D9D-9F31-E004FD7FDC97}" type="sibTrans" cxnId="{B47BE4BD-5859-40B5-A983-70A3BEC23E74}">
      <dgm:prSet/>
      <dgm:spPr/>
      <dgm:t>
        <a:bodyPr/>
        <a:lstStyle/>
        <a:p>
          <a:endParaRPr lang="sr-Latn-RS"/>
        </a:p>
      </dgm:t>
    </dgm:pt>
    <dgm:pt modelId="{997E45C4-D504-4BFF-B09B-E46031442DD7}">
      <dgm:prSet phldrT="[Text]"/>
      <dgm:spPr/>
      <dgm:t>
        <a:bodyPr/>
        <a:lstStyle/>
        <a:p>
          <a:r>
            <a:rPr lang="ru-RU" dirty="0" smtClean="0"/>
            <a:t>Трансфери од других нивоа власти </a:t>
          </a:r>
          <a:r>
            <a:rPr lang="en-US" dirty="0" smtClean="0"/>
            <a:t>303.541.345</a:t>
          </a:r>
          <a:r>
            <a:rPr lang="sr-Cyrl-RS" b="0" i="0" u="none" dirty="0" smtClean="0"/>
            <a:t> </a:t>
          </a:r>
          <a:r>
            <a:rPr lang="sr-Cyrl-RS" dirty="0" smtClean="0"/>
            <a:t>динара</a:t>
          </a:r>
          <a:endParaRPr lang="sr-Latn-RS" dirty="0"/>
        </a:p>
      </dgm:t>
    </dgm:pt>
    <dgm:pt modelId="{56C77883-3EB7-483F-9583-6D9320B33748}" type="parTrans" cxnId="{74772029-0183-49F2-8BB6-45E7C810B32F}">
      <dgm:prSet/>
      <dgm:spPr/>
      <dgm:t>
        <a:bodyPr/>
        <a:lstStyle/>
        <a:p>
          <a:endParaRPr lang="sr-Latn-RS"/>
        </a:p>
      </dgm:t>
    </dgm:pt>
    <dgm:pt modelId="{364D25E7-F9D1-4A2D-8A9C-44F6706362EA}" type="sibTrans" cxnId="{74772029-0183-49F2-8BB6-45E7C810B32F}">
      <dgm:prSet/>
      <dgm:spPr/>
      <dgm:t>
        <a:bodyPr/>
        <a:lstStyle/>
        <a:p>
          <a:endParaRPr lang="sr-Latn-RS"/>
        </a:p>
      </dgm:t>
    </dgm:pt>
    <dgm:pt modelId="{A1B2CE3F-5ED6-43A9-8DB8-B8005700C423}">
      <dgm:prSet phldrT="[Text]"/>
      <dgm:spPr/>
      <dgm:t>
        <a:bodyPr/>
        <a:lstStyle/>
        <a:p>
          <a:r>
            <a:rPr lang="sr-Cyrl-RS" dirty="0" smtClean="0"/>
            <a:t>Други приходи </a:t>
          </a:r>
          <a:r>
            <a:rPr lang="en-US" dirty="0" smtClean="0"/>
            <a:t>9.598.498</a:t>
          </a:r>
          <a:r>
            <a:rPr lang="sr-Cyrl-RS" dirty="0" smtClean="0">
              <a:solidFill>
                <a:srgbClr val="FF0000"/>
              </a:solidFill>
            </a:rPr>
            <a:t> </a:t>
          </a:r>
          <a:r>
            <a:rPr lang="sr-Cyrl-RS" dirty="0"/>
            <a:t>динара</a:t>
          </a:r>
          <a:endParaRPr lang="sr-Latn-RS" dirty="0"/>
        </a:p>
      </dgm:t>
    </dgm:pt>
    <dgm:pt modelId="{4A4C92A6-D92C-474B-91DC-A76590C668FC}" type="parTrans" cxnId="{EC699C48-3FEA-4BE1-B6D6-55CA3C1CBC8E}">
      <dgm:prSet/>
      <dgm:spPr/>
      <dgm:t>
        <a:bodyPr/>
        <a:lstStyle/>
        <a:p>
          <a:endParaRPr lang="sr-Latn-RS"/>
        </a:p>
      </dgm:t>
    </dgm:pt>
    <dgm:pt modelId="{F9182901-88ED-4E31-9599-5940724B934D}" type="sibTrans" cxnId="{EC699C48-3FEA-4BE1-B6D6-55CA3C1CBC8E}">
      <dgm:prSet/>
      <dgm:spPr/>
      <dgm:t>
        <a:bodyPr/>
        <a:lstStyle/>
        <a:p>
          <a:endParaRPr lang="sr-Latn-RS"/>
        </a:p>
      </dgm:t>
    </dgm:pt>
    <dgm:pt modelId="{A64C42B9-2B58-4546-8C43-6AAF997FEBAC}">
      <dgm:prSet phldrT="[Text]"/>
      <dgm:spPr/>
      <dgm:t>
        <a:bodyPr/>
        <a:lstStyle/>
        <a:p>
          <a:endParaRPr lang="sr-Latn-RS" dirty="0"/>
        </a:p>
      </dgm:t>
    </dgm:pt>
    <dgm:pt modelId="{8E108F2E-3631-4B96-B416-C0D6E4B1DE4A}" type="parTrans" cxnId="{C5B08E42-2E34-4223-B4D0-ED62D074A621}">
      <dgm:prSet/>
      <dgm:spPr/>
      <dgm:t>
        <a:bodyPr/>
        <a:lstStyle/>
        <a:p>
          <a:endParaRPr lang="sr-Latn-RS"/>
        </a:p>
      </dgm:t>
    </dgm:pt>
    <dgm:pt modelId="{D1329AF5-4ACF-4D5F-8975-B67D74AA4B01}" type="sibTrans" cxnId="{C5B08E42-2E34-4223-B4D0-ED62D074A621}">
      <dgm:prSet/>
      <dgm:spPr/>
      <dgm:t>
        <a:bodyPr/>
        <a:lstStyle/>
        <a:p>
          <a:endParaRPr lang="sr-Latn-RS"/>
        </a:p>
      </dgm:t>
    </dgm:pt>
    <dgm:pt modelId="{F75370B4-B886-4ECE-9C1A-3559C3EA4B6F}">
      <dgm:prSet phldrT="[Text]"/>
      <dgm:spPr/>
      <dgm:t>
        <a:bodyPr/>
        <a:lstStyle/>
        <a:p>
          <a:r>
            <a:rPr lang="sr-Cyrl-RS" dirty="0"/>
            <a:t>Примања од продаје </a:t>
          </a:r>
          <a:r>
            <a:rPr lang="sr-Cyrl-RS" dirty="0" smtClean="0"/>
            <a:t>финансијске и нефинансијске </a:t>
          </a:r>
          <a:r>
            <a:rPr lang="sr-Cyrl-RS" dirty="0"/>
            <a:t>имовине </a:t>
          </a:r>
          <a:r>
            <a:rPr lang="en-US" dirty="0" smtClean="0"/>
            <a:t>30.137.568</a:t>
          </a:r>
          <a:r>
            <a:rPr lang="sr-Cyrl-RS" dirty="0" smtClean="0">
              <a:solidFill>
                <a:srgbClr val="FF0000"/>
              </a:solidFill>
            </a:rPr>
            <a:t> </a:t>
          </a:r>
          <a:r>
            <a:rPr lang="sr-Cyrl-RS" dirty="0"/>
            <a:t>динара</a:t>
          </a:r>
          <a:endParaRPr lang="sr-Latn-RS" dirty="0"/>
        </a:p>
      </dgm:t>
    </dgm:pt>
    <dgm:pt modelId="{16D9E57A-E35A-47A6-BC62-76B3491FED51}" type="parTrans" cxnId="{C147308D-EA15-4FAB-8AD0-14A3F4429A2F}">
      <dgm:prSet/>
      <dgm:spPr/>
      <dgm:t>
        <a:bodyPr/>
        <a:lstStyle/>
        <a:p>
          <a:endParaRPr lang="sr-Latn-RS"/>
        </a:p>
      </dgm:t>
    </dgm:pt>
    <dgm:pt modelId="{B46093B1-B076-478D-BC49-8DA48403D79B}" type="sibTrans" cxnId="{C147308D-EA15-4FAB-8AD0-14A3F4429A2F}">
      <dgm:prSet/>
      <dgm:spPr/>
      <dgm:t>
        <a:bodyPr/>
        <a:lstStyle/>
        <a:p>
          <a:endParaRPr lang="sr-Latn-RS"/>
        </a:p>
      </dgm:t>
    </dgm:pt>
    <dgm:pt modelId="{CB54EAD0-7B79-4F2A-B6F1-C248D89D873C}">
      <dgm:prSet phldrT="[Text]"/>
      <dgm:spPr/>
      <dgm:t>
        <a:bodyPr/>
        <a:lstStyle/>
        <a:p>
          <a:r>
            <a:rPr lang="ru-RU" b="0" i="0" u="none" dirty="0" smtClean="0"/>
            <a:t>Приходи од имовине и продаје добара </a:t>
          </a:r>
          <a:r>
            <a:rPr lang="en-US" b="0" i="0" u="none" dirty="0" smtClean="0"/>
            <a:t>23.381.500</a:t>
          </a:r>
          <a:r>
            <a:rPr lang="sr-Cyrl-RS" b="0" i="0" u="none" dirty="0" smtClean="0"/>
            <a:t> </a:t>
          </a:r>
          <a:r>
            <a:rPr lang="sr-Cyrl-RS" dirty="0" smtClean="0"/>
            <a:t>динара</a:t>
          </a:r>
          <a:endParaRPr lang="sr-Latn-RS" dirty="0"/>
        </a:p>
      </dgm:t>
    </dgm:pt>
    <dgm:pt modelId="{5C631D12-F47E-4716-9372-1BA146C52E22}" type="parTrans" cxnId="{4EEDB805-4310-43A9-8920-A74261D961DD}">
      <dgm:prSet/>
      <dgm:spPr/>
      <dgm:t>
        <a:bodyPr/>
        <a:lstStyle/>
        <a:p>
          <a:endParaRPr lang="sr-Latn-RS"/>
        </a:p>
      </dgm:t>
    </dgm:pt>
    <dgm:pt modelId="{4B8E9549-DB7D-4E19-A0AF-C526121D5CC1}" type="sibTrans" cxnId="{4EEDB805-4310-43A9-8920-A74261D961DD}">
      <dgm:prSet/>
      <dgm:spPr/>
      <dgm:t>
        <a:bodyPr/>
        <a:lstStyle/>
        <a:p>
          <a:endParaRPr lang="sr-Latn-RS"/>
        </a:p>
      </dgm:t>
    </dgm:pt>
    <dgm:pt modelId="{71FC123C-D5F4-4BDB-8ACC-4371CF3E51AD}" type="pres">
      <dgm:prSet presAssocID="{E275C91B-EF79-4BB0-9A34-B42BC43BC036}" presName="composite" presStyleCnt="0">
        <dgm:presLayoutVars>
          <dgm:chMax val="1"/>
          <dgm:dir/>
          <dgm:resizeHandles val="exact"/>
        </dgm:presLayoutVars>
      </dgm:prSet>
      <dgm:spPr/>
      <dgm:t>
        <a:bodyPr/>
        <a:lstStyle/>
        <a:p>
          <a:endParaRPr lang="en-US"/>
        </a:p>
      </dgm:t>
    </dgm:pt>
    <dgm:pt modelId="{29FB5735-0E39-4B45-B5D6-888866646622}" type="pres">
      <dgm:prSet presAssocID="{E275C91B-EF79-4BB0-9A34-B42BC43BC036}" presName="radial" presStyleCnt="0">
        <dgm:presLayoutVars>
          <dgm:animLvl val="ctr"/>
        </dgm:presLayoutVars>
      </dgm:prSet>
      <dgm:spPr/>
    </dgm:pt>
    <dgm:pt modelId="{6240F709-AB07-42B9-B8EB-1B2E8746EE72}" type="pres">
      <dgm:prSet presAssocID="{0F7D09EA-D198-4367-BBE2-E9E89FB19D0B}" presName="centerShape" presStyleLbl="vennNode1" presStyleIdx="0" presStyleCnt="6"/>
      <dgm:spPr/>
      <dgm:t>
        <a:bodyPr/>
        <a:lstStyle/>
        <a:p>
          <a:endParaRPr lang="en-US"/>
        </a:p>
      </dgm:t>
    </dgm:pt>
    <dgm:pt modelId="{1E48DC28-EBDC-4BE0-9094-D51E4D1A8576}" type="pres">
      <dgm:prSet presAssocID="{75D710BC-0A2E-41BA-9079-C991342DE102}" presName="node" presStyleLbl="vennNode1" presStyleIdx="1" presStyleCnt="6">
        <dgm:presLayoutVars>
          <dgm:bulletEnabled val="1"/>
        </dgm:presLayoutVars>
      </dgm:prSet>
      <dgm:spPr/>
      <dgm:t>
        <a:bodyPr/>
        <a:lstStyle/>
        <a:p>
          <a:endParaRPr lang="en-US"/>
        </a:p>
      </dgm:t>
    </dgm:pt>
    <dgm:pt modelId="{5E756D5E-9AFF-4693-AE03-CDC062CA5968}" type="pres">
      <dgm:prSet presAssocID="{997E45C4-D504-4BFF-B09B-E46031442DD7}" presName="node" presStyleLbl="vennNode1" presStyleIdx="2" presStyleCnt="6">
        <dgm:presLayoutVars>
          <dgm:bulletEnabled val="1"/>
        </dgm:presLayoutVars>
      </dgm:prSet>
      <dgm:spPr/>
      <dgm:t>
        <a:bodyPr/>
        <a:lstStyle/>
        <a:p>
          <a:endParaRPr lang="en-US"/>
        </a:p>
      </dgm:t>
    </dgm:pt>
    <dgm:pt modelId="{6E2D8596-3A8B-4B87-841E-D772DEAFF40C}" type="pres">
      <dgm:prSet presAssocID="{A1B2CE3F-5ED6-43A9-8DB8-B8005700C423}" presName="node" presStyleLbl="vennNode1" presStyleIdx="3" presStyleCnt="6">
        <dgm:presLayoutVars>
          <dgm:bulletEnabled val="1"/>
        </dgm:presLayoutVars>
      </dgm:prSet>
      <dgm:spPr/>
      <dgm:t>
        <a:bodyPr/>
        <a:lstStyle/>
        <a:p>
          <a:endParaRPr lang="en-US"/>
        </a:p>
      </dgm:t>
    </dgm:pt>
    <dgm:pt modelId="{D87C8F6A-22E8-4CA1-A551-C282CE3CC8A2}" type="pres">
      <dgm:prSet presAssocID="{F75370B4-B886-4ECE-9C1A-3559C3EA4B6F}" presName="node" presStyleLbl="vennNode1" presStyleIdx="4" presStyleCnt="6" custRadScaleRad="102268" custRadScaleInc="-414">
        <dgm:presLayoutVars>
          <dgm:bulletEnabled val="1"/>
        </dgm:presLayoutVars>
      </dgm:prSet>
      <dgm:spPr/>
      <dgm:t>
        <a:bodyPr/>
        <a:lstStyle/>
        <a:p>
          <a:endParaRPr lang="en-US"/>
        </a:p>
      </dgm:t>
    </dgm:pt>
    <dgm:pt modelId="{4EA1A295-1EDC-4064-B557-66F8000DB0EC}" type="pres">
      <dgm:prSet presAssocID="{CB54EAD0-7B79-4F2A-B6F1-C248D89D873C}" presName="node" presStyleLbl="vennNode1" presStyleIdx="5" presStyleCnt="6">
        <dgm:presLayoutVars>
          <dgm:bulletEnabled val="1"/>
        </dgm:presLayoutVars>
      </dgm:prSet>
      <dgm:spPr/>
      <dgm:t>
        <a:bodyPr/>
        <a:lstStyle/>
        <a:p>
          <a:endParaRPr lang="en-US"/>
        </a:p>
      </dgm:t>
    </dgm:pt>
  </dgm:ptLst>
  <dgm:cxnLst>
    <dgm:cxn modelId="{9DF30F36-4996-4378-AF11-66DD391F3194}" type="presOf" srcId="{0F7D09EA-D198-4367-BBE2-E9E89FB19D0B}" destId="{6240F709-AB07-42B9-B8EB-1B2E8746EE72}" srcOrd="0" destOrd="0" presId="urn:microsoft.com/office/officeart/2005/8/layout/radial3"/>
    <dgm:cxn modelId="{8CEAD3D1-8349-4BAD-BA4B-011A5ED9BD45}" type="presOf" srcId="{E275C91B-EF79-4BB0-9A34-B42BC43BC036}" destId="{71FC123C-D5F4-4BDB-8ACC-4371CF3E51AD}" srcOrd="0" destOrd="0" presId="urn:microsoft.com/office/officeart/2005/8/layout/radial3"/>
    <dgm:cxn modelId="{299752E8-6F36-47B8-9731-41582F32125F}" srcId="{E275C91B-EF79-4BB0-9A34-B42BC43BC036}" destId="{0F7D09EA-D198-4367-BBE2-E9E89FB19D0B}" srcOrd="0" destOrd="0" parTransId="{4BE6F344-8CBC-431D-9083-6F83F47F9612}" sibTransId="{B408B735-932D-47E2-9813-DC4B25ABB9F2}"/>
    <dgm:cxn modelId="{43E348C7-2EFC-44D2-8E09-073E590CE047}" type="presOf" srcId="{997E45C4-D504-4BFF-B09B-E46031442DD7}" destId="{5E756D5E-9AFF-4693-AE03-CDC062CA5968}" srcOrd="0" destOrd="0" presId="urn:microsoft.com/office/officeart/2005/8/layout/radial3"/>
    <dgm:cxn modelId="{A39DD0D9-EC6D-4656-8305-7A9587587AA1}" type="presOf" srcId="{75D710BC-0A2E-41BA-9079-C991342DE102}" destId="{1E48DC28-EBDC-4BE0-9094-D51E4D1A8576}" srcOrd="0" destOrd="0" presId="urn:microsoft.com/office/officeart/2005/8/layout/radial3"/>
    <dgm:cxn modelId="{B47BE4BD-5859-40B5-A983-70A3BEC23E74}" srcId="{0F7D09EA-D198-4367-BBE2-E9E89FB19D0B}" destId="{75D710BC-0A2E-41BA-9079-C991342DE102}" srcOrd="0" destOrd="0" parTransId="{A1EF8517-756C-4035-AED8-DFDACA2765BB}" sibTransId="{D33E1982-4B10-4D9D-9F31-E004FD7FDC97}"/>
    <dgm:cxn modelId="{C5B08E42-2E34-4223-B4D0-ED62D074A621}" srcId="{E275C91B-EF79-4BB0-9A34-B42BC43BC036}" destId="{A64C42B9-2B58-4546-8C43-6AAF997FEBAC}" srcOrd="1" destOrd="0" parTransId="{8E108F2E-3631-4B96-B416-C0D6E4B1DE4A}" sibTransId="{D1329AF5-4ACF-4D5F-8975-B67D74AA4B01}"/>
    <dgm:cxn modelId="{48784A77-CAD8-4E0D-8F0A-18876071C06D}" type="presOf" srcId="{A1B2CE3F-5ED6-43A9-8DB8-B8005700C423}" destId="{6E2D8596-3A8B-4B87-841E-D772DEAFF40C}" srcOrd="0" destOrd="0" presId="urn:microsoft.com/office/officeart/2005/8/layout/radial3"/>
    <dgm:cxn modelId="{74772029-0183-49F2-8BB6-45E7C810B32F}" srcId="{0F7D09EA-D198-4367-BBE2-E9E89FB19D0B}" destId="{997E45C4-D504-4BFF-B09B-E46031442DD7}" srcOrd="1" destOrd="0" parTransId="{56C77883-3EB7-483F-9583-6D9320B33748}" sibTransId="{364D25E7-F9D1-4A2D-8A9C-44F6706362EA}"/>
    <dgm:cxn modelId="{FE18AE14-C60B-45BD-9093-B0DC77E2A84C}" type="presOf" srcId="{CB54EAD0-7B79-4F2A-B6F1-C248D89D873C}" destId="{4EA1A295-1EDC-4064-B557-66F8000DB0EC}" srcOrd="0" destOrd="0" presId="urn:microsoft.com/office/officeart/2005/8/layout/radial3"/>
    <dgm:cxn modelId="{4EEDB805-4310-43A9-8920-A74261D961DD}" srcId="{0F7D09EA-D198-4367-BBE2-E9E89FB19D0B}" destId="{CB54EAD0-7B79-4F2A-B6F1-C248D89D873C}" srcOrd="4" destOrd="0" parTransId="{5C631D12-F47E-4716-9372-1BA146C52E22}" sibTransId="{4B8E9549-DB7D-4E19-A0AF-C526121D5CC1}"/>
    <dgm:cxn modelId="{6702B8FC-1CC6-4924-9B32-37D32A7C1B36}" type="presOf" srcId="{F75370B4-B886-4ECE-9C1A-3559C3EA4B6F}" destId="{D87C8F6A-22E8-4CA1-A551-C282CE3CC8A2}" srcOrd="0" destOrd="0" presId="urn:microsoft.com/office/officeart/2005/8/layout/radial3"/>
    <dgm:cxn modelId="{EC699C48-3FEA-4BE1-B6D6-55CA3C1CBC8E}" srcId="{0F7D09EA-D198-4367-BBE2-E9E89FB19D0B}" destId="{A1B2CE3F-5ED6-43A9-8DB8-B8005700C423}" srcOrd="2" destOrd="0" parTransId="{4A4C92A6-D92C-474B-91DC-A76590C668FC}" sibTransId="{F9182901-88ED-4E31-9599-5940724B934D}"/>
    <dgm:cxn modelId="{C147308D-EA15-4FAB-8AD0-14A3F4429A2F}" srcId="{0F7D09EA-D198-4367-BBE2-E9E89FB19D0B}" destId="{F75370B4-B886-4ECE-9C1A-3559C3EA4B6F}" srcOrd="3" destOrd="0" parTransId="{16D9E57A-E35A-47A6-BC62-76B3491FED51}" sibTransId="{B46093B1-B076-478D-BC49-8DA48403D79B}"/>
    <dgm:cxn modelId="{6F72265F-3C9E-408F-9ABA-4A14F7E02915}" type="presParOf" srcId="{71FC123C-D5F4-4BDB-8ACC-4371CF3E51AD}" destId="{29FB5735-0E39-4B45-B5D6-888866646622}" srcOrd="0" destOrd="0" presId="urn:microsoft.com/office/officeart/2005/8/layout/radial3"/>
    <dgm:cxn modelId="{853C835F-E9C3-4EF2-8B83-C67F5C1898C1}" type="presParOf" srcId="{29FB5735-0E39-4B45-B5D6-888866646622}" destId="{6240F709-AB07-42B9-B8EB-1B2E8746EE72}" srcOrd="0" destOrd="0" presId="urn:microsoft.com/office/officeart/2005/8/layout/radial3"/>
    <dgm:cxn modelId="{00E36334-7CE1-440E-B606-438536B5D17B}" type="presParOf" srcId="{29FB5735-0E39-4B45-B5D6-888866646622}" destId="{1E48DC28-EBDC-4BE0-9094-D51E4D1A8576}" srcOrd="1" destOrd="0" presId="urn:microsoft.com/office/officeart/2005/8/layout/radial3"/>
    <dgm:cxn modelId="{718A1636-F86D-4873-98DC-DF0274B4AC78}" type="presParOf" srcId="{29FB5735-0E39-4B45-B5D6-888866646622}" destId="{5E756D5E-9AFF-4693-AE03-CDC062CA5968}" srcOrd="2" destOrd="0" presId="urn:microsoft.com/office/officeart/2005/8/layout/radial3"/>
    <dgm:cxn modelId="{4483379F-6C39-4E96-ADE9-7D70A0B1CEE6}" type="presParOf" srcId="{29FB5735-0E39-4B45-B5D6-888866646622}" destId="{6E2D8596-3A8B-4B87-841E-D772DEAFF40C}" srcOrd="3" destOrd="0" presId="urn:microsoft.com/office/officeart/2005/8/layout/radial3"/>
    <dgm:cxn modelId="{DE2B0016-641B-4841-8161-5860908B0C62}" type="presParOf" srcId="{29FB5735-0E39-4B45-B5D6-888866646622}" destId="{D87C8F6A-22E8-4CA1-A551-C282CE3CC8A2}" srcOrd="4" destOrd="0" presId="urn:microsoft.com/office/officeart/2005/8/layout/radial3"/>
    <dgm:cxn modelId="{646F9086-162D-4666-B31D-F86285C5176D}" type="presParOf" srcId="{29FB5735-0E39-4B45-B5D6-888866646622}" destId="{4EA1A295-1EDC-4064-B557-66F8000DB0EC}"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80E6FE-75F8-455F-B00D-388A62CAD878}"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sr-Latn-RS"/>
        </a:p>
      </dgm:t>
    </dgm:pt>
    <dgm:pt modelId="{3AEAB1B5-D9EF-4981-86BF-BCD6908D01E5}">
      <dgm:prSet phldrT="[Text]"/>
      <dgm:spPr/>
      <dgm:t>
        <a:bodyPr/>
        <a:lstStyle/>
        <a:p>
          <a:r>
            <a:rPr lang="sr-Cyrl-RS" dirty="0"/>
            <a:t>Укупно извршени расходи и издаци износе </a:t>
          </a:r>
          <a:r>
            <a:rPr lang="en-US" b="0" i="0" u="none" dirty="0" smtClean="0"/>
            <a:t>639,075,978</a:t>
          </a:r>
          <a:r>
            <a:rPr lang="sr-Cyrl-RS" dirty="0" smtClean="0"/>
            <a:t> </a:t>
          </a:r>
          <a:r>
            <a:rPr lang="sr-Cyrl-RS" dirty="0"/>
            <a:t>динара</a:t>
          </a:r>
          <a:endParaRPr lang="sr-Latn-RS" dirty="0"/>
        </a:p>
      </dgm:t>
    </dgm:pt>
    <dgm:pt modelId="{9B790053-042C-4178-B099-0AA1E213BC4B}" type="parTrans" cxnId="{3003CA8A-6DE4-45F8-9E95-9DBBCD00E8BC}">
      <dgm:prSet/>
      <dgm:spPr/>
      <dgm:t>
        <a:bodyPr/>
        <a:lstStyle/>
        <a:p>
          <a:endParaRPr lang="sr-Latn-RS"/>
        </a:p>
      </dgm:t>
    </dgm:pt>
    <dgm:pt modelId="{DB173785-DEAA-40A6-91BF-CB61950A6CE4}" type="sibTrans" cxnId="{3003CA8A-6DE4-45F8-9E95-9DBBCD00E8BC}">
      <dgm:prSet/>
      <dgm:spPr/>
      <dgm:t>
        <a:bodyPr/>
        <a:lstStyle/>
        <a:p>
          <a:endParaRPr lang="sr-Latn-RS"/>
        </a:p>
      </dgm:t>
    </dgm:pt>
    <dgm:pt modelId="{2885F644-5E9D-46B6-8CAF-6E5B22E43DBC}">
      <dgm:prSet phldrT="[Text]"/>
      <dgm:spPr/>
      <dgm:t>
        <a:bodyPr/>
        <a:lstStyle/>
        <a:p>
          <a:r>
            <a:rPr lang="sr-Cyrl-RS" dirty="0"/>
            <a:t>Расходи за запослене </a:t>
          </a:r>
          <a:r>
            <a:rPr lang="en-US" b="0" i="0" u="none" dirty="0" smtClean="0"/>
            <a:t>180,386,975</a:t>
          </a:r>
          <a:r>
            <a:rPr lang="sr-Cyrl-RS" dirty="0" smtClean="0"/>
            <a:t> динара</a:t>
          </a:r>
          <a:endParaRPr lang="sr-Latn-RS" dirty="0"/>
        </a:p>
      </dgm:t>
    </dgm:pt>
    <dgm:pt modelId="{D533F1E8-9F58-46F3-B8A8-163A0327F5DA}" type="parTrans" cxnId="{16CBEC61-89ED-4D59-A282-62F769E1908D}">
      <dgm:prSet/>
      <dgm:spPr/>
      <dgm:t>
        <a:bodyPr/>
        <a:lstStyle/>
        <a:p>
          <a:endParaRPr lang="sr-Latn-RS"/>
        </a:p>
      </dgm:t>
    </dgm:pt>
    <dgm:pt modelId="{08FEAE6E-9170-4490-9C95-2D5CA2D0B642}" type="sibTrans" cxnId="{16CBEC61-89ED-4D59-A282-62F769E1908D}">
      <dgm:prSet/>
      <dgm:spPr/>
      <dgm:t>
        <a:bodyPr/>
        <a:lstStyle/>
        <a:p>
          <a:endParaRPr lang="sr-Latn-RS"/>
        </a:p>
      </dgm:t>
    </dgm:pt>
    <dgm:pt modelId="{66BFF05E-3F6D-4EED-9D30-10583093E473}">
      <dgm:prSet phldrT="[Text]"/>
      <dgm:spPr/>
      <dgm:t>
        <a:bodyPr/>
        <a:lstStyle/>
        <a:p>
          <a:r>
            <a:rPr lang="sr-Cyrl-RS" dirty="0"/>
            <a:t>Коришћење роба и услуга </a:t>
          </a:r>
          <a:r>
            <a:rPr lang="en-US" b="0" i="0" u="none" dirty="0" smtClean="0"/>
            <a:t>206,313,695 </a:t>
          </a:r>
          <a:r>
            <a:rPr lang="sr-Cyrl-RS" dirty="0" smtClean="0"/>
            <a:t>динара</a:t>
          </a:r>
          <a:endParaRPr lang="sr-Latn-RS" dirty="0"/>
        </a:p>
      </dgm:t>
    </dgm:pt>
    <dgm:pt modelId="{C76D26A3-42A4-45FA-AE9E-872BDE3C951D}" type="parTrans" cxnId="{D16FC27F-26CF-49E6-BB61-9DCD56E3A476}">
      <dgm:prSet/>
      <dgm:spPr/>
      <dgm:t>
        <a:bodyPr/>
        <a:lstStyle/>
        <a:p>
          <a:endParaRPr lang="sr-Latn-RS"/>
        </a:p>
      </dgm:t>
    </dgm:pt>
    <dgm:pt modelId="{348C766C-48F1-4B0B-A06E-1091D883FBD8}" type="sibTrans" cxnId="{D16FC27F-26CF-49E6-BB61-9DCD56E3A476}">
      <dgm:prSet/>
      <dgm:spPr/>
      <dgm:t>
        <a:bodyPr/>
        <a:lstStyle/>
        <a:p>
          <a:endParaRPr lang="sr-Latn-RS"/>
        </a:p>
      </dgm:t>
    </dgm:pt>
    <dgm:pt modelId="{6CDE4B7E-694A-4CC6-9380-C110FA4F3107}">
      <dgm:prSet phldrT="[Text]"/>
      <dgm:spPr/>
      <dgm:t>
        <a:bodyPr/>
        <a:lstStyle/>
        <a:p>
          <a:r>
            <a:rPr lang="sr-Cyrl-RS" dirty="0"/>
            <a:t>Субвенције </a:t>
          </a:r>
          <a:r>
            <a:rPr lang="en-US" b="0" i="0" u="none" dirty="0" smtClean="0"/>
            <a:t>15,317,650</a:t>
          </a:r>
          <a:r>
            <a:rPr lang="sr-Cyrl-RS" dirty="0" smtClean="0">
              <a:solidFill>
                <a:srgbClr val="FF0000"/>
              </a:solidFill>
            </a:rPr>
            <a:t> </a:t>
          </a:r>
          <a:r>
            <a:rPr lang="sr-Cyrl-RS" dirty="0" smtClean="0"/>
            <a:t>динара</a:t>
          </a:r>
          <a:endParaRPr lang="sr-Latn-RS" dirty="0"/>
        </a:p>
      </dgm:t>
    </dgm:pt>
    <dgm:pt modelId="{F6B9A79C-4C1D-4A52-B265-8E3F0143E45F}" type="parTrans" cxnId="{76783F61-67EF-4F78-BF97-9BF8CB5CED0A}">
      <dgm:prSet/>
      <dgm:spPr/>
      <dgm:t>
        <a:bodyPr/>
        <a:lstStyle/>
        <a:p>
          <a:endParaRPr lang="sr-Latn-RS"/>
        </a:p>
      </dgm:t>
    </dgm:pt>
    <dgm:pt modelId="{89616386-E022-453E-A834-B06CA95E8124}" type="sibTrans" cxnId="{76783F61-67EF-4F78-BF97-9BF8CB5CED0A}">
      <dgm:prSet/>
      <dgm:spPr/>
      <dgm:t>
        <a:bodyPr/>
        <a:lstStyle/>
        <a:p>
          <a:endParaRPr lang="sr-Latn-RS"/>
        </a:p>
      </dgm:t>
    </dgm:pt>
    <dgm:pt modelId="{A7E4F091-602A-4737-8CA1-3DFC1E61B9AF}">
      <dgm:prSet phldrT="[Text]"/>
      <dgm:spPr/>
      <dgm:t>
        <a:bodyPr/>
        <a:lstStyle/>
        <a:p>
          <a:r>
            <a:rPr lang="sr-Cyrl-RS" dirty="0"/>
            <a:t>Донације, дотације и трансфери </a:t>
          </a:r>
          <a:r>
            <a:rPr lang="en-US" b="0" i="0" u="none" dirty="0" smtClean="0"/>
            <a:t>130,667,267</a:t>
          </a:r>
          <a:r>
            <a:rPr lang="sr-Cyrl-RS" dirty="0" smtClean="0"/>
            <a:t> </a:t>
          </a:r>
          <a:r>
            <a:rPr lang="sr-Cyrl-RS" dirty="0"/>
            <a:t>динара</a:t>
          </a:r>
          <a:endParaRPr lang="sr-Latn-RS" dirty="0"/>
        </a:p>
      </dgm:t>
    </dgm:pt>
    <dgm:pt modelId="{54791C53-C18A-486B-AD6A-B58EA3B2E4EC}" type="parTrans" cxnId="{AF2685DF-4E71-4D0F-9415-6CB502DCD77E}">
      <dgm:prSet/>
      <dgm:spPr/>
      <dgm:t>
        <a:bodyPr/>
        <a:lstStyle/>
        <a:p>
          <a:endParaRPr lang="sr-Latn-RS"/>
        </a:p>
      </dgm:t>
    </dgm:pt>
    <dgm:pt modelId="{6B2E87BA-09CD-44D4-A2CB-E7F84771F039}" type="sibTrans" cxnId="{AF2685DF-4E71-4D0F-9415-6CB502DCD77E}">
      <dgm:prSet/>
      <dgm:spPr/>
      <dgm:t>
        <a:bodyPr/>
        <a:lstStyle/>
        <a:p>
          <a:endParaRPr lang="sr-Latn-RS"/>
        </a:p>
      </dgm:t>
    </dgm:pt>
    <dgm:pt modelId="{D74D097A-7206-4D6A-8D6E-A923AB420E95}">
      <dgm:prSet phldrT="[Text]"/>
      <dgm:spPr/>
      <dgm:t>
        <a:bodyPr/>
        <a:lstStyle/>
        <a:p>
          <a:r>
            <a:rPr lang="sr-Cyrl-RS" dirty="0"/>
            <a:t>Социјално осигурање и социјална заштита </a:t>
          </a:r>
          <a:r>
            <a:rPr lang="en-US" b="0" i="0" u="none" dirty="0" smtClean="0"/>
            <a:t>20,015,301</a:t>
          </a:r>
          <a:r>
            <a:rPr lang="sr-Cyrl-RS" dirty="0" smtClean="0"/>
            <a:t> </a:t>
          </a:r>
          <a:r>
            <a:rPr lang="sr-Cyrl-RS" dirty="0"/>
            <a:t>динара</a:t>
          </a:r>
          <a:endParaRPr lang="sr-Latn-RS" dirty="0"/>
        </a:p>
      </dgm:t>
    </dgm:pt>
    <dgm:pt modelId="{A57142E9-F6A0-4AF0-8C02-A76885714A5D}" type="parTrans" cxnId="{D527AE9A-7BB9-4E10-A508-F823D8C489D0}">
      <dgm:prSet/>
      <dgm:spPr/>
      <dgm:t>
        <a:bodyPr/>
        <a:lstStyle/>
        <a:p>
          <a:endParaRPr lang="sr-Latn-RS"/>
        </a:p>
      </dgm:t>
    </dgm:pt>
    <dgm:pt modelId="{3A8BD741-66ED-49AE-BA0C-5557DF1FE861}" type="sibTrans" cxnId="{D527AE9A-7BB9-4E10-A508-F823D8C489D0}">
      <dgm:prSet/>
      <dgm:spPr/>
      <dgm:t>
        <a:bodyPr/>
        <a:lstStyle/>
        <a:p>
          <a:endParaRPr lang="sr-Latn-RS"/>
        </a:p>
      </dgm:t>
    </dgm:pt>
    <dgm:pt modelId="{25554638-F945-433E-8CB2-C5E67290A396}">
      <dgm:prSet phldrT="[Text]"/>
      <dgm:spPr/>
      <dgm:t>
        <a:bodyPr/>
        <a:lstStyle/>
        <a:p>
          <a:r>
            <a:rPr lang="sr-Cyrl-RS" dirty="0"/>
            <a:t>Остали расходи </a:t>
          </a:r>
          <a:r>
            <a:rPr lang="en-US" b="0" i="0" u="none" dirty="0" smtClean="0"/>
            <a:t>43,897,510</a:t>
          </a:r>
          <a:r>
            <a:rPr lang="sr-Cyrl-RS" dirty="0" smtClean="0"/>
            <a:t> динара</a:t>
          </a:r>
          <a:endParaRPr lang="sr-Latn-RS" dirty="0"/>
        </a:p>
      </dgm:t>
    </dgm:pt>
    <dgm:pt modelId="{03AAF2B2-8D4E-4D7C-8F0D-98B044737E9F}" type="parTrans" cxnId="{49602602-2F55-48B2-A2B2-AF9AB75568E0}">
      <dgm:prSet/>
      <dgm:spPr/>
      <dgm:t>
        <a:bodyPr/>
        <a:lstStyle/>
        <a:p>
          <a:endParaRPr lang="sr-Latn-RS"/>
        </a:p>
      </dgm:t>
    </dgm:pt>
    <dgm:pt modelId="{CF5804E1-87A2-44DF-AE5F-825E27D96A8B}" type="sibTrans" cxnId="{49602602-2F55-48B2-A2B2-AF9AB75568E0}">
      <dgm:prSet/>
      <dgm:spPr/>
      <dgm:t>
        <a:bodyPr/>
        <a:lstStyle/>
        <a:p>
          <a:endParaRPr lang="sr-Latn-RS"/>
        </a:p>
      </dgm:t>
    </dgm:pt>
    <dgm:pt modelId="{65514349-6E86-492D-AE52-BDECF778D345}">
      <dgm:prSet phldrT="[Text]"/>
      <dgm:spPr/>
      <dgm:t>
        <a:bodyPr/>
        <a:lstStyle/>
        <a:p>
          <a:r>
            <a:rPr lang="sr-Cyrl-RS" dirty="0"/>
            <a:t>Капитални издаци </a:t>
          </a:r>
          <a:r>
            <a:rPr lang="en-US" b="0" i="0" u="none" dirty="0" smtClean="0"/>
            <a:t>41,908,300</a:t>
          </a:r>
          <a:r>
            <a:rPr lang="sr-Cyrl-RS" dirty="0" smtClean="0"/>
            <a:t> </a:t>
          </a:r>
          <a:r>
            <a:rPr lang="sr-Cyrl-RS" dirty="0"/>
            <a:t>динара</a:t>
          </a:r>
          <a:endParaRPr lang="sr-Latn-RS" dirty="0"/>
        </a:p>
      </dgm:t>
    </dgm:pt>
    <dgm:pt modelId="{9D13D754-8EFF-4461-87F5-0789000F4CA0}" type="parTrans" cxnId="{2FF1A183-6CB5-43CC-8F11-299D5784FBF3}">
      <dgm:prSet/>
      <dgm:spPr/>
      <dgm:t>
        <a:bodyPr/>
        <a:lstStyle/>
        <a:p>
          <a:endParaRPr lang="sr-Latn-RS"/>
        </a:p>
      </dgm:t>
    </dgm:pt>
    <dgm:pt modelId="{1C13DFA0-7027-4362-B1FB-F4C7A5444917}" type="sibTrans" cxnId="{2FF1A183-6CB5-43CC-8F11-299D5784FBF3}">
      <dgm:prSet/>
      <dgm:spPr/>
      <dgm:t>
        <a:bodyPr/>
        <a:lstStyle/>
        <a:p>
          <a:endParaRPr lang="sr-Latn-RS"/>
        </a:p>
      </dgm:t>
    </dgm:pt>
    <dgm:pt modelId="{A0D1F157-7837-455E-B785-4398BAB19FDC}">
      <dgm:prSet phldrT="[Text]"/>
      <dgm:spPr/>
      <dgm:t>
        <a:bodyPr/>
        <a:lstStyle/>
        <a:p>
          <a:r>
            <a:rPr lang="sr-Cyrl-RS" dirty="0" smtClean="0"/>
            <a:t>Отплата камата </a:t>
          </a:r>
          <a:r>
            <a:rPr lang="en-US" b="0" i="0" u="none" dirty="0" smtClean="0"/>
            <a:t>569,280</a:t>
          </a:r>
          <a:endParaRPr lang="sr-Latn-RS" dirty="0"/>
        </a:p>
      </dgm:t>
    </dgm:pt>
    <dgm:pt modelId="{63CA95B4-EB3F-49EF-8CFE-C892D7B7FD5B}" type="parTrans" cxnId="{D19FCA75-1DA3-40A0-9B3A-9C0DEAF4D7C2}">
      <dgm:prSet/>
      <dgm:spPr/>
      <dgm:t>
        <a:bodyPr/>
        <a:lstStyle/>
        <a:p>
          <a:endParaRPr lang="en-US"/>
        </a:p>
      </dgm:t>
    </dgm:pt>
    <dgm:pt modelId="{3CD95923-1144-4A97-82EE-1EC7507B67E6}" type="sibTrans" cxnId="{D19FCA75-1DA3-40A0-9B3A-9C0DEAF4D7C2}">
      <dgm:prSet/>
      <dgm:spPr/>
      <dgm:t>
        <a:bodyPr/>
        <a:lstStyle/>
        <a:p>
          <a:endParaRPr lang="en-US"/>
        </a:p>
      </dgm:t>
    </dgm:pt>
    <dgm:pt modelId="{96E931F0-5EFE-4E17-A815-1832C52507E3}" type="pres">
      <dgm:prSet presAssocID="{4080E6FE-75F8-455F-B00D-388A62CAD878}" presName="composite" presStyleCnt="0">
        <dgm:presLayoutVars>
          <dgm:chMax val="1"/>
          <dgm:dir/>
          <dgm:resizeHandles val="exact"/>
        </dgm:presLayoutVars>
      </dgm:prSet>
      <dgm:spPr/>
      <dgm:t>
        <a:bodyPr/>
        <a:lstStyle/>
        <a:p>
          <a:endParaRPr lang="en-US"/>
        </a:p>
      </dgm:t>
    </dgm:pt>
    <dgm:pt modelId="{6A03509E-2D2C-4701-877A-3DD8C8C452B3}" type="pres">
      <dgm:prSet presAssocID="{4080E6FE-75F8-455F-B00D-388A62CAD878}" presName="radial" presStyleCnt="0">
        <dgm:presLayoutVars>
          <dgm:animLvl val="ctr"/>
        </dgm:presLayoutVars>
      </dgm:prSet>
      <dgm:spPr/>
    </dgm:pt>
    <dgm:pt modelId="{23F30694-D224-4AFD-83D0-A9B26CD4AE63}" type="pres">
      <dgm:prSet presAssocID="{3AEAB1B5-D9EF-4981-86BF-BCD6908D01E5}" presName="centerShape" presStyleLbl="vennNode1" presStyleIdx="0" presStyleCnt="9"/>
      <dgm:spPr/>
      <dgm:t>
        <a:bodyPr/>
        <a:lstStyle/>
        <a:p>
          <a:endParaRPr lang="en-US"/>
        </a:p>
      </dgm:t>
    </dgm:pt>
    <dgm:pt modelId="{581D9C24-D691-4644-99EB-4A6B1D74C269}" type="pres">
      <dgm:prSet presAssocID="{2885F644-5E9D-46B6-8CAF-6E5B22E43DBC}" presName="node" presStyleLbl="vennNode1" presStyleIdx="1" presStyleCnt="9">
        <dgm:presLayoutVars>
          <dgm:bulletEnabled val="1"/>
        </dgm:presLayoutVars>
      </dgm:prSet>
      <dgm:spPr/>
      <dgm:t>
        <a:bodyPr/>
        <a:lstStyle/>
        <a:p>
          <a:endParaRPr lang="en-US"/>
        </a:p>
      </dgm:t>
    </dgm:pt>
    <dgm:pt modelId="{00760FBC-BB29-4E8F-A3FA-0B8C20635B76}" type="pres">
      <dgm:prSet presAssocID="{66BFF05E-3F6D-4EED-9D30-10583093E473}" presName="node" presStyleLbl="vennNode1" presStyleIdx="2" presStyleCnt="9">
        <dgm:presLayoutVars>
          <dgm:bulletEnabled val="1"/>
        </dgm:presLayoutVars>
      </dgm:prSet>
      <dgm:spPr/>
      <dgm:t>
        <a:bodyPr/>
        <a:lstStyle/>
        <a:p>
          <a:endParaRPr lang="en-US"/>
        </a:p>
      </dgm:t>
    </dgm:pt>
    <dgm:pt modelId="{EA985A45-485D-4FDF-8C37-B4083B55DF9B}" type="pres">
      <dgm:prSet presAssocID="{A0D1F157-7837-455E-B785-4398BAB19FDC}" presName="node" presStyleLbl="vennNode1" presStyleIdx="3" presStyleCnt="9">
        <dgm:presLayoutVars>
          <dgm:bulletEnabled val="1"/>
        </dgm:presLayoutVars>
      </dgm:prSet>
      <dgm:spPr/>
      <dgm:t>
        <a:bodyPr/>
        <a:lstStyle/>
        <a:p>
          <a:endParaRPr lang="en-US"/>
        </a:p>
      </dgm:t>
    </dgm:pt>
    <dgm:pt modelId="{34B43685-141A-4461-AE6A-301BAC908C60}" type="pres">
      <dgm:prSet presAssocID="{6CDE4B7E-694A-4CC6-9380-C110FA4F3107}" presName="node" presStyleLbl="vennNode1" presStyleIdx="4" presStyleCnt="9">
        <dgm:presLayoutVars>
          <dgm:bulletEnabled val="1"/>
        </dgm:presLayoutVars>
      </dgm:prSet>
      <dgm:spPr/>
      <dgm:t>
        <a:bodyPr/>
        <a:lstStyle/>
        <a:p>
          <a:endParaRPr lang="en-US"/>
        </a:p>
      </dgm:t>
    </dgm:pt>
    <dgm:pt modelId="{EEF973BF-B90E-4D0F-AC07-BB28F004C6A7}" type="pres">
      <dgm:prSet presAssocID="{A7E4F091-602A-4737-8CA1-3DFC1E61B9AF}" presName="node" presStyleLbl="vennNode1" presStyleIdx="5" presStyleCnt="9">
        <dgm:presLayoutVars>
          <dgm:bulletEnabled val="1"/>
        </dgm:presLayoutVars>
      </dgm:prSet>
      <dgm:spPr/>
      <dgm:t>
        <a:bodyPr/>
        <a:lstStyle/>
        <a:p>
          <a:endParaRPr lang="en-US"/>
        </a:p>
      </dgm:t>
    </dgm:pt>
    <dgm:pt modelId="{281404DC-9187-40D0-97FF-0D818AB2F366}" type="pres">
      <dgm:prSet presAssocID="{D74D097A-7206-4D6A-8D6E-A923AB420E95}" presName="node" presStyleLbl="vennNode1" presStyleIdx="6" presStyleCnt="9">
        <dgm:presLayoutVars>
          <dgm:bulletEnabled val="1"/>
        </dgm:presLayoutVars>
      </dgm:prSet>
      <dgm:spPr/>
      <dgm:t>
        <a:bodyPr/>
        <a:lstStyle/>
        <a:p>
          <a:endParaRPr lang="en-US"/>
        </a:p>
      </dgm:t>
    </dgm:pt>
    <dgm:pt modelId="{ADDA55F8-68B2-4192-A0FF-92D5AADED3EF}" type="pres">
      <dgm:prSet presAssocID="{25554638-F945-433E-8CB2-C5E67290A396}" presName="node" presStyleLbl="vennNode1" presStyleIdx="7" presStyleCnt="9">
        <dgm:presLayoutVars>
          <dgm:bulletEnabled val="1"/>
        </dgm:presLayoutVars>
      </dgm:prSet>
      <dgm:spPr/>
      <dgm:t>
        <a:bodyPr/>
        <a:lstStyle/>
        <a:p>
          <a:endParaRPr lang="en-US"/>
        </a:p>
      </dgm:t>
    </dgm:pt>
    <dgm:pt modelId="{68D8E666-A4BC-49C9-9193-F48DBF84BB6B}" type="pres">
      <dgm:prSet presAssocID="{65514349-6E86-492D-AE52-BDECF778D345}" presName="node" presStyleLbl="vennNode1" presStyleIdx="8" presStyleCnt="9">
        <dgm:presLayoutVars>
          <dgm:bulletEnabled val="1"/>
        </dgm:presLayoutVars>
      </dgm:prSet>
      <dgm:spPr/>
      <dgm:t>
        <a:bodyPr/>
        <a:lstStyle/>
        <a:p>
          <a:endParaRPr lang="en-US"/>
        </a:p>
      </dgm:t>
    </dgm:pt>
  </dgm:ptLst>
  <dgm:cxnLst>
    <dgm:cxn modelId="{16CBEC61-89ED-4D59-A282-62F769E1908D}" srcId="{3AEAB1B5-D9EF-4981-86BF-BCD6908D01E5}" destId="{2885F644-5E9D-46B6-8CAF-6E5B22E43DBC}" srcOrd="0" destOrd="0" parTransId="{D533F1E8-9F58-46F3-B8A8-163A0327F5DA}" sibTransId="{08FEAE6E-9170-4490-9C95-2D5CA2D0B642}"/>
    <dgm:cxn modelId="{8191F8B5-047B-4ACB-927F-9C694E16DDCB}" type="presOf" srcId="{65514349-6E86-492D-AE52-BDECF778D345}" destId="{68D8E666-A4BC-49C9-9193-F48DBF84BB6B}" srcOrd="0" destOrd="0" presId="urn:microsoft.com/office/officeart/2005/8/layout/radial3"/>
    <dgm:cxn modelId="{3003CA8A-6DE4-45F8-9E95-9DBBCD00E8BC}" srcId="{4080E6FE-75F8-455F-B00D-388A62CAD878}" destId="{3AEAB1B5-D9EF-4981-86BF-BCD6908D01E5}" srcOrd="0" destOrd="0" parTransId="{9B790053-042C-4178-B099-0AA1E213BC4B}" sibTransId="{DB173785-DEAA-40A6-91BF-CB61950A6CE4}"/>
    <dgm:cxn modelId="{D19FCA75-1DA3-40A0-9B3A-9C0DEAF4D7C2}" srcId="{3AEAB1B5-D9EF-4981-86BF-BCD6908D01E5}" destId="{A0D1F157-7837-455E-B785-4398BAB19FDC}" srcOrd="2" destOrd="0" parTransId="{63CA95B4-EB3F-49EF-8CFE-C892D7B7FD5B}" sibTransId="{3CD95923-1144-4A97-82EE-1EC7507B67E6}"/>
    <dgm:cxn modelId="{2FF1A183-6CB5-43CC-8F11-299D5784FBF3}" srcId="{3AEAB1B5-D9EF-4981-86BF-BCD6908D01E5}" destId="{65514349-6E86-492D-AE52-BDECF778D345}" srcOrd="7" destOrd="0" parTransId="{9D13D754-8EFF-4461-87F5-0789000F4CA0}" sibTransId="{1C13DFA0-7027-4362-B1FB-F4C7A5444917}"/>
    <dgm:cxn modelId="{AF971DB3-EEE9-4A9D-954B-59C68EB6A98A}" type="presOf" srcId="{A7E4F091-602A-4737-8CA1-3DFC1E61B9AF}" destId="{EEF973BF-B90E-4D0F-AC07-BB28F004C6A7}" srcOrd="0" destOrd="0" presId="urn:microsoft.com/office/officeart/2005/8/layout/radial3"/>
    <dgm:cxn modelId="{D16FC27F-26CF-49E6-BB61-9DCD56E3A476}" srcId="{3AEAB1B5-D9EF-4981-86BF-BCD6908D01E5}" destId="{66BFF05E-3F6D-4EED-9D30-10583093E473}" srcOrd="1" destOrd="0" parTransId="{C76D26A3-42A4-45FA-AE9E-872BDE3C951D}" sibTransId="{348C766C-48F1-4B0B-A06E-1091D883FBD8}"/>
    <dgm:cxn modelId="{D527AE9A-7BB9-4E10-A508-F823D8C489D0}" srcId="{3AEAB1B5-D9EF-4981-86BF-BCD6908D01E5}" destId="{D74D097A-7206-4D6A-8D6E-A923AB420E95}" srcOrd="5" destOrd="0" parTransId="{A57142E9-F6A0-4AF0-8C02-A76885714A5D}" sibTransId="{3A8BD741-66ED-49AE-BA0C-5557DF1FE861}"/>
    <dgm:cxn modelId="{76783F61-67EF-4F78-BF97-9BF8CB5CED0A}" srcId="{3AEAB1B5-D9EF-4981-86BF-BCD6908D01E5}" destId="{6CDE4B7E-694A-4CC6-9380-C110FA4F3107}" srcOrd="3" destOrd="0" parTransId="{F6B9A79C-4C1D-4A52-B265-8E3F0143E45F}" sibTransId="{89616386-E022-453E-A834-B06CA95E8124}"/>
    <dgm:cxn modelId="{A7DB6ADF-7D33-4806-87D0-F12847C0E271}" type="presOf" srcId="{4080E6FE-75F8-455F-B00D-388A62CAD878}" destId="{96E931F0-5EFE-4E17-A815-1832C52507E3}" srcOrd="0" destOrd="0" presId="urn:microsoft.com/office/officeart/2005/8/layout/radial3"/>
    <dgm:cxn modelId="{49602602-2F55-48B2-A2B2-AF9AB75568E0}" srcId="{3AEAB1B5-D9EF-4981-86BF-BCD6908D01E5}" destId="{25554638-F945-433E-8CB2-C5E67290A396}" srcOrd="6" destOrd="0" parTransId="{03AAF2B2-8D4E-4D7C-8F0D-98B044737E9F}" sibTransId="{CF5804E1-87A2-44DF-AE5F-825E27D96A8B}"/>
    <dgm:cxn modelId="{B10F84B9-0FD7-4FCF-9672-1AE8EEBAEB48}" type="presOf" srcId="{25554638-F945-433E-8CB2-C5E67290A396}" destId="{ADDA55F8-68B2-4192-A0FF-92D5AADED3EF}" srcOrd="0" destOrd="0" presId="urn:microsoft.com/office/officeart/2005/8/layout/radial3"/>
    <dgm:cxn modelId="{BD5519AF-09E4-440A-9BFE-988528E88698}" type="presOf" srcId="{D74D097A-7206-4D6A-8D6E-A923AB420E95}" destId="{281404DC-9187-40D0-97FF-0D818AB2F366}" srcOrd="0" destOrd="0" presId="urn:microsoft.com/office/officeart/2005/8/layout/radial3"/>
    <dgm:cxn modelId="{0047E1F0-65B3-4F3B-9730-B9171373FF2C}" type="presOf" srcId="{66BFF05E-3F6D-4EED-9D30-10583093E473}" destId="{00760FBC-BB29-4E8F-A3FA-0B8C20635B76}" srcOrd="0" destOrd="0" presId="urn:microsoft.com/office/officeart/2005/8/layout/radial3"/>
    <dgm:cxn modelId="{50615BA6-CE54-44AD-9C39-94951EFC6D8C}" type="presOf" srcId="{A0D1F157-7837-455E-B785-4398BAB19FDC}" destId="{EA985A45-485D-4FDF-8C37-B4083B55DF9B}" srcOrd="0" destOrd="0" presId="urn:microsoft.com/office/officeart/2005/8/layout/radial3"/>
    <dgm:cxn modelId="{9EE03477-8930-4F7D-AAF4-D9C901C7FA03}" type="presOf" srcId="{3AEAB1B5-D9EF-4981-86BF-BCD6908D01E5}" destId="{23F30694-D224-4AFD-83D0-A9B26CD4AE63}" srcOrd="0" destOrd="0" presId="urn:microsoft.com/office/officeart/2005/8/layout/radial3"/>
    <dgm:cxn modelId="{929135D5-DEFC-46C5-A4EA-12DA9F9CA754}" type="presOf" srcId="{2885F644-5E9D-46B6-8CAF-6E5B22E43DBC}" destId="{581D9C24-D691-4644-99EB-4A6B1D74C269}" srcOrd="0" destOrd="0" presId="urn:microsoft.com/office/officeart/2005/8/layout/radial3"/>
    <dgm:cxn modelId="{AF2685DF-4E71-4D0F-9415-6CB502DCD77E}" srcId="{3AEAB1B5-D9EF-4981-86BF-BCD6908D01E5}" destId="{A7E4F091-602A-4737-8CA1-3DFC1E61B9AF}" srcOrd="4" destOrd="0" parTransId="{54791C53-C18A-486B-AD6A-B58EA3B2E4EC}" sibTransId="{6B2E87BA-09CD-44D4-A2CB-E7F84771F039}"/>
    <dgm:cxn modelId="{88FB1B89-2553-4EAA-99DF-5E5B0B404190}" type="presOf" srcId="{6CDE4B7E-694A-4CC6-9380-C110FA4F3107}" destId="{34B43685-141A-4461-AE6A-301BAC908C60}" srcOrd="0" destOrd="0" presId="urn:microsoft.com/office/officeart/2005/8/layout/radial3"/>
    <dgm:cxn modelId="{AC98B054-7092-4D8B-BD32-09C32F53D2EC}" type="presParOf" srcId="{96E931F0-5EFE-4E17-A815-1832C52507E3}" destId="{6A03509E-2D2C-4701-877A-3DD8C8C452B3}" srcOrd="0" destOrd="0" presId="urn:microsoft.com/office/officeart/2005/8/layout/radial3"/>
    <dgm:cxn modelId="{FF57B3A6-E339-464B-A608-BAA1E3CD2BB6}" type="presParOf" srcId="{6A03509E-2D2C-4701-877A-3DD8C8C452B3}" destId="{23F30694-D224-4AFD-83D0-A9B26CD4AE63}" srcOrd="0" destOrd="0" presId="urn:microsoft.com/office/officeart/2005/8/layout/radial3"/>
    <dgm:cxn modelId="{D58B5F47-DFB5-4FE4-A060-4178DC541561}" type="presParOf" srcId="{6A03509E-2D2C-4701-877A-3DD8C8C452B3}" destId="{581D9C24-D691-4644-99EB-4A6B1D74C269}" srcOrd="1" destOrd="0" presId="urn:microsoft.com/office/officeart/2005/8/layout/radial3"/>
    <dgm:cxn modelId="{56D9B212-8BC2-4948-86A6-CF8579B820C7}" type="presParOf" srcId="{6A03509E-2D2C-4701-877A-3DD8C8C452B3}" destId="{00760FBC-BB29-4E8F-A3FA-0B8C20635B76}" srcOrd="2" destOrd="0" presId="urn:microsoft.com/office/officeart/2005/8/layout/radial3"/>
    <dgm:cxn modelId="{84974789-E92F-4558-A191-5FD8DFC68A13}" type="presParOf" srcId="{6A03509E-2D2C-4701-877A-3DD8C8C452B3}" destId="{EA985A45-485D-4FDF-8C37-B4083B55DF9B}" srcOrd="3" destOrd="0" presId="urn:microsoft.com/office/officeart/2005/8/layout/radial3"/>
    <dgm:cxn modelId="{BE06B7FE-A648-498D-81D2-75F3B296AB16}" type="presParOf" srcId="{6A03509E-2D2C-4701-877A-3DD8C8C452B3}" destId="{34B43685-141A-4461-AE6A-301BAC908C60}" srcOrd="4" destOrd="0" presId="urn:microsoft.com/office/officeart/2005/8/layout/radial3"/>
    <dgm:cxn modelId="{32F88B08-7BD0-4127-9E14-7398407FFCE9}" type="presParOf" srcId="{6A03509E-2D2C-4701-877A-3DD8C8C452B3}" destId="{EEF973BF-B90E-4D0F-AC07-BB28F004C6A7}" srcOrd="5" destOrd="0" presId="urn:microsoft.com/office/officeart/2005/8/layout/radial3"/>
    <dgm:cxn modelId="{5AD81E39-7627-4175-B642-6A9D4809AD7F}" type="presParOf" srcId="{6A03509E-2D2C-4701-877A-3DD8C8C452B3}" destId="{281404DC-9187-40D0-97FF-0D818AB2F366}" srcOrd="6" destOrd="0" presId="urn:microsoft.com/office/officeart/2005/8/layout/radial3"/>
    <dgm:cxn modelId="{4162099C-ED6A-4DC2-90CD-57057E83C620}" type="presParOf" srcId="{6A03509E-2D2C-4701-877A-3DD8C8C452B3}" destId="{ADDA55F8-68B2-4192-A0FF-92D5AADED3EF}" srcOrd="7" destOrd="0" presId="urn:microsoft.com/office/officeart/2005/8/layout/radial3"/>
    <dgm:cxn modelId="{B05B0BCB-BCC2-45B0-8800-5DB2D7671FBB}" type="presParOf" srcId="{6A03509E-2D2C-4701-877A-3DD8C8C452B3}" destId="{68D8E666-A4BC-49C9-9193-F48DBF84BB6B}" srcOrd="8"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C5DE72-8CF2-40AB-8B49-8819A50992BB}"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sr-Latn-RS"/>
        </a:p>
      </dgm:t>
    </dgm:pt>
    <dgm:pt modelId="{EF496A27-6396-4CE9-9371-5AA8B40AC7D4}">
      <dgm:prSet/>
      <dgm:spPr/>
      <dgm:t>
        <a:bodyPr/>
        <a:lstStyle/>
        <a:p>
          <a:pPr algn="just"/>
          <a:r>
            <a:rPr lang="sr-Cyrl-RS" b="0" i="0" u="none" dirty="0" smtClean="0"/>
            <a:t>Скупштина општине					  8,511,485</a:t>
          </a:r>
          <a:endParaRPr lang="sr-Cyrl-RS" dirty="0"/>
        </a:p>
      </dgm:t>
    </dgm:pt>
    <dgm:pt modelId="{CCA8D5A8-210D-49EE-B63D-8B81F068259F}" type="parTrans" cxnId="{1D3A5EBB-B7BE-42B5-BB59-E57271731AAE}">
      <dgm:prSet/>
      <dgm:spPr/>
      <dgm:t>
        <a:bodyPr/>
        <a:lstStyle/>
        <a:p>
          <a:endParaRPr lang="en-US"/>
        </a:p>
      </dgm:t>
    </dgm:pt>
    <dgm:pt modelId="{C44132D8-7C8E-4EAE-B850-0C7A75A25C21}" type="sibTrans" cxnId="{1D3A5EBB-B7BE-42B5-BB59-E57271731AAE}">
      <dgm:prSet/>
      <dgm:spPr/>
      <dgm:t>
        <a:bodyPr/>
        <a:lstStyle/>
        <a:p>
          <a:endParaRPr lang="en-US"/>
        </a:p>
      </dgm:t>
    </dgm:pt>
    <dgm:pt modelId="{DCC29DDB-7F71-4FEE-9CF7-2F9937740C94}">
      <dgm:prSet/>
      <dgm:spPr/>
      <dgm:t>
        <a:bodyPr/>
        <a:lstStyle/>
        <a:p>
          <a:r>
            <a:rPr lang="sr-Cyrl-RS" b="0" i="0" u="none" dirty="0" smtClean="0"/>
            <a:t>Председник општине	 			               14,847,301</a:t>
          </a:r>
          <a:endParaRPr lang="sr-Cyrl-RS" dirty="0"/>
        </a:p>
      </dgm:t>
    </dgm:pt>
    <dgm:pt modelId="{2C53750D-C627-4845-A5D9-FA4F8B55C24C}" type="parTrans" cxnId="{9486A43F-B179-42B3-99D8-E0FB98FBA5A3}">
      <dgm:prSet/>
      <dgm:spPr/>
      <dgm:t>
        <a:bodyPr/>
        <a:lstStyle/>
        <a:p>
          <a:endParaRPr lang="en-US"/>
        </a:p>
      </dgm:t>
    </dgm:pt>
    <dgm:pt modelId="{F9B97D1C-AE64-4FD7-AA08-03A0FB8E976F}" type="sibTrans" cxnId="{9486A43F-B179-42B3-99D8-E0FB98FBA5A3}">
      <dgm:prSet/>
      <dgm:spPr/>
      <dgm:t>
        <a:bodyPr/>
        <a:lstStyle/>
        <a:p>
          <a:endParaRPr lang="en-US"/>
        </a:p>
      </dgm:t>
    </dgm:pt>
    <dgm:pt modelId="{67A378B5-F115-4368-817B-205705A577A0}">
      <dgm:prSet/>
      <dgm:spPr/>
      <dgm:t>
        <a:bodyPr/>
        <a:lstStyle/>
        <a:p>
          <a:r>
            <a:rPr lang="sr-Cyrl-RS" b="0" i="0" u="none" dirty="0" smtClean="0"/>
            <a:t>Општинско веће					  4,564,542</a:t>
          </a:r>
          <a:endParaRPr lang="sr-Cyrl-RS" dirty="0"/>
        </a:p>
      </dgm:t>
    </dgm:pt>
    <dgm:pt modelId="{62920349-89E0-443C-90C4-1C11E76076DA}" type="parTrans" cxnId="{1B195FD8-91B8-4BD3-B3C0-DB80036567BC}">
      <dgm:prSet/>
      <dgm:spPr/>
      <dgm:t>
        <a:bodyPr/>
        <a:lstStyle/>
        <a:p>
          <a:endParaRPr lang="en-US"/>
        </a:p>
      </dgm:t>
    </dgm:pt>
    <dgm:pt modelId="{02A8A0A3-3612-4612-B010-F8FD1ECF61F4}" type="sibTrans" cxnId="{1B195FD8-91B8-4BD3-B3C0-DB80036567BC}">
      <dgm:prSet/>
      <dgm:spPr/>
      <dgm:t>
        <a:bodyPr/>
        <a:lstStyle/>
        <a:p>
          <a:endParaRPr lang="en-US"/>
        </a:p>
      </dgm:t>
    </dgm:pt>
    <dgm:pt modelId="{5D0443C7-976E-407B-9FA0-3D9CEF7B9216}">
      <dgm:prSet/>
      <dgm:spPr/>
      <dgm:t>
        <a:bodyPr/>
        <a:lstStyle/>
        <a:p>
          <a:r>
            <a:rPr lang="sr-Cyrl-RS" b="0" i="0" u="none" dirty="0" smtClean="0"/>
            <a:t>Општинско правобранилаштво				  1,637,739</a:t>
          </a:r>
          <a:endParaRPr lang="sr-Cyrl-RS" dirty="0"/>
        </a:p>
      </dgm:t>
    </dgm:pt>
    <dgm:pt modelId="{141444E3-5855-47F2-9C54-9527F3D9D800}" type="parTrans" cxnId="{FBAC40CC-8B8F-42AC-8582-BA8377E9954A}">
      <dgm:prSet/>
      <dgm:spPr/>
      <dgm:t>
        <a:bodyPr/>
        <a:lstStyle/>
        <a:p>
          <a:endParaRPr lang="en-US"/>
        </a:p>
      </dgm:t>
    </dgm:pt>
    <dgm:pt modelId="{AB05957B-673A-4B74-B176-18F0A54485ED}" type="sibTrans" cxnId="{FBAC40CC-8B8F-42AC-8582-BA8377E9954A}">
      <dgm:prSet/>
      <dgm:spPr/>
      <dgm:t>
        <a:bodyPr/>
        <a:lstStyle/>
        <a:p>
          <a:endParaRPr lang="en-US"/>
        </a:p>
      </dgm:t>
    </dgm:pt>
    <dgm:pt modelId="{B84608E8-2F53-4DF0-B478-F9BD72861CF3}">
      <dgm:prSet/>
      <dgm:spPr/>
      <dgm:t>
        <a:bodyPr/>
        <a:lstStyle/>
        <a:p>
          <a:r>
            <a:rPr lang="sr-Cyrl-RS" b="0" i="0" u="none" dirty="0" smtClean="0"/>
            <a:t>Општинска управа				             311,736,567</a:t>
          </a:r>
          <a:endParaRPr lang="sr-Cyrl-RS" dirty="0"/>
        </a:p>
      </dgm:t>
    </dgm:pt>
    <dgm:pt modelId="{4C8CDB5E-BF3C-495C-9907-5B37C3A60CD6}" type="parTrans" cxnId="{55BB8FC3-21D2-4EA9-B6FC-4FD0E7A4B55C}">
      <dgm:prSet/>
      <dgm:spPr/>
      <dgm:t>
        <a:bodyPr/>
        <a:lstStyle/>
        <a:p>
          <a:endParaRPr lang="en-US"/>
        </a:p>
      </dgm:t>
    </dgm:pt>
    <dgm:pt modelId="{763A1C1A-A530-405F-91F7-3DA451AF5CB0}" type="sibTrans" cxnId="{55BB8FC3-21D2-4EA9-B6FC-4FD0E7A4B55C}">
      <dgm:prSet/>
      <dgm:spPr/>
      <dgm:t>
        <a:bodyPr/>
        <a:lstStyle/>
        <a:p>
          <a:endParaRPr lang="en-US"/>
        </a:p>
      </dgm:t>
    </dgm:pt>
    <dgm:pt modelId="{DEAE536B-36DC-43F3-B997-7CF897052AF5}">
      <dgm:prSet/>
      <dgm:spPr/>
      <dgm:t>
        <a:bodyPr/>
        <a:lstStyle/>
        <a:p>
          <a:r>
            <a:rPr lang="sr-Cyrl-RS" b="0" i="0" u="none" dirty="0" smtClean="0"/>
            <a:t>Месне заједнице					13,576,249</a:t>
          </a:r>
          <a:endParaRPr lang="sr-Cyrl-RS" dirty="0"/>
        </a:p>
      </dgm:t>
    </dgm:pt>
    <dgm:pt modelId="{0FBD9F46-FCC0-4546-83DA-4251851C8DF5}" type="parTrans" cxnId="{A940672E-4205-4918-A0DA-C976489750D1}">
      <dgm:prSet/>
      <dgm:spPr/>
      <dgm:t>
        <a:bodyPr/>
        <a:lstStyle/>
        <a:p>
          <a:endParaRPr lang="en-US"/>
        </a:p>
      </dgm:t>
    </dgm:pt>
    <dgm:pt modelId="{BF8C95F6-A463-4A8E-9DA7-418E87AA41EE}" type="sibTrans" cxnId="{A940672E-4205-4918-A0DA-C976489750D1}">
      <dgm:prSet/>
      <dgm:spPr/>
      <dgm:t>
        <a:bodyPr/>
        <a:lstStyle/>
        <a:p>
          <a:endParaRPr lang="en-US"/>
        </a:p>
      </dgm:t>
    </dgm:pt>
    <dgm:pt modelId="{E56EE1A7-44CB-4F78-ADCB-BBDDCB24A5A6}">
      <dgm:prSet/>
      <dgm:spPr/>
      <dgm:t>
        <a:bodyPr/>
        <a:lstStyle/>
        <a:p>
          <a:r>
            <a:rPr lang="ru-RU" b="0" i="0" u="none" dirty="0" smtClean="0"/>
            <a:t>Центар за културу В. Дугошевић				35,240,761</a:t>
          </a:r>
          <a:endParaRPr lang="ru-RU" dirty="0"/>
        </a:p>
      </dgm:t>
    </dgm:pt>
    <dgm:pt modelId="{1B68295A-D2AC-473B-85D8-8C4A5E191E4E}" type="parTrans" cxnId="{11DD6C49-67E7-4BBD-ABAF-D0A131FD65AD}">
      <dgm:prSet/>
      <dgm:spPr/>
      <dgm:t>
        <a:bodyPr/>
        <a:lstStyle/>
        <a:p>
          <a:endParaRPr lang="en-US"/>
        </a:p>
      </dgm:t>
    </dgm:pt>
    <dgm:pt modelId="{8655E56A-D0EE-4A4C-90BF-DB47CCE0F686}" type="sibTrans" cxnId="{11DD6C49-67E7-4BBD-ABAF-D0A131FD65AD}">
      <dgm:prSet/>
      <dgm:spPr/>
      <dgm:t>
        <a:bodyPr/>
        <a:lstStyle/>
        <a:p>
          <a:endParaRPr lang="en-US"/>
        </a:p>
      </dgm:t>
    </dgm:pt>
    <dgm:pt modelId="{D5176BAA-0DCB-41BC-ADBC-646023E5F086}">
      <dgm:prSet/>
      <dgm:spPr/>
      <dgm:t>
        <a:bodyPr/>
        <a:lstStyle/>
        <a:p>
          <a:r>
            <a:rPr lang="sr-Cyrl-RS" b="0" i="0" u="none" dirty="0" smtClean="0"/>
            <a:t>Библиотека Н.С.Максим 				13,697,943</a:t>
          </a:r>
          <a:endParaRPr lang="sr-Cyrl-RS" dirty="0"/>
        </a:p>
      </dgm:t>
    </dgm:pt>
    <dgm:pt modelId="{131B6B1A-F93E-4A83-9E8C-5064646D548C}" type="parTrans" cxnId="{909112E9-D856-44AA-B356-964609F09ABF}">
      <dgm:prSet/>
      <dgm:spPr/>
      <dgm:t>
        <a:bodyPr/>
        <a:lstStyle/>
        <a:p>
          <a:endParaRPr lang="en-US"/>
        </a:p>
      </dgm:t>
    </dgm:pt>
    <dgm:pt modelId="{9AB94684-2EF8-4AB3-B2FB-CB462B991608}" type="sibTrans" cxnId="{909112E9-D856-44AA-B356-964609F09ABF}">
      <dgm:prSet/>
      <dgm:spPr/>
      <dgm:t>
        <a:bodyPr/>
        <a:lstStyle/>
        <a:p>
          <a:endParaRPr lang="en-US"/>
        </a:p>
      </dgm:t>
    </dgm:pt>
    <dgm:pt modelId="{1B7F8C80-0CDE-4D29-94C8-B433381FF9B7}">
      <dgm:prSet/>
      <dgm:spPr/>
      <dgm:t>
        <a:bodyPr/>
        <a:lstStyle/>
        <a:p>
          <a:r>
            <a:rPr lang="sr-Cyrl-RS" b="0" i="0" u="none" dirty="0" smtClean="0"/>
            <a:t>Туристичка организација				28,697,785</a:t>
          </a:r>
          <a:endParaRPr lang="sr-Cyrl-RS" dirty="0"/>
        </a:p>
      </dgm:t>
    </dgm:pt>
    <dgm:pt modelId="{CCFAA1E0-3AA3-41DF-88D4-162247D77D5C}" type="parTrans" cxnId="{226D6104-2D23-4B87-90ED-8FF0EA90B1F4}">
      <dgm:prSet/>
      <dgm:spPr/>
      <dgm:t>
        <a:bodyPr/>
        <a:lstStyle/>
        <a:p>
          <a:endParaRPr lang="en-US"/>
        </a:p>
      </dgm:t>
    </dgm:pt>
    <dgm:pt modelId="{F0D50158-6015-4255-9967-EDEECA3A875A}" type="sibTrans" cxnId="{226D6104-2D23-4B87-90ED-8FF0EA90B1F4}">
      <dgm:prSet/>
      <dgm:spPr/>
      <dgm:t>
        <a:bodyPr/>
        <a:lstStyle/>
        <a:p>
          <a:endParaRPr lang="en-US"/>
        </a:p>
      </dgm:t>
    </dgm:pt>
    <dgm:pt modelId="{384DE909-4037-44AB-AE96-D8FD74E08C47}">
      <dgm:prSet/>
      <dgm:spPr/>
      <dgm:t>
        <a:bodyPr/>
        <a:lstStyle/>
        <a:p>
          <a:r>
            <a:rPr lang="sr-Cyrl-RS" b="0" i="0" u="none" dirty="0" smtClean="0"/>
            <a:t>Предшколска установа ,,ЛАНЕ"				78,205,754</a:t>
          </a:r>
          <a:endParaRPr lang="sr-Cyrl-RS" dirty="0"/>
        </a:p>
      </dgm:t>
    </dgm:pt>
    <dgm:pt modelId="{C5A4D79A-BE73-4A94-9CE2-1C842E338771}" type="parTrans" cxnId="{4FD65670-FB03-4F5E-90B6-A709B8D0FEF1}">
      <dgm:prSet/>
      <dgm:spPr/>
      <dgm:t>
        <a:bodyPr/>
        <a:lstStyle/>
        <a:p>
          <a:endParaRPr lang="en-US"/>
        </a:p>
      </dgm:t>
    </dgm:pt>
    <dgm:pt modelId="{49176921-4045-40DE-909A-6B3C257ADBB5}" type="sibTrans" cxnId="{4FD65670-FB03-4F5E-90B6-A709B8D0FEF1}">
      <dgm:prSet/>
      <dgm:spPr/>
      <dgm:t>
        <a:bodyPr/>
        <a:lstStyle/>
        <a:p>
          <a:endParaRPr lang="en-US"/>
        </a:p>
      </dgm:t>
    </dgm:pt>
    <dgm:pt modelId="{5BEAA8CB-4AB1-4F2E-8B00-002F4E12AC6F}">
      <dgm:prSet/>
      <dgm:spPr/>
      <dgm:t>
        <a:bodyPr/>
        <a:lstStyle/>
        <a:p>
          <a:r>
            <a:rPr lang="ru-RU" b="0" i="0" u="none" dirty="0" smtClean="0"/>
            <a:t>Центар за социјални рад				18,472,660</a:t>
          </a:r>
          <a:endParaRPr lang="ru-RU" dirty="0"/>
        </a:p>
      </dgm:t>
    </dgm:pt>
    <dgm:pt modelId="{C62855CD-B58C-4190-9E10-E205D26B6073}" type="parTrans" cxnId="{5EBDFE2E-154B-48C7-B8B3-80575FEB1279}">
      <dgm:prSet/>
      <dgm:spPr/>
      <dgm:t>
        <a:bodyPr/>
        <a:lstStyle/>
        <a:p>
          <a:endParaRPr lang="en-US"/>
        </a:p>
      </dgm:t>
    </dgm:pt>
    <dgm:pt modelId="{19AC0D9F-1DCC-40EA-B09D-979270C09CE9}" type="sibTrans" cxnId="{5EBDFE2E-154B-48C7-B8B3-80575FEB1279}">
      <dgm:prSet/>
      <dgm:spPr/>
      <dgm:t>
        <a:bodyPr/>
        <a:lstStyle/>
        <a:p>
          <a:endParaRPr lang="en-US"/>
        </a:p>
      </dgm:t>
    </dgm:pt>
    <dgm:pt modelId="{67E0052E-1238-44F0-9D36-FBFE7FC6EB86}">
      <dgm:prSet/>
      <dgm:spPr/>
      <dgm:t>
        <a:bodyPr/>
        <a:lstStyle/>
        <a:p>
          <a:r>
            <a:rPr lang="sr-Cyrl-RS" b="0" i="0" u="none" dirty="0" smtClean="0"/>
            <a:t>Дом здравља						18,994,271</a:t>
          </a:r>
          <a:endParaRPr lang="sr-Cyrl-RS" dirty="0"/>
        </a:p>
      </dgm:t>
    </dgm:pt>
    <dgm:pt modelId="{0984975C-B110-4031-9A87-E2757CBB2FF2}" type="parTrans" cxnId="{84830402-F68C-4643-9AB6-5A3057133C4F}">
      <dgm:prSet/>
      <dgm:spPr/>
      <dgm:t>
        <a:bodyPr/>
        <a:lstStyle/>
        <a:p>
          <a:endParaRPr lang="en-US"/>
        </a:p>
      </dgm:t>
    </dgm:pt>
    <dgm:pt modelId="{84B273B3-890B-4139-A05C-449168AA105E}" type="sibTrans" cxnId="{84830402-F68C-4643-9AB6-5A3057133C4F}">
      <dgm:prSet/>
      <dgm:spPr/>
      <dgm:t>
        <a:bodyPr/>
        <a:lstStyle/>
        <a:p>
          <a:endParaRPr lang="en-US"/>
        </a:p>
      </dgm:t>
    </dgm:pt>
    <dgm:pt modelId="{35A9598A-6AAE-4105-8AFC-8DF14626E64E}">
      <dgm:prSet/>
      <dgm:spPr/>
      <dgm:t>
        <a:bodyPr/>
        <a:lstStyle/>
        <a:p>
          <a:r>
            <a:rPr lang="sr-Cyrl-RS" b="0" i="0" u="none" dirty="0" smtClean="0"/>
            <a:t>Основно образовање					85,455,609</a:t>
          </a:r>
          <a:endParaRPr lang="sr-Cyrl-RS" dirty="0"/>
        </a:p>
      </dgm:t>
    </dgm:pt>
    <dgm:pt modelId="{53DB3F02-4BDD-4D91-AE04-9A15BFBD0466}" type="parTrans" cxnId="{B9BD3D05-5768-478C-AC1D-2041045405F6}">
      <dgm:prSet/>
      <dgm:spPr/>
      <dgm:t>
        <a:bodyPr/>
        <a:lstStyle/>
        <a:p>
          <a:endParaRPr lang="en-US"/>
        </a:p>
      </dgm:t>
    </dgm:pt>
    <dgm:pt modelId="{59B92C66-FC1B-43C5-8ADF-987A5AFD5255}" type="sibTrans" cxnId="{B9BD3D05-5768-478C-AC1D-2041045405F6}">
      <dgm:prSet/>
      <dgm:spPr/>
      <dgm:t>
        <a:bodyPr/>
        <a:lstStyle/>
        <a:p>
          <a:endParaRPr lang="en-US"/>
        </a:p>
      </dgm:t>
    </dgm:pt>
    <dgm:pt modelId="{3E67495F-CE8B-46CE-B297-76C0B00C3EED}">
      <dgm:prSet/>
      <dgm:spPr/>
      <dgm:t>
        <a:bodyPr/>
        <a:lstStyle/>
        <a:p>
          <a:r>
            <a:rPr lang="sr-Cyrl-RS" b="0" i="0" u="none" dirty="0" smtClean="0"/>
            <a:t>Средње образовање					  5,437,312</a:t>
          </a:r>
          <a:endParaRPr lang="sr-Cyrl-RS" dirty="0"/>
        </a:p>
      </dgm:t>
    </dgm:pt>
    <dgm:pt modelId="{7A521FA4-B67E-4873-96E4-5BAA05D147B5}" type="parTrans" cxnId="{5DD77FE7-3CB9-4A0D-AB81-5651BF0E97E6}">
      <dgm:prSet/>
      <dgm:spPr/>
      <dgm:t>
        <a:bodyPr/>
        <a:lstStyle/>
        <a:p>
          <a:endParaRPr lang="en-US"/>
        </a:p>
      </dgm:t>
    </dgm:pt>
    <dgm:pt modelId="{F917EC41-88BB-4E1B-AB68-FF4B8F621B8A}" type="sibTrans" cxnId="{5DD77FE7-3CB9-4A0D-AB81-5651BF0E97E6}">
      <dgm:prSet/>
      <dgm:spPr/>
      <dgm:t>
        <a:bodyPr/>
        <a:lstStyle/>
        <a:p>
          <a:endParaRPr lang="en-US"/>
        </a:p>
      </dgm:t>
    </dgm:pt>
    <dgm:pt modelId="{443DC345-68A1-4FC9-BEE8-5241307C7B9E}" type="pres">
      <dgm:prSet presAssocID="{82C5DE72-8CF2-40AB-8B49-8819A50992BB}" presName="linear" presStyleCnt="0">
        <dgm:presLayoutVars>
          <dgm:animLvl val="lvl"/>
          <dgm:resizeHandles val="exact"/>
        </dgm:presLayoutVars>
      </dgm:prSet>
      <dgm:spPr/>
      <dgm:t>
        <a:bodyPr/>
        <a:lstStyle/>
        <a:p>
          <a:endParaRPr lang="en-US"/>
        </a:p>
      </dgm:t>
    </dgm:pt>
    <dgm:pt modelId="{52377718-D5B8-4A76-BC0C-E4442D4266BE}" type="pres">
      <dgm:prSet presAssocID="{EF496A27-6396-4CE9-9371-5AA8B40AC7D4}" presName="parentText" presStyleLbl="node1" presStyleIdx="0" presStyleCnt="14">
        <dgm:presLayoutVars>
          <dgm:chMax val="0"/>
          <dgm:bulletEnabled val="1"/>
        </dgm:presLayoutVars>
      </dgm:prSet>
      <dgm:spPr/>
      <dgm:t>
        <a:bodyPr/>
        <a:lstStyle/>
        <a:p>
          <a:endParaRPr lang="en-US"/>
        </a:p>
      </dgm:t>
    </dgm:pt>
    <dgm:pt modelId="{3A7C5CAB-8D2F-42A1-B79B-805A0D42D239}" type="pres">
      <dgm:prSet presAssocID="{C44132D8-7C8E-4EAE-B850-0C7A75A25C21}" presName="spacer" presStyleCnt="0"/>
      <dgm:spPr/>
    </dgm:pt>
    <dgm:pt modelId="{00E45762-7944-4782-A9E3-798C1A7D4CD1}" type="pres">
      <dgm:prSet presAssocID="{DCC29DDB-7F71-4FEE-9CF7-2F9937740C94}" presName="parentText" presStyleLbl="node1" presStyleIdx="1" presStyleCnt="14">
        <dgm:presLayoutVars>
          <dgm:chMax val="0"/>
          <dgm:bulletEnabled val="1"/>
        </dgm:presLayoutVars>
      </dgm:prSet>
      <dgm:spPr/>
      <dgm:t>
        <a:bodyPr/>
        <a:lstStyle/>
        <a:p>
          <a:endParaRPr lang="en-US"/>
        </a:p>
      </dgm:t>
    </dgm:pt>
    <dgm:pt modelId="{5018E47C-C577-4893-9954-1E1E269D84F0}" type="pres">
      <dgm:prSet presAssocID="{F9B97D1C-AE64-4FD7-AA08-03A0FB8E976F}" presName="spacer" presStyleCnt="0"/>
      <dgm:spPr/>
    </dgm:pt>
    <dgm:pt modelId="{4BFAF59E-98F7-45D6-A5EF-A58F7EAD7E79}" type="pres">
      <dgm:prSet presAssocID="{67A378B5-F115-4368-817B-205705A577A0}" presName="parentText" presStyleLbl="node1" presStyleIdx="2" presStyleCnt="14">
        <dgm:presLayoutVars>
          <dgm:chMax val="0"/>
          <dgm:bulletEnabled val="1"/>
        </dgm:presLayoutVars>
      </dgm:prSet>
      <dgm:spPr/>
      <dgm:t>
        <a:bodyPr/>
        <a:lstStyle/>
        <a:p>
          <a:endParaRPr lang="en-US"/>
        </a:p>
      </dgm:t>
    </dgm:pt>
    <dgm:pt modelId="{615BA867-4FC3-43C0-93C3-64788765F738}" type="pres">
      <dgm:prSet presAssocID="{02A8A0A3-3612-4612-B010-F8FD1ECF61F4}" presName="spacer" presStyleCnt="0"/>
      <dgm:spPr/>
    </dgm:pt>
    <dgm:pt modelId="{C365CA52-DAA1-4F7F-8636-7B8CE46BD300}" type="pres">
      <dgm:prSet presAssocID="{5D0443C7-976E-407B-9FA0-3D9CEF7B9216}" presName="parentText" presStyleLbl="node1" presStyleIdx="3" presStyleCnt="14">
        <dgm:presLayoutVars>
          <dgm:chMax val="0"/>
          <dgm:bulletEnabled val="1"/>
        </dgm:presLayoutVars>
      </dgm:prSet>
      <dgm:spPr/>
      <dgm:t>
        <a:bodyPr/>
        <a:lstStyle/>
        <a:p>
          <a:endParaRPr lang="en-US"/>
        </a:p>
      </dgm:t>
    </dgm:pt>
    <dgm:pt modelId="{296FED25-633E-4449-A3B7-276A12814FA2}" type="pres">
      <dgm:prSet presAssocID="{AB05957B-673A-4B74-B176-18F0A54485ED}" presName="spacer" presStyleCnt="0"/>
      <dgm:spPr/>
    </dgm:pt>
    <dgm:pt modelId="{41F254B6-FDDE-4935-9C0C-A9905A8A931E}" type="pres">
      <dgm:prSet presAssocID="{B84608E8-2F53-4DF0-B478-F9BD72861CF3}" presName="parentText" presStyleLbl="node1" presStyleIdx="4" presStyleCnt="14">
        <dgm:presLayoutVars>
          <dgm:chMax val="0"/>
          <dgm:bulletEnabled val="1"/>
        </dgm:presLayoutVars>
      </dgm:prSet>
      <dgm:spPr/>
      <dgm:t>
        <a:bodyPr/>
        <a:lstStyle/>
        <a:p>
          <a:endParaRPr lang="en-US"/>
        </a:p>
      </dgm:t>
    </dgm:pt>
    <dgm:pt modelId="{9A550EE5-E4E4-40C5-8B69-FF9677A76200}" type="pres">
      <dgm:prSet presAssocID="{763A1C1A-A530-405F-91F7-3DA451AF5CB0}" presName="spacer" presStyleCnt="0"/>
      <dgm:spPr/>
    </dgm:pt>
    <dgm:pt modelId="{4912B7E1-E955-4198-81FE-A742216C0B8E}" type="pres">
      <dgm:prSet presAssocID="{DEAE536B-36DC-43F3-B997-7CF897052AF5}" presName="parentText" presStyleLbl="node1" presStyleIdx="5" presStyleCnt="14">
        <dgm:presLayoutVars>
          <dgm:chMax val="0"/>
          <dgm:bulletEnabled val="1"/>
        </dgm:presLayoutVars>
      </dgm:prSet>
      <dgm:spPr/>
      <dgm:t>
        <a:bodyPr/>
        <a:lstStyle/>
        <a:p>
          <a:endParaRPr lang="en-US"/>
        </a:p>
      </dgm:t>
    </dgm:pt>
    <dgm:pt modelId="{3F8B9389-3A27-4637-8AB6-2DD730E24B96}" type="pres">
      <dgm:prSet presAssocID="{BF8C95F6-A463-4A8E-9DA7-418E87AA41EE}" presName="spacer" presStyleCnt="0"/>
      <dgm:spPr/>
    </dgm:pt>
    <dgm:pt modelId="{CDF4470D-0ACF-4759-8F45-BE1AD46E77E2}" type="pres">
      <dgm:prSet presAssocID="{E56EE1A7-44CB-4F78-ADCB-BBDDCB24A5A6}" presName="parentText" presStyleLbl="node1" presStyleIdx="6" presStyleCnt="14">
        <dgm:presLayoutVars>
          <dgm:chMax val="0"/>
          <dgm:bulletEnabled val="1"/>
        </dgm:presLayoutVars>
      </dgm:prSet>
      <dgm:spPr/>
      <dgm:t>
        <a:bodyPr/>
        <a:lstStyle/>
        <a:p>
          <a:endParaRPr lang="en-US"/>
        </a:p>
      </dgm:t>
    </dgm:pt>
    <dgm:pt modelId="{91EAD2D2-FE1D-4DE0-9462-879997BADA32}" type="pres">
      <dgm:prSet presAssocID="{8655E56A-D0EE-4A4C-90BF-DB47CCE0F686}" presName="spacer" presStyleCnt="0"/>
      <dgm:spPr/>
    </dgm:pt>
    <dgm:pt modelId="{6FBC5346-964B-4EC3-B1F9-D49A83E2EA2D}" type="pres">
      <dgm:prSet presAssocID="{D5176BAA-0DCB-41BC-ADBC-646023E5F086}" presName="parentText" presStyleLbl="node1" presStyleIdx="7" presStyleCnt="14">
        <dgm:presLayoutVars>
          <dgm:chMax val="0"/>
          <dgm:bulletEnabled val="1"/>
        </dgm:presLayoutVars>
      </dgm:prSet>
      <dgm:spPr/>
      <dgm:t>
        <a:bodyPr/>
        <a:lstStyle/>
        <a:p>
          <a:endParaRPr lang="en-US"/>
        </a:p>
      </dgm:t>
    </dgm:pt>
    <dgm:pt modelId="{5E6D87F4-43DF-418D-B098-E6BDCDB92B41}" type="pres">
      <dgm:prSet presAssocID="{9AB94684-2EF8-4AB3-B2FB-CB462B991608}" presName="spacer" presStyleCnt="0"/>
      <dgm:spPr/>
    </dgm:pt>
    <dgm:pt modelId="{D51E94F9-E678-479B-86EF-E28380C79A95}" type="pres">
      <dgm:prSet presAssocID="{1B7F8C80-0CDE-4D29-94C8-B433381FF9B7}" presName="parentText" presStyleLbl="node1" presStyleIdx="8" presStyleCnt="14">
        <dgm:presLayoutVars>
          <dgm:chMax val="0"/>
          <dgm:bulletEnabled val="1"/>
        </dgm:presLayoutVars>
      </dgm:prSet>
      <dgm:spPr/>
      <dgm:t>
        <a:bodyPr/>
        <a:lstStyle/>
        <a:p>
          <a:endParaRPr lang="en-US"/>
        </a:p>
      </dgm:t>
    </dgm:pt>
    <dgm:pt modelId="{B70E206E-D52B-4321-8212-D65829D61A60}" type="pres">
      <dgm:prSet presAssocID="{F0D50158-6015-4255-9967-EDEECA3A875A}" presName="spacer" presStyleCnt="0"/>
      <dgm:spPr/>
    </dgm:pt>
    <dgm:pt modelId="{3DC34283-008F-48C7-974F-F7986C6997F7}" type="pres">
      <dgm:prSet presAssocID="{384DE909-4037-44AB-AE96-D8FD74E08C47}" presName="parentText" presStyleLbl="node1" presStyleIdx="9" presStyleCnt="14">
        <dgm:presLayoutVars>
          <dgm:chMax val="0"/>
          <dgm:bulletEnabled val="1"/>
        </dgm:presLayoutVars>
      </dgm:prSet>
      <dgm:spPr/>
      <dgm:t>
        <a:bodyPr/>
        <a:lstStyle/>
        <a:p>
          <a:endParaRPr lang="en-US"/>
        </a:p>
      </dgm:t>
    </dgm:pt>
    <dgm:pt modelId="{ECAC96B2-4EF2-443A-99AF-856F50930CD5}" type="pres">
      <dgm:prSet presAssocID="{49176921-4045-40DE-909A-6B3C257ADBB5}" presName="spacer" presStyleCnt="0"/>
      <dgm:spPr/>
    </dgm:pt>
    <dgm:pt modelId="{3352FC2C-E9F8-41D2-BD39-B27DB3476079}" type="pres">
      <dgm:prSet presAssocID="{5BEAA8CB-4AB1-4F2E-8B00-002F4E12AC6F}" presName="parentText" presStyleLbl="node1" presStyleIdx="10" presStyleCnt="14">
        <dgm:presLayoutVars>
          <dgm:chMax val="0"/>
          <dgm:bulletEnabled val="1"/>
        </dgm:presLayoutVars>
      </dgm:prSet>
      <dgm:spPr/>
      <dgm:t>
        <a:bodyPr/>
        <a:lstStyle/>
        <a:p>
          <a:endParaRPr lang="en-US"/>
        </a:p>
      </dgm:t>
    </dgm:pt>
    <dgm:pt modelId="{F7AF3CAA-A923-45C3-B500-FE88368EDDC8}" type="pres">
      <dgm:prSet presAssocID="{19AC0D9F-1DCC-40EA-B09D-979270C09CE9}" presName="spacer" presStyleCnt="0"/>
      <dgm:spPr/>
    </dgm:pt>
    <dgm:pt modelId="{B5ECA3B5-2C6C-4CDF-8239-1F25B5550E57}" type="pres">
      <dgm:prSet presAssocID="{67E0052E-1238-44F0-9D36-FBFE7FC6EB86}" presName="parentText" presStyleLbl="node1" presStyleIdx="11" presStyleCnt="14">
        <dgm:presLayoutVars>
          <dgm:chMax val="0"/>
          <dgm:bulletEnabled val="1"/>
        </dgm:presLayoutVars>
      </dgm:prSet>
      <dgm:spPr/>
      <dgm:t>
        <a:bodyPr/>
        <a:lstStyle/>
        <a:p>
          <a:endParaRPr lang="en-US"/>
        </a:p>
      </dgm:t>
    </dgm:pt>
    <dgm:pt modelId="{34D7E9B1-2F34-4BE2-8662-1FFCB13B7FF3}" type="pres">
      <dgm:prSet presAssocID="{84B273B3-890B-4139-A05C-449168AA105E}" presName="spacer" presStyleCnt="0"/>
      <dgm:spPr/>
    </dgm:pt>
    <dgm:pt modelId="{0395A294-73D3-42AC-937F-8FA0571676A2}" type="pres">
      <dgm:prSet presAssocID="{35A9598A-6AAE-4105-8AFC-8DF14626E64E}" presName="parentText" presStyleLbl="node1" presStyleIdx="12" presStyleCnt="14">
        <dgm:presLayoutVars>
          <dgm:chMax val="0"/>
          <dgm:bulletEnabled val="1"/>
        </dgm:presLayoutVars>
      </dgm:prSet>
      <dgm:spPr/>
      <dgm:t>
        <a:bodyPr/>
        <a:lstStyle/>
        <a:p>
          <a:endParaRPr lang="en-US"/>
        </a:p>
      </dgm:t>
    </dgm:pt>
    <dgm:pt modelId="{864F5A8E-81A2-426E-8934-4F1DC28FDBC8}" type="pres">
      <dgm:prSet presAssocID="{59B92C66-FC1B-43C5-8ADF-987A5AFD5255}" presName="spacer" presStyleCnt="0"/>
      <dgm:spPr/>
    </dgm:pt>
    <dgm:pt modelId="{0F1A03A8-B0C9-4B13-B243-3806F1ADEFB6}" type="pres">
      <dgm:prSet presAssocID="{3E67495F-CE8B-46CE-B297-76C0B00C3EED}" presName="parentText" presStyleLbl="node1" presStyleIdx="13" presStyleCnt="14">
        <dgm:presLayoutVars>
          <dgm:chMax val="0"/>
          <dgm:bulletEnabled val="1"/>
        </dgm:presLayoutVars>
      </dgm:prSet>
      <dgm:spPr/>
      <dgm:t>
        <a:bodyPr/>
        <a:lstStyle/>
        <a:p>
          <a:endParaRPr lang="en-US"/>
        </a:p>
      </dgm:t>
    </dgm:pt>
  </dgm:ptLst>
  <dgm:cxnLst>
    <dgm:cxn modelId="{C9AD2DE6-71C3-4BF0-96BB-008F85781D60}" type="presOf" srcId="{5D0443C7-976E-407B-9FA0-3D9CEF7B9216}" destId="{C365CA52-DAA1-4F7F-8636-7B8CE46BD300}" srcOrd="0" destOrd="0" presId="urn:microsoft.com/office/officeart/2005/8/layout/vList2"/>
    <dgm:cxn modelId="{564AEA00-FC0A-4E47-AAB7-2ADECAAE387D}" type="presOf" srcId="{D5176BAA-0DCB-41BC-ADBC-646023E5F086}" destId="{6FBC5346-964B-4EC3-B1F9-D49A83E2EA2D}" srcOrd="0" destOrd="0" presId="urn:microsoft.com/office/officeart/2005/8/layout/vList2"/>
    <dgm:cxn modelId="{764F9D5D-D8CB-424C-8593-BE7C4BDD9F05}" type="presOf" srcId="{B84608E8-2F53-4DF0-B478-F9BD72861CF3}" destId="{41F254B6-FDDE-4935-9C0C-A9905A8A931E}" srcOrd="0" destOrd="0" presId="urn:microsoft.com/office/officeart/2005/8/layout/vList2"/>
    <dgm:cxn modelId="{B9BD3D05-5768-478C-AC1D-2041045405F6}" srcId="{82C5DE72-8CF2-40AB-8B49-8819A50992BB}" destId="{35A9598A-6AAE-4105-8AFC-8DF14626E64E}" srcOrd="12" destOrd="0" parTransId="{53DB3F02-4BDD-4D91-AE04-9A15BFBD0466}" sibTransId="{59B92C66-FC1B-43C5-8ADF-987A5AFD5255}"/>
    <dgm:cxn modelId="{226D6104-2D23-4B87-90ED-8FF0EA90B1F4}" srcId="{82C5DE72-8CF2-40AB-8B49-8819A50992BB}" destId="{1B7F8C80-0CDE-4D29-94C8-B433381FF9B7}" srcOrd="8" destOrd="0" parTransId="{CCFAA1E0-3AA3-41DF-88D4-162247D77D5C}" sibTransId="{F0D50158-6015-4255-9967-EDEECA3A875A}"/>
    <dgm:cxn modelId="{5DD77FE7-3CB9-4A0D-AB81-5651BF0E97E6}" srcId="{82C5DE72-8CF2-40AB-8B49-8819A50992BB}" destId="{3E67495F-CE8B-46CE-B297-76C0B00C3EED}" srcOrd="13" destOrd="0" parTransId="{7A521FA4-B67E-4873-96E4-5BAA05D147B5}" sibTransId="{F917EC41-88BB-4E1B-AB68-FF4B8F621B8A}"/>
    <dgm:cxn modelId="{4FD65670-FB03-4F5E-90B6-A709B8D0FEF1}" srcId="{82C5DE72-8CF2-40AB-8B49-8819A50992BB}" destId="{384DE909-4037-44AB-AE96-D8FD74E08C47}" srcOrd="9" destOrd="0" parTransId="{C5A4D79A-BE73-4A94-9CE2-1C842E338771}" sibTransId="{49176921-4045-40DE-909A-6B3C257ADBB5}"/>
    <dgm:cxn modelId="{5EBDFE2E-154B-48C7-B8B3-80575FEB1279}" srcId="{82C5DE72-8CF2-40AB-8B49-8819A50992BB}" destId="{5BEAA8CB-4AB1-4F2E-8B00-002F4E12AC6F}" srcOrd="10" destOrd="0" parTransId="{C62855CD-B58C-4190-9E10-E205D26B6073}" sibTransId="{19AC0D9F-1DCC-40EA-B09D-979270C09CE9}"/>
    <dgm:cxn modelId="{5F5C50A4-2383-4F82-A9D0-3C802C624DB8}" type="presOf" srcId="{EF496A27-6396-4CE9-9371-5AA8B40AC7D4}" destId="{52377718-D5B8-4A76-BC0C-E4442D4266BE}" srcOrd="0" destOrd="0" presId="urn:microsoft.com/office/officeart/2005/8/layout/vList2"/>
    <dgm:cxn modelId="{FDD5A3D7-686F-48DE-A5C5-BB61C3712F4F}" type="presOf" srcId="{DCC29DDB-7F71-4FEE-9CF7-2F9937740C94}" destId="{00E45762-7944-4782-A9E3-798C1A7D4CD1}" srcOrd="0" destOrd="0" presId="urn:microsoft.com/office/officeart/2005/8/layout/vList2"/>
    <dgm:cxn modelId="{1B878E3A-393F-402C-91D8-A5D98F18FAFF}" type="presOf" srcId="{67A378B5-F115-4368-817B-205705A577A0}" destId="{4BFAF59E-98F7-45D6-A5EF-A58F7EAD7E79}" srcOrd="0" destOrd="0" presId="urn:microsoft.com/office/officeart/2005/8/layout/vList2"/>
    <dgm:cxn modelId="{11DD6C49-67E7-4BBD-ABAF-D0A131FD65AD}" srcId="{82C5DE72-8CF2-40AB-8B49-8819A50992BB}" destId="{E56EE1A7-44CB-4F78-ADCB-BBDDCB24A5A6}" srcOrd="6" destOrd="0" parTransId="{1B68295A-D2AC-473B-85D8-8C4A5E191E4E}" sibTransId="{8655E56A-D0EE-4A4C-90BF-DB47CCE0F686}"/>
    <dgm:cxn modelId="{55BB8FC3-21D2-4EA9-B6FC-4FD0E7A4B55C}" srcId="{82C5DE72-8CF2-40AB-8B49-8819A50992BB}" destId="{B84608E8-2F53-4DF0-B478-F9BD72861CF3}" srcOrd="4" destOrd="0" parTransId="{4C8CDB5E-BF3C-495C-9907-5B37C3A60CD6}" sibTransId="{763A1C1A-A530-405F-91F7-3DA451AF5CB0}"/>
    <dgm:cxn modelId="{1B195FD8-91B8-4BD3-B3C0-DB80036567BC}" srcId="{82C5DE72-8CF2-40AB-8B49-8819A50992BB}" destId="{67A378B5-F115-4368-817B-205705A577A0}" srcOrd="2" destOrd="0" parTransId="{62920349-89E0-443C-90C4-1C11E76076DA}" sibTransId="{02A8A0A3-3612-4612-B010-F8FD1ECF61F4}"/>
    <dgm:cxn modelId="{1D3A5EBB-B7BE-42B5-BB59-E57271731AAE}" srcId="{82C5DE72-8CF2-40AB-8B49-8819A50992BB}" destId="{EF496A27-6396-4CE9-9371-5AA8B40AC7D4}" srcOrd="0" destOrd="0" parTransId="{CCA8D5A8-210D-49EE-B63D-8B81F068259F}" sibTransId="{C44132D8-7C8E-4EAE-B850-0C7A75A25C21}"/>
    <dgm:cxn modelId="{3944503E-56A1-4D80-92BA-A6EA535A72EA}" type="presOf" srcId="{1B7F8C80-0CDE-4D29-94C8-B433381FF9B7}" destId="{D51E94F9-E678-479B-86EF-E28380C79A95}" srcOrd="0" destOrd="0" presId="urn:microsoft.com/office/officeart/2005/8/layout/vList2"/>
    <dgm:cxn modelId="{9486A43F-B179-42B3-99D8-E0FB98FBA5A3}" srcId="{82C5DE72-8CF2-40AB-8B49-8819A50992BB}" destId="{DCC29DDB-7F71-4FEE-9CF7-2F9937740C94}" srcOrd="1" destOrd="0" parTransId="{2C53750D-C627-4845-A5D9-FA4F8B55C24C}" sibTransId="{F9B97D1C-AE64-4FD7-AA08-03A0FB8E976F}"/>
    <dgm:cxn modelId="{92827E33-D6B4-4D45-A528-87142A92498E}" type="presOf" srcId="{3E67495F-CE8B-46CE-B297-76C0B00C3EED}" destId="{0F1A03A8-B0C9-4B13-B243-3806F1ADEFB6}" srcOrd="0" destOrd="0" presId="urn:microsoft.com/office/officeart/2005/8/layout/vList2"/>
    <dgm:cxn modelId="{A940672E-4205-4918-A0DA-C976489750D1}" srcId="{82C5DE72-8CF2-40AB-8B49-8819A50992BB}" destId="{DEAE536B-36DC-43F3-B997-7CF897052AF5}" srcOrd="5" destOrd="0" parTransId="{0FBD9F46-FCC0-4546-83DA-4251851C8DF5}" sibTransId="{BF8C95F6-A463-4A8E-9DA7-418E87AA41EE}"/>
    <dgm:cxn modelId="{3E75BCA6-F104-4208-8BE4-DE2A5F868591}" type="presOf" srcId="{82C5DE72-8CF2-40AB-8B49-8819A50992BB}" destId="{443DC345-68A1-4FC9-BEE8-5241307C7B9E}" srcOrd="0" destOrd="0" presId="urn:microsoft.com/office/officeart/2005/8/layout/vList2"/>
    <dgm:cxn modelId="{84830402-F68C-4643-9AB6-5A3057133C4F}" srcId="{82C5DE72-8CF2-40AB-8B49-8819A50992BB}" destId="{67E0052E-1238-44F0-9D36-FBFE7FC6EB86}" srcOrd="11" destOrd="0" parTransId="{0984975C-B110-4031-9A87-E2757CBB2FF2}" sibTransId="{84B273B3-890B-4139-A05C-449168AA105E}"/>
    <dgm:cxn modelId="{B35AB290-32D7-4E6F-9FCF-69C75CFCD3FF}" type="presOf" srcId="{5BEAA8CB-4AB1-4F2E-8B00-002F4E12AC6F}" destId="{3352FC2C-E9F8-41D2-BD39-B27DB3476079}" srcOrd="0" destOrd="0" presId="urn:microsoft.com/office/officeart/2005/8/layout/vList2"/>
    <dgm:cxn modelId="{FF3FBC02-08A6-4A26-861F-6621600819D8}" type="presOf" srcId="{35A9598A-6AAE-4105-8AFC-8DF14626E64E}" destId="{0395A294-73D3-42AC-937F-8FA0571676A2}" srcOrd="0" destOrd="0" presId="urn:microsoft.com/office/officeart/2005/8/layout/vList2"/>
    <dgm:cxn modelId="{D92FBF43-E8BE-42CF-8E0C-D84A2AE86AB6}" type="presOf" srcId="{E56EE1A7-44CB-4F78-ADCB-BBDDCB24A5A6}" destId="{CDF4470D-0ACF-4759-8F45-BE1AD46E77E2}" srcOrd="0" destOrd="0" presId="urn:microsoft.com/office/officeart/2005/8/layout/vList2"/>
    <dgm:cxn modelId="{11AD7891-C1B7-4926-BAFE-551D59EE26BF}" type="presOf" srcId="{DEAE536B-36DC-43F3-B997-7CF897052AF5}" destId="{4912B7E1-E955-4198-81FE-A742216C0B8E}" srcOrd="0" destOrd="0" presId="urn:microsoft.com/office/officeart/2005/8/layout/vList2"/>
    <dgm:cxn modelId="{7AFC54C3-4DB0-4457-AA7C-3FBE1F21DB82}" type="presOf" srcId="{67E0052E-1238-44F0-9D36-FBFE7FC6EB86}" destId="{B5ECA3B5-2C6C-4CDF-8239-1F25B5550E57}" srcOrd="0" destOrd="0" presId="urn:microsoft.com/office/officeart/2005/8/layout/vList2"/>
    <dgm:cxn modelId="{FBAC40CC-8B8F-42AC-8582-BA8377E9954A}" srcId="{82C5DE72-8CF2-40AB-8B49-8819A50992BB}" destId="{5D0443C7-976E-407B-9FA0-3D9CEF7B9216}" srcOrd="3" destOrd="0" parTransId="{141444E3-5855-47F2-9C54-9527F3D9D800}" sibTransId="{AB05957B-673A-4B74-B176-18F0A54485ED}"/>
    <dgm:cxn modelId="{909112E9-D856-44AA-B356-964609F09ABF}" srcId="{82C5DE72-8CF2-40AB-8B49-8819A50992BB}" destId="{D5176BAA-0DCB-41BC-ADBC-646023E5F086}" srcOrd="7" destOrd="0" parTransId="{131B6B1A-F93E-4A83-9E8C-5064646D548C}" sibTransId="{9AB94684-2EF8-4AB3-B2FB-CB462B991608}"/>
    <dgm:cxn modelId="{22B68736-EA89-4197-9808-B25361330F9D}" type="presOf" srcId="{384DE909-4037-44AB-AE96-D8FD74E08C47}" destId="{3DC34283-008F-48C7-974F-F7986C6997F7}" srcOrd="0" destOrd="0" presId="urn:microsoft.com/office/officeart/2005/8/layout/vList2"/>
    <dgm:cxn modelId="{52522DBC-7AD2-41CC-98DD-1F28CB498315}" type="presParOf" srcId="{443DC345-68A1-4FC9-BEE8-5241307C7B9E}" destId="{52377718-D5B8-4A76-BC0C-E4442D4266BE}" srcOrd="0" destOrd="0" presId="urn:microsoft.com/office/officeart/2005/8/layout/vList2"/>
    <dgm:cxn modelId="{935FA7D7-FFEC-4C87-8EB4-7E609AE87F5E}" type="presParOf" srcId="{443DC345-68A1-4FC9-BEE8-5241307C7B9E}" destId="{3A7C5CAB-8D2F-42A1-B79B-805A0D42D239}" srcOrd="1" destOrd="0" presId="urn:microsoft.com/office/officeart/2005/8/layout/vList2"/>
    <dgm:cxn modelId="{D0C20AD6-F711-49A1-A936-EAE647A77124}" type="presParOf" srcId="{443DC345-68A1-4FC9-BEE8-5241307C7B9E}" destId="{00E45762-7944-4782-A9E3-798C1A7D4CD1}" srcOrd="2" destOrd="0" presId="urn:microsoft.com/office/officeart/2005/8/layout/vList2"/>
    <dgm:cxn modelId="{65130BF1-1E6E-4769-BCDF-97CD1EB6784E}" type="presParOf" srcId="{443DC345-68A1-4FC9-BEE8-5241307C7B9E}" destId="{5018E47C-C577-4893-9954-1E1E269D84F0}" srcOrd="3" destOrd="0" presId="urn:microsoft.com/office/officeart/2005/8/layout/vList2"/>
    <dgm:cxn modelId="{E674F08F-49E1-4BC1-B83F-38756179BC3C}" type="presParOf" srcId="{443DC345-68A1-4FC9-BEE8-5241307C7B9E}" destId="{4BFAF59E-98F7-45D6-A5EF-A58F7EAD7E79}" srcOrd="4" destOrd="0" presId="urn:microsoft.com/office/officeart/2005/8/layout/vList2"/>
    <dgm:cxn modelId="{67675953-A47B-4186-B612-81AA3DE8DC70}" type="presParOf" srcId="{443DC345-68A1-4FC9-BEE8-5241307C7B9E}" destId="{615BA867-4FC3-43C0-93C3-64788765F738}" srcOrd="5" destOrd="0" presId="urn:microsoft.com/office/officeart/2005/8/layout/vList2"/>
    <dgm:cxn modelId="{185F42FE-0552-4634-B5D0-20B29F810BCD}" type="presParOf" srcId="{443DC345-68A1-4FC9-BEE8-5241307C7B9E}" destId="{C365CA52-DAA1-4F7F-8636-7B8CE46BD300}" srcOrd="6" destOrd="0" presId="urn:microsoft.com/office/officeart/2005/8/layout/vList2"/>
    <dgm:cxn modelId="{7522C27A-8060-4028-B535-2EF0E57784E5}" type="presParOf" srcId="{443DC345-68A1-4FC9-BEE8-5241307C7B9E}" destId="{296FED25-633E-4449-A3B7-276A12814FA2}" srcOrd="7" destOrd="0" presId="urn:microsoft.com/office/officeart/2005/8/layout/vList2"/>
    <dgm:cxn modelId="{35EB981D-9FB4-4912-8B13-1BC8BFCDAE54}" type="presParOf" srcId="{443DC345-68A1-4FC9-BEE8-5241307C7B9E}" destId="{41F254B6-FDDE-4935-9C0C-A9905A8A931E}" srcOrd="8" destOrd="0" presId="urn:microsoft.com/office/officeart/2005/8/layout/vList2"/>
    <dgm:cxn modelId="{B02B24D5-7CEB-4BBF-8723-67290DA6C050}" type="presParOf" srcId="{443DC345-68A1-4FC9-BEE8-5241307C7B9E}" destId="{9A550EE5-E4E4-40C5-8B69-FF9677A76200}" srcOrd="9" destOrd="0" presId="urn:microsoft.com/office/officeart/2005/8/layout/vList2"/>
    <dgm:cxn modelId="{3CE86493-B314-482C-995F-9EEF86E81083}" type="presParOf" srcId="{443DC345-68A1-4FC9-BEE8-5241307C7B9E}" destId="{4912B7E1-E955-4198-81FE-A742216C0B8E}" srcOrd="10" destOrd="0" presId="urn:microsoft.com/office/officeart/2005/8/layout/vList2"/>
    <dgm:cxn modelId="{FC1DAFCF-2E95-4C19-8DF7-825FF2772295}" type="presParOf" srcId="{443DC345-68A1-4FC9-BEE8-5241307C7B9E}" destId="{3F8B9389-3A27-4637-8AB6-2DD730E24B96}" srcOrd="11" destOrd="0" presId="urn:microsoft.com/office/officeart/2005/8/layout/vList2"/>
    <dgm:cxn modelId="{545ED30C-6725-475A-A684-57F4A533B8AA}" type="presParOf" srcId="{443DC345-68A1-4FC9-BEE8-5241307C7B9E}" destId="{CDF4470D-0ACF-4759-8F45-BE1AD46E77E2}" srcOrd="12" destOrd="0" presId="urn:microsoft.com/office/officeart/2005/8/layout/vList2"/>
    <dgm:cxn modelId="{D06D483D-5F6B-4C9F-A074-7C4DC2E1C8C4}" type="presParOf" srcId="{443DC345-68A1-4FC9-BEE8-5241307C7B9E}" destId="{91EAD2D2-FE1D-4DE0-9462-879997BADA32}" srcOrd="13" destOrd="0" presId="urn:microsoft.com/office/officeart/2005/8/layout/vList2"/>
    <dgm:cxn modelId="{BF035985-2AC0-44D1-B5B7-263034B89CD3}" type="presParOf" srcId="{443DC345-68A1-4FC9-BEE8-5241307C7B9E}" destId="{6FBC5346-964B-4EC3-B1F9-D49A83E2EA2D}" srcOrd="14" destOrd="0" presId="urn:microsoft.com/office/officeart/2005/8/layout/vList2"/>
    <dgm:cxn modelId="{5A2DEFBB-757A-46DC-8F03-EE5F56449922}" type="presParOf" srcId="{443DC345-68A1-4FC9-BEE8-5241307C7B9E}" destId="{5E6D87F4-43DF-418D-B098-E6BDCDB92B41}" srcOrd="15" destOrd="0" presId="urn:microsoft.com/office/officeart/2005/8/layout/vList2"/>
    <dgm:cxn modelId="{F5FE49DD-8104-4BE1-BD7D-258D8BB51DB8}" type="presParOf" srcId="{443DC345-68A1-4FC9-BEE8-5241307C7B9E}" destId="{D51E94F9-E678-479B-86EF-E28380C79A95}" srcOrd="16" destOrd="0" presId="urn:microsoft.com/office/officeart/2005/8/layout/vList2"/>
    <dgm:cxn modelId="{8A0EBA22-0BF2-4970-80E8-F3115D5EB120}" type="presParOf" srcId="{443DC345-68A1-4FC9-BEE8-5241307C7B9E}" destId="{B70E206E-D52B-4321-8212-D65829D61A60}" srcOrd="17" destOrd="0" presId="urn:microsoft.com/office/officeart/2005/8/layout/vList2"/>
    <dgm:cxn modelId="{B4B39C9D-9834-4E3D-BE70-376811644370}" type="presParOf" srcId="{443DC345-68A1-4FC9-BEE8-5241307C7B9E}" destId="{3DC34283-008F-48C7-974F-F7986C6997F7}" srcOrd="18" destOrd="0" presId="urn:microsoft.com/office/officeart/2005/8/layout/vList2"/>
    <dgm:cxn modelId="{0B5B98C2-FD75-4DD4-B20C-6579A865A156}" type="presParOf" srcId="{443DC345-68A1-4FC9-BEE8-5241307C7B9E}" destId="{ECAC96B2-4EF2-443A-99AF-856F50930CD5}" srcOrd="19" destOrd="0" presId="urn:microsoft.com/office/officeart/2005/8/layout/vList2"/>
    <dgm:cxn modelId="{10B1D7D6-A7BB-4A84-BCD2-F77124D03E00}" type="presParOf" srcId="{443DC345-68A1-4FC9-BEE8-5241307C7B9E}" destId="{3352FC2C-E9F8-41D2-BD39-B27DB3476079}" srcOrd="20" destOrd="0" presId="urn:microsoft.com/office/officeart/2005/8/layout/vList2"/>
    <dgm:cxn modelId="{53AE5110-7817-477D-AE05-E65E4020EE24}" type="presParOf" srcId="{443DC345-68A1-4FC9-BEE8-5241307C7B9E}" destId="{F7AF3CAA-A923-45C3-B500-FE88368EDDC8}" srcOrd="21" destOrd="0" presId="urn:microsoft.com/office/officeart/2005/8/layout/vList2"/>
    <dgm:cxn modelId="{28262D0D-BDD1-4308-8813-0162CDB6A347}" type="presParOf" srcId="{443DC345-68A1-4FC9-BEE8-5241307C7B9E}" destId="{B5ECA3B5-2C6C-4CDF-8239-1F25B5550E57}" srcOrd="22" destOrd="0" presId="urn:microsoft.com/office/officeart/2005/8/layout/vList2"/>
    <dgm:cxn modelId="{5D8D3ABA-DCC4-4D1B-9B63-7897F2EC0F7F}" type="presParOf" srcId="{443DC345-68A1-4FC9-BEE8-5241307C7B9E}" destId="{34D7E9B1-2F34-4BE2-8662-1FFCB13B7FF3}" srcOrd="23" destOrd="0" presId="urn:microsoft.com/office/officeart/2005/8/layout/vList2"/>
    <dgm:cxn modelId="{93D550BF-627B-4543-B99F-9AB4C9F5767E}" type="presParOf" srcId="{443DC345-68A1-4FC9-BEE8-5241307C7B9E}" destId="{0395A294-73D3-42AC-937F-8FA0571676A2}" srcOrd="24" destOrd="0" presId="urn:microsoft.com/office/officeart/2005/8/layout/vList2"/>
    <dgm:cxn modelId="{C70CF42A-5C7D-4E07-BA78-5C8D95A65DF1}" type="presParOf" srcId="{443DC345-68A1-4FC9-BEE8-5241307C7B9E}" destId="{864F5A8E-81A2-426E-8934-4F1DC28FDBC8}" srcOrd="25" destOrd="0" presId="urn:microsoft.com/office/officeart/2005/8/layout/vList2"/>
    <dgm:cxn modelId="{2798F153-BBA9-4C57-9BC2-9F555EECCEF1}" type="presParOf" srcId="{443DC345-68A1-4FC9-BEE8-5241307C7B9E}" destId="{0F1A03A8-B0C9-4B13-B243-3806F1ADEFB6}" srcOrd="2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0F709-AB07-42B9-B8EB-1B2E8746EE72}">
      <dsp:nvSpPr>
        <dsp:cNvPr id="0" name=""/>
        <dsp:cNvSpPr/>
      </dsp:nvSpPr>
      <dsp:spPr>
        <a:xfrm>
          <a:off x="2877456" y="1225068"/>
          <a:ext cx="2839811" cy="283981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sr-Cyrl-RS" sz="2000" kern="1200" dirty="0"/>
            <a:t>Укупно остварени буџетски приходи и примања </a:t>
          </a:r>
          <a:r>
            <a:rPr lang="sr-Cyrl-RS" sz="2000" b="0" i="0" u="none" kern="1200" dirty="0" smtClean="0"/>
            <a:t>639</a:t>
          </a:r>
          <a:r>
            <a:rPr lang="en-US" sz="2000" b="0" i="0" u="none" kern="1200" dirty="0" smtClean="0"/>
            <a:t>.</a:t>
          </a:r>
          <a:r>
            <a:rPr lang="sr-Cyrl-RS" sz="2000" b="0" i="0" u="none" kern="1200" dirty="0" smtClean="0"/>
            <a:t>932</a:t>
          </a:r>
          <a:r>
            <a:rPr lang="en-US" sz="2000" b="0" i="0" u="none" kern="1200" dirty="0" smtClean="0"/>
            <a:t>.</a:t>
          </a:r>
          <a:r>
            <a:rPr lang="sr-Cyrl-RS" sz="2000" b="0" i="0" u="none" kern="1200" dirty="0" smtClean="0"/>
            <a:t>982</a:t>
          </a:r>
          <a:r>
            <a:rPr lang="sr-Cyrl-RS" sz="2000" kern="1200" dirty="0" smtClean="0">
              <a:solidFill>
                <a:schemeClr val="tx1"/>
              </a:solidFill>
            </a:rPr>
            <a:t> </a:t>
          </a:r>
          <a:r>
            <a:rPr lang="sr-Cyrl-RS" sz="2000" kern="1200" dirty="0"/>
            <a:t>динара</a:t>
          </a:r>
          <a:endParaRPr lang="sr-Latn-RS" sz="2000" kern="1200" dirty="0"/>
        </a:p>
      </dsp:txBody>
      <dsp:txXfrm>
        <a:off x="3293337" y="1640949"/>
        <a:ext cx="2008049" cy="2008049"/>
      </dsp:txXfrm>
    </dsp:sp>
    <dsp:sp modelId="{1E48DC28-EBDC-4BE0-9094-D51E4D1A8576}">
      <dsp:nvSpPr>
        <dsp:cNvPr id="0" name=""/>
        <dsp:cNvSpPr/>
      </dsp:nvSpPr>
      <dsp:spPr>
        <a:xfrm>
          <a:off x="3587409" y="87614"/>
          <a:ext cx="1419905" cy="141990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sr-Cyrl-RS" sz="1000" kern="1200" dirty="0"/>
            <a:t>Приходи од пореза </a:t>
          </a:r>
          <a:r>
            <a:rPr lang="en-US" sz="1000" kern="1200" dirty="0" smtClean="0"/>
            <a:t>273.274.071 </a:t>
          </a:r>
          <a:r>
            <a:rPr lang="sr-Cyrl-RS" sz="1000" kern="1200" dirty="0" smtClean="0"/>
            <a:t>динара</a:t>
          </a:r>
          <a:endParaRPr lang="sr-Latn-RS" sz="1000" kern="1200" dirty="0"/>
        </a:p>
      </dsp:txBody>
      <dsp:txXfrm>
        <a:off x="3795349" y="295554"/>
        <a:ext cx="1004025" cy="1004025"/>
      </dsp:txXfrm>
    </dsp:sp>
    <dsp:sp modelId="{5E756D5E-9AFF-4693-AE03-CDC062CA5968}">
      <dsp:nvSpPr>
        <dsp:cNvPr id="0" name=""/>
        <dsp:cNvSpPr/>
      </dsp:nvSpPr>
      <dsp:spPr>
        <a:xfrm>
          <a:off x="5344397" y="1364141"/>
          <a:ext cx="1419905" cy="141990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kern="1200" dirty="0" smtClean="0"/>
            <a:t>Трансфери од других нивоа власти </a:t>
          </a:r>
          <a:r>
            <a:rPr lang="en-US" sz="1000" kern="1200" dirty="0" smtClean="0"/>
            <a:t>303.541.345</a:t>
          </a:r>
          <a:r>
            <a:rPr lang="sr-Cyrl-RS" sz="1000" b="0" i="0" u="none" kern="1200" dirty="0" smtClean="0"/>
            <a:t> </a:t>
          </a:r>
          <a:r>
            <a:rPr lang="sr-Cyrl-RS" sz="1000" kern="1200" dirty="0" smtClean="0"/>
            <a:t>динара</a:t>
          </a:r>
          <a:endParaRPr lang="sr-Latn-RS" sz="1000" kern="1200" dirty="0"/>
        </a:p>
      </dsp:txBody>
      <dsp:txXfrm>
        <a:off x="5552337" y="1572081"/>
        <a:ext cx="1004025" cy="1004025"/>
      </dsp:txXfrm>
    </dsp:sp>
    <dsp:sp modelId="{6E2D8596-3A8B-4B87-841E-D772DEAFF40C}">
      <dsp:nvSpPr>
        <dsp:cNvPr id="0" name=""/>
        <dsp:cNvSpPr/>
      </dsp:nvSpPr>
      <dsp:spPr>
        <a:xfrm>
          <a:off x="4673287" y="3429604"/>
          <a:ext cx="1419905" cy="141990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sr-Cyrl-RS" sz="1000" kern="1200" dirty="0" smtClean="0"/>
            <a:t>Други приходи </a:t>
          </a:r>
          <a:r>
            <a:rPr lang="en-US" sz="1000" kern="1200" dirty="0" smtClean="0"/>
            <a:t>9.598.498</a:t>
          </a:r>
          <a:r>
            <a:rPr lang="sr-Cyrl-RS" sz="1000" kern="1200" dirty="0" smtClean="0">
              <a:solidFill>
                <a:srgbClr val="FF0000"/>
              </a:solidFill>
            </a:rPr>
            <a:t> </a:t>
          </a:r>
          <a:r>
            <a:rPr lang="sr-Cyrl-RS" sz="1000" kern="1200" dirty="0"/>
            <a:t>динара</a:t>
          </a:r>
          <a:endParaRPr lang="sr-Latn-RS" sz="1000" kern="1200" dirty="0"/>
        </a:p>
      </dsp:txBody>
      <dsp:txXfrm>
        <a:off x="4881227" y="3637544"/>
        <a:ext cx="1004025" cy="1004025"/>
      </dsp:txXfrm>
    </dsp:sp>
    <dsp:sp modelId="{D87C8F6A-22E8-4CA1-A551-C282CE3CC8A2}">
      <dsp:nvSpPr>
        <dsp:cNvPr id="0" name=""/>
        <dsp:cNvSpPr/>
      </dsp:nvSpPr>
      <dsp:spPr>
        <a:xfrm>
          <a:off x="2484870" y="3469258"/>
          <a:ext cx="1419905" cy="141990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sr-Cyrl-RS" sz="1000" kern="1200" dirty="0"/>
            <a:t>Примања од продаје </a:t>
          </a:r>
          <a:r>
            <a:rPr lang="sr-Cyrl-RS" sz="1000" kern="1200" dirty="0" smtClean="0"/>
            <a:t>финансијске и нефинансијске </a:t>
          </a:r>
          <a:r>
            <a:rPr lang="sr-Cyrl-RS" sz="1000" kern="1200" dirty="0"/>
            <a:t>имовине </a:t>
          </a:r>
          <a:r>
            <a:rPr lang="en-US" sz="1000" kern="1200" dirty="0" smtClean="0"/>
            <a:t>30.137.568</a:t>
          </a:r>
          <a:r>
            <a:rPr lang="sr-Cyrl-RS" sz="1000" kern="1200" dirty="0" smtClean="0">
              <a:solidFill>
                <a:srgbClr val="FF0000"/>
              </a:solidFill>
            </a:rPr>
            <a:t> </a:t>
          </a:r>
          <a:r>
            <a:rPr lang="sr-Cyrl-RS" sz="1000" kern="1200" dirty="0"/>
            <a:t>динара</a:t>
          </a:r>
          <a:endParaRPr lang="sr-Latn-RS" sz="1000" kern="1200" dirty="0"/>
        </a:p>
      </dsp:txBody>
      <dsp:txXfrm>
        <a:off x="2692810" y="3677198"/>
        <a:ext cx="1004025" cy="1004025"/>
      </dsp:txXfrm>
    </dsp:sp>
    <dsp:sp modelId="{4EA1A295-1EDC-4064-B557-66F8000DB0EC}">
      <dsp:nvSpPr>
        <dsp:cNvPr id="0" name=""/>
        <dsp:cNvSpPr/>
      </dsp:nvSpPr>
      <dsp:spPr>
        <a:xfrm>
          <a:off x="1830421" y="1364141"/>
          <a:ext cx="1419905" cy="141990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b="0" i="0" u="none" kern="1200" dirty="0" smtClean="0"/>
            <a:t>Приходи од имовине и продаје добара </a:t>
          </a:r>
          <a:r>
            <a:rPr lang="en-US" sz="1000" b="0" i="0" u="none" kern="1200" dirty="0" smtClean="0"/>
            <a:t>23.381.500</a:t>
          </a:r>
          <a:r>
            <a:rPr lang="sr-Cyrl-RS" sz="1000" b="0" i="0" u="none" kern="1200" dirty="0" smtClean="0"/>
            <a:t> </a:t>
          </a:r>
          <a:r>
            <a:rPr lang="sr-Cyrl-RS" sz="1000" kern="1200" dirty="0" smtClean="0"/>
            <a:t>динара</a:t>
          </a:r>
          <a:endParaRPr lang="sr-Latn-RS" sz="1000" kern="1200" dirty="0"/>
        </a:p>
      </dsp:txBody>
      <dsp:txXfrm>
        <a:off x="2038361" y="1572081"/>
        <a:ext cx="1004025" cy="10040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30694-D224-4AFD-83D0-A9B26CD4AE63}">
      <dsp:nvSpPr>
        <dsp:cNvPr id="0" name=""/>
        <dsp:cNvSpPr/>
      </dsp:nvSpPr>
      <dsp:spPr>
        <a:xfrm>
          <a:off x="2928081" y="1099281"/>
          <a:ext cx="2738561" cy="273856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sr-Cyrl-RS" sz="2200" kern="1200" dirty="0"/>
            <a:t>Укупно извршени расходи и издаци износе </a:t>
          </a:r>
          <a:r>
            <a:rPr lang="en-US" sz="2200" b="0" i="0" u="none" kern="1200" dirty="0" smtClean="0"/>
            <a:t>639,075,978</a:t>
          </a:r>
          <a:r>
            <a:rPr lang="sr-Cyrl-RS" sz="2200" kern="1200" dirty="0" smtClean="0"/>
            <a:t> </a:t>
          </a:r>
          <a:r>
            <a:rPr lang="sr-Cyrl-RS" sz="2200" kern="1200" dirty="0"/>
            <a:t>динара</a:t>
          </a:r>
          <a:endParaRPr lang="sr-Latn-RS" sz="2200" kern="1200" dirty="0"/>
        </a:p>
      </dsp:txBody>
      <dsp:txXfrm>
        <a:off x="3329134" y="1500334"/>
        <a:ext cx="1936455" cy="1936455"/>
      </dsp:txXfrm>
    </dsp:sp>
    <dsp:sp modelId="{581D9C24-D691-4644-99EB-4A6B1D74C269}">
      <dsp:nvSpPr>
        <dsp:cNvPr id="0" name=""/>
        <dsp:cNvSpPr/>
      </dsp:nvSpPr>
      <dsp:spPr>
        <a:xfrm>
          <a:off x="3612722" y="488"/>
          <a:ext cx="1369280" cy="13692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r-Cyrl-RS" sz="1100" kern="1200" dirty="0"/>
            <a:t>Расходи за запослене </a:t>
          </a:r>
          <a:r>
            <a:rPr lang="en-US" sz="1100" b="0" i="0" u="none" kern="1200" dirty="0" smtClean="0"/>
            <a:t>180,386,975</a:t>
          </a:r>
          <a:r>
            <a:rPr lang="sr-Cyrl-RS" sz="1100" kern="1200" dirty="0" smtClean="0"/>
            <a:t> динара</a:t>
          </a:r>
          <a:endParaRPr lang="sr-Latn-RS" sz="1100" kern="1200" dirty="0"/>
        </a:p>
      </dsp:txBody>
      <dsp:txXfrm>
        <a:off x="3813248" y="201014"/>
        <a:ext cx="968228" cy="968228"/>
      </dsp:txXfrm>
    </dsp:sp>
    <dsp:sp modelId="{00760FBC-BB29-4E8F-A3FA-0B8C20635B76}">
      <dsp:nvSpPr>
        <dsp:cNvPr id="0" name=""/>
        <dsp:cNvSpPr/>
      </dsp:nvSpPr>
      <dsp:spPr>
        <a:xfrm>
          <a:off x="4873799" y="522844"/>
          <a:ext cx="1369280" cy="13692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r-Cyrl-RS" sz="1100" kern="1200" dirty="0"/>
            <a:t>Коришћење роба и услуга </a:t>
          </a:r>
          <a:r>
            <a:rPr lang="en-US" sz="1100" b="0" i="0" u="none" kern="1200" dirty="0" smtClean="0"/>
            <a:t>206,313,695 </a:t>
          </a:r>
          <a:r>
            <a:rPr lang="sr-Cyrl-RS" sz="1100" kern="1200" dirty="0" smtClean="0"/>
            <a:t>динара</a:t>
          </a:r>
          <a:endParaRPr lang="sr-Latn-RS" sz="1100" kern="1200" dirty="0"/>
        </a:p>
      </dsp:txBody>
      <dsp:txXfrm>
        <a:off x="5074325" y="723370"/>
        <a:ext cx="968228" cy="968228"/>
      </dsp:txXfrm>
    </dsp:sp>
    <dsp:sp modelId="{EA985A45-485D-4FDF-8C37-B4083B55DF9B}">
      <dsp:nvSpPr>
        <dsp:cNvPr id="0" name=""/>
        <dsp:cNvSpPr/>
      </dsp:nvSpPr>
      <dsp:spPr>
        <a:xfrm>
          <a:off x="5396155" y="1783922"/>
          <a:ext cx="1369280" cy="13692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r-Cyrl-RS" sz="1100" kern="1200" dirty="0" smtClean="0"/>
            <a:t>Отплата камата </a:t>
          </a:r>
          <a:r>
            <a:rPr lang="en-US" sz="1100" b="0" i="0" u="none" kern="1200" dirty="0" smtClean="0"/>
            <a:t>569,280</a:t>
          </a:r>
          <a:endParaRPr lang="sr-Latn-RS" sz="1100" kern="1200" dirty="0"/>
        </a:p>
      </dsp:txBody>
      <dsp:txXfrm>
        <a:off x="5596681" y="1984448"/>
        <a:ext cx="968228" cy="968228"/>
      </dsp:txXfrm>
    </dsp:sp>
    <dsp:sp modelId="{34B43685-141A-4461-AE6A-301BAC908C60}">
      <dsp:nvSpPr>
        <dsp:cNvPr id="0" name=""/>
        <dsp:cNvSpPr/>
      </dsp:nvSpPr>
      <dsp:spPr>
        <a:xfrm>
          <a:off x="4873799" y="3044999"/>
          <a:ext cx="1369280" cy="13692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r-Cyrl-RS" sz="1100" kern="1200" dirty="0"/>
            <a:t>Субвенције </a:t>
          </a:r>
          <a:r>
            <a:rPr lang="en-US" sz="1100" b="0" i="0" u="none" kern="1200" dirty="0" smtClean="0"/>
            <a:t>15,317,650</a:t>
          </a:r>
          <a:r>
            <a:rPr lang="sr-Cyrl-RS" sz="1100" kern="1200" dirty="0" smtClean="0">
              <a:solidFill>
                <a:srgbClr val="FF0000"/>
              </a:solidFill>
            </a:rPr>
            <a:t> </a:t>
          </a:r>
          <a:r>
            <a:rPr lang="sr-Cyrl-RS" sz="1100" kern="1200" dirty="0" smtClean="0"/>
            <a:t>динара</a:t>
          </a:r>
          <a:endParaRPr lang="sr-Latn-RS" sz="1100" kern="1200" dirty="0"/>
        </a:p>
      </dsp:txBody>
      <dsp:txXfrm>
        <a:off x="5074325" y="3245525"/>
        <a:ext cx="968228" cy="968228"/>
      </dsp:txXfrm>
    </dsp:sp>
    <dsp:sp modelId="{EEF973BF-B90E-4D0F-AC07-BB28F004C6A7}">
      <dsp:nvSpPr>
        <dsp:cNvPr id="0" name=""/>
        <dsp:cNvSpPr/>
      </dsp:nvSpPr>
      <dsp:spPr>
        <a:xfrm>
          <a:off x="3612722" y="3567355"/>
          <a:ext cx="1369280" cy="13692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r-Cyrl-RS" sz="1100" kern="1200" dirty="0"/>
            <a:t>Донације, дотације и трансфери </a:t>
          </a:r>
          <a:r>
            <a:rPr lang="en-US" sz="1100" b="0" i="0" u="none" kern="1200" dirty="0" smtClean="0"/>
            <a:t>130,667,267</a:t>
          </a:r>
          <a:r>
            <a:rPr lang="sr-Cyrl-RS" sz="1100" kern="1200" dirty="0" smtClean="0"/>
            <a:t> </a:t>
          </a:r>
          <a:r>
            <a:rPr lang="sr-Cyrl-RS" sz="1100" kern="1200" dirty="0"/>
            <a:t>динара</a:t>
          </a:r>
          <a:endParaRPr lang="sr-Latn-RS" sz="1100" kern="1200" dirty="0"/>
        </a:p>
      </dsp:txBody>
      <dsp:txXfrm>
        <a:off x="3813248" y="3767881"/>
        <a:ext cx="968228" cy="968228"/>
      </dsp:txXfrm>
    </dsp:sp>
    <dsp:sp modelId="{281404DC-9187-40D0-97FF-0D818AB2F366}">
      <dsp:nvSpPr>
        <dsp:cNvPr id="0" name=""/>
        <dsp:cNvSpPr/>
      </dsp:nvSpPr>
      <dsp:spPr>
        <a:xfrm>
          <a:off x="2351644" y="3044999"/>
          <a:ext cx="1369280" cy="13692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r-Cyrl-RS" sz="1100" kern="1200" dirty="0"/>
            <a:t>Социјално осигурање и социјална заштита </a:t>
          </a:r>
          <a:r>
            <a:rPr lang="en-US" sz="1100" b="0" i="0" u="none" kern="1200" dirty="0" smtClean="0"/>
            <a:t>20,015,301</a:t>
          </a:r>
          <a:r>
            <a:rPr lang="sr-Cyrl-RS" sz="1100" kern="1200" dirty="0" smtClean="0"/>
            <a:t> </a:t>
          </a:r>
          <a:r>
            <a:rPr lang="sr-Cyrl-RS" sz="1100" kern="1200" dirty="0"/>
            <a:t>динара</a:t>
          </a:r>
          <a:endParaRPr lang="sr-Latn-RS" sz="1100" kern="1200" dirty="0"/>
        </a:p>
      </dsp:txBody>
      <dsp:txXfrm>
        <a:off x="2552170" y="3245525"/>
        <a:ext cx="968228" cy="968228"/>
      </dsp:txXfrm>
    </dsp:sp>
    <dsp:sp modelId="{ADDA55F8-68B2-4192-A0FF-92D5AADED3EF}">
      <dsp:nvSpPr>
        <dsp:cNvPr id="0" name=""/>
        <dsp:cNvSpPr/>
      </dsp:nvSpPr>
      <dsp:spPr>
        <a:xfrm>
          <a:off x="1829288" y="1783922"/>
          <a:ext cx="1369280" cy="13692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r-Cyrl-RS" sz="1100" kern="1200" dirty="0"/>
            <a:t>Остали расходи </a:t>
          </a:r>
          <a:r>
            <a:rPr lang="en-US" sz="1100" b="0" i="0" u="none" kern="1200" dirty="0" smtClean="0"/>
            <a:t>43,897,510</a:t>
          </a:r>
          <a:r>
            <a:rPr lang="sr-Cyrl-RS" sz="1100" kern="1200" dirty="0" smtClean="0"/>
            <a:t> динара</a:t>
          </a:r>
          <a:endParaRPr lang="sr-Latn-RS" sz="1100" kern="1200" dirty="0"/>
        </a:p>
      </dsp:txBody>
      <dsp:txXfrm>
        <a:off x="2029814" y="1984448"/>
        <a:ext cx="968228" cy="968228"/>
      </dsp:txXfrm>
    </dsp:sp>
    <dsp:sp modelId="{68D8E666-A4BC-49C9-9193-F48DBF84BB6B}">
      <dsp:nvSpPr>
        <dsp:cNvPr id="0" name=""/>
        <dsp:cNvSpPr/>
      </dsp:nvSpPr>
      <dsp:spPr>
        <a:xfrm>
          <a:off x="2351644" y="522844"/>
          <a:ext cx="1369280" cy="13692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r-Cyrl-RS" sz="1100" kern="1200" dirty="0"/>
            <a:t>Капитални издаци </a:t>
          </a:r>
          <a:r>
            <a:rPr lang="en-US" sz="1100" b="0" i="0" u="none" kern="1200" dirty="0" smtClean="0"/>
            <a:t>41,908,300</a:t>
          </a:r>
          <a:r>
            <a:rPr lang="sr-Cyrl-RS" sz="1100" kern="1200" dirty="0" smtClean="0"/>
            <a:t> </a:t>
          </a:r>
          <a:r>
            <a:rPr lang="sr-Cyrl-RS" sz="1100" kern="1200" dirty="0"/>
            <a:t>динара</a:t>
          </a:r>
          <a:endParaRPr lang="sr-Latn-RS" sz="1100" kern="1200" dirty="0"/>
        </a:p>
      </dsp:txBody>
      <dsp:txXfrm>
        <a:off x="2552170" y="723370"/>
        <a:ext cx="968228" cy="9682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77718-D5B8-4A76-BC0C-E4442D4266BE}">
      <dsp:nvSpPr>
        <dsp:cNvPr id="0" name=""/>
        <dsp:cNvSpPr/>
      </dsp:nvSpPr>
      <dsp:spPr>
        <a:xfrm>
          <a:off x="0" y="126704"/>
          <a:ext cx="6096000" cy="31180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sr-Cyrl-RS" sz="1300" b="0" i="0" u="none" kern="1200" dirty="0" smtClean="0"/>
            <a:t>Скупштина општине					  8,511,485</a:t>
          </a:r>
          <a:endParaRPr lang="sr-Cyrl-RS" sz="1300" kern="1200" dirty="0"/>
        </a:p>
      </dsp:txBody>
      <dsp:txXfrm>
        <a:off x="15221" y="141925"/>
        <a:ext cx="6065558" cy="281363"/>
      </dsp:txXfrm>
    </dsp:sp>
    <dsp:sp modelId="{00E45762-7944-4782-A9E3-798C1A7D4CD1}">
      <dsp:nvSpPr>
        <dsp:cNvPr id="0" name=""/>
        <dsp:cNvSpPr/>
      </dsp:nvSpPr>
      <dsp:spPr>
        <a:xfrm>
          <a:off x="0" y="475949"/>
          <a:ext cx="6096000" cy="31180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sr-Cyrl-RS" sz="1300" b="0" i="0" u="none" kern="1200" dirty="0" smtClean="0"/>
            <a:t>Председник општине	 			               14,847,301</a:t>
          </a:r>
          <a:endParaRPr lang="sr-Cyrl-RS" sz="1300" kern="1200" dirty="0"/>
        </a:p>
      </dsp:txBody>
      <dsp:txXfrm>
        <a:off x="15221" y="491170"/>
        <a:ext cx="6065558" cy="281363"/>
      </dsp:txXfrm>
    </dsp:sp>
    <dsp:sp modelId="{4BFAF59E-98F7-45D6-A5EF-A58F7EAD7E79}">
      <dsp:nvSpPr>
        <dsp:cNvPr id="0" name=""/>
        <dsp:cNvSpPr/>
      </dsp:nvSpPr>
      <dsp:spPr>
        <a:xfrm>
          <a:off x="0" y="825194"/>
          <a:ext cx="6096000" cy="31180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sr-Cyrl-RS" sz="1300" b="0" i="0" u="none" kern="1200" dirty="0" smtClean="0"/>
            <a:t>Општинско веће					  4,564,542</a:t>
          </a:r>
          <a:endParaRPr lang="sr-Cyrl-RS" sz="1300" kern="1200" dirty="0"/>
        </a:p>
      </dsp:txBody>
      <dsp:txXfrm>
        <a:off x="15221" y="840415"/>
        <a:ext cx="6065558" cy="281363"/>
      </dsp:txXfrm>
    </dsp:sp>
    <dsp:sp modelId="{C365CA52-DAA1-4F7F-8636-7B8CE46BD300}">
      <dsp:nvSpPr>
        <dsp:cNvPr id="0" name=""/>
        <dsp:cNvSpPr/>
      </dsp:nvSpPr>
      <dsp:spPr>
        <a:xfrm>
          <a:off x="0" y="1174439"/>
          <a:ext cx="6096000" cy="31180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sr-Cyrl-RS" sz="1300" b="0" i="0" u="none" kern="1200" dirty="0" smtClean="0"/>
            <a:t>Општинско правобранилаштво				  1,637,739</a:t>
          </a:r>
          <a:endParaRPr lang="sr-Cyrl-RS" sz="1300" kern="1200" dirty="0"/>
        </a:p>
      </dsp:txBody>
      <dsp:txXfrm>
        <a:off x="15221" y="1189660"/>
        <a:ext cx="6065558" cy="281363"/>
      </dsp:txXfrm>
    </dsp:sp>
    <dsp:sp modelId="{41F254B6-FDDE-4935-9C0C-A9905A8A931E}">
      <dsp:nvSpPr>
        <dsp:cNvPr id="0" name=""/>
        <dsp:cNvSpPr/>
      </dsp:nvSpPr>
      <dsp:spPr>
        <a:xfrm>
          <a:off x="0" y="1523684"/>
          <a:ext cx="6096000" cy="31180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sr-Cyrl-RS" sz="1300" b="0" i="0" u="none" kern="1200" dirty="0" smtClean="0"/>
            <a:t>Општинска управа				             311,736,567</a:t>
          </a:r>
          <a:endParaRPr lang="sr-Cyrl-RS" sz="1300" kern="1200" dirty="0"/>
        </a:p>
      </dsp:txBody>
      <dsp:txXfrm>
        <a:off x="15221" y="1538905"/>
        <a:ext cx="6065558" cy="281363"/>
      </dsp:txXfrm>
    </dsp:sp>
    <dsp:sp modelId="{4912B7E1-E955-4198-81FE-A742216C0B8E}">
      <dsp:nvSpPr>
        <dsp:cNvPr id="0" name=""/>
        <dsp:cNvSpPr/>
      </dsp:nvSpPr>
      <dsp:spPr>
        <a:xfrm>
          <a:off x="0" y="1872929"/>
          <a:ext cx="6096000" cy="31180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sr-Cyrl-RS" sz="1300" b="0" i="0" u="none" kern="1200" dirty="0" smtClean="0"/>
            <a:t>Месне заједнице					13,576,249</a:t>
          </a:r>
          <a:endParaRPr lang="sr-Cyrl-RS" sz="1300" kern="1200" dirty="0"/>
        </a:p>
      </dsp:txBody>
      <dsp:txXfrm>
        <a:off x="15221" y="1888150"/>
        <a:ext cx="6065558" cy="281363"/>
      </dsp:txXfrm>
    </dsp:sp>
    <dsp:sp modelId="{CDF4470D-0ACF-4759-8F45-BE1AD46E77E2}">
      <dsp:nvSpPr>
        <dsp:cNvPr id="0" name=""/>
        <dsp:cNvSpPr/>
      </dsp:nvSpPr>
      <dsp:spPr>
        <a:xfrm>
          <a:off x="0" y="2222174"/>
          <a:ext cx="6096000" cy="31180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b="0" i="0" u="none" kern="1200" dirty="0" smtClean="0"/>
            <a:t>Центар за културу В. Дугошевић				35,240,761</a:t>
          </a:r>
          <a:endParaRPr lang="ru-RU" sz="1300" kern="1200" dirty="0"/>
        </a:p>
      </dsp:txBody>
      <dsp:txXfrm>
        <a:off x="15221" y="2237395"/>
        <a:ext cx="6065558" cy="281363"/>
      </dsp:txXfrm>
    </dsp:sp>
    <dsp:sp modelId="{6FBC5346-964B-4EC3-B1F9-D49A83E2EA2D}">
      <dsp:nvSpPr>
        <dsp:cNvPr id="0" name=""/>
        <dsp:cNvSpPr/>
      </dsp:nvSpPr>
      <dsp:spPr>
        <a:xfrm>
          <a:off x="0" y="2571419"/>
          <a:ext cx="6096000" cy="31180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sr-Cyrl-RS" sz="1300" b="0" i="0" u="none" kern="1200" dirty="0" smtClean="0"/>
            <a:t>Библиотека Н.С.Максим 				13,697,943</a:t>
          </a:r>
          <a:endParaRPr lang="sr-Cyrl-RS" sz="1300" kern="1200" dirty="0"/>
        </a:p>
      </dsp:txBody>
      <dsp:txXfrm>
        <a:off x="15221" y="2586640"/>
        <a:ext cx="6065558" cy="281363"/>
      </dsp:txXfrm>
    </dsp:sp>
    <dsp:sp modelId="{D51E94F9-E678-479B-86EF-E28380C79A95}">
      <dsp:nvSpPr>
        <dsp:cNvPr id="0" name=""/>
        <dsp:cNvSpPr/>
      </dsp:nvSpPr>
      <dsp:spPr>
        <a:xfrm>
          <a:off x="0" y="2920664"/>
          <a:ext cx="6096000" cy="31180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sr-Cyrl-RS" sz="1300" b="0" i="0" u="none" kern="1200" dirty="0" smtClean="0"/>
            <a:t>Туристичка организација				28,697,785</a:t>
          </a:r>
          <a:endParaRPr lang="sr-Cyrl-RS" sz="1300" kern="1200" dirty="0"/>
        </a:p>
      </dsp:txBody>
      <dsp:txXfrm>
        <a:off x="15221" y="2935885"/>
        <a:ext cx="6065558" cy="281363"/>
      </dsp:txXfrm>
    </dsp:sp>
    <dsp:sp modelId="{3DC34283-008F-48C7-974F-F7986C6997F7}">
      <dsp:nvSpPr>
        <dsp:cNvPr id="0" name=""/>
        <dsp:cNvSpPr/>
      </dsp:nvSpPr>
      <dsp:spPr>
        <a:xfrm>
          <a:off x="0" y="3269909"/>
          <a:ext cx="6096000" cy="31180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sr-Cyrl-RS" sz="1300" b="0" i="0" u="none" kern="1200" dirty="0" smtClean="0"/>
            <a:t>Предшколска установа ,,ЛАНЕ"				78,205,754</a:t>
          </a:r>
          <a:endParaRPr lang="sr-Cyrl-RS" sz="1300" kern="1200" dirty="0"/>
        </a:p>
      </dsp:txBody>
      <dsp:txXfrm>
        <a:off x="15221" y="3285130"/>
        <a:ext cx="6065558" cy="281363"/>
      </dsp:txXfrm>
    </dsp:sp>
    <dsp:sp modelId="{3352FC2C-E9F8-41D2-BD39-B27DB3476079}">
      <dsp:nvSpPr>
        <dsp:cNvPr id="0" name=""/>
        <dsp:cNvSpPr/>
      </dsp:nvSpPr>
      <dsp:spPr>
        <a:xfrm>
          <a:off x="0" y="3619155"/>
          <a:ext cx="6096000" cy="31180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b="0" i="0" u="none" kern="1200" dirty="0" smtClean="0"/>
            <a:t>Центар за социјални рад				18,472,660</a:t>
          </a:r>
          <a:endParaRPr lang="ru-RU" sz="1300" kern="1200" dirty="0"/>
        </a:p>
      </dsp:txBody>
      <dsp:txXfrm>
        <a:off x="15221" y="3634376"/>
        <a:ext cx="6065558" cy="281363"/>
      </dsp:txXfrm>
    </dsp:sp>
    <dsp:sp modelId="{B5ECA3B5-2C6C-4CDF-8239-1F25B5550E57}">
      <dsp:nvSpPr>
        <dsp:cNvPr id="0" name=""/>
        <dsp:cNvSpPr/>
      </dsp:nvSpPr>
      <dsp:spPr>
        <a:xfrm>
          <a:off x="0" y="3968400"/>
          <a:ext cx="6096000" cy="31180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sr-Cyrl-RS" sz="1300" b="0" i="0" u="none" kern="1200" dirty="0" smtClean="0"/>
            <a:t>Дом здравља						18,994,271</a:t>
          </a:r>
          <a:endParaRPr lang="sr-Cyrl-RS" sz="1300" kern="1200" dirty="0"/>
        </a:p>
      </dsp:txBody>
      <dsp:txXfrm>
        <a:off x="15221" y="3983621"/>
        <a:ext cx="6065558" cy="281363"/>
      </dsp:txXfrm>
    </dsp:sp>
    <dsp:sp modelId="{0395A294-73D3-42AC-937F-8FA0571676A2}">
      <dsp:nvSpPr>
        <dsp:cNvPr id="0" name=""/>
        <dsp:cNvSpPr/>
      </dsp:nvSpPr>
      <dsp:spPr>
        <a:xfrm>
          <a:off x="0" y="4317645"/>
          <a:ext cx="6096000" cy="31180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sr-Cyrl-RS" sz="1300" b="0" i="0" u="none" kern="1200" dirty="0" smtClean="0"/>
            <a:t>Основно образовање					85,455,609</a:t>
          </a:r>
          <a:endParaRPr lang="sr-Cyrl-RS" sz="1300" kern="1200" dirty="0"/>
        </a:p>
      </dsp:txBody>
      <dsp:txXfrm>
        <a:off x="15221" y="4332866"/>
        <a:ext cx="6065558" cy="281363"/>
      </dsp:txXfrm>
    </dsp:sp>
    <dsp:sp modelId="{0F1A03A8-B0C9-4B13-B243-3806F1ADEFB6}">
      <dsp:nvSpPr>
        <dsp:cNvPr id="0" name=""/>
        <dsp:cNvSpPr/>
      </dsp:nvSpPr>
      <dsp:spPr>
        <a:xfrm>
          <a:off x="0" y="4666890"/>
          <a:ext cx="6096000" cy="31180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sr-Cyrl-RS" sz="1300" b="0" i="0" u="none" kern="1200" dirty="0" smtClean="0"/>
            <a:t>Средње образовање					  5,437,312</a:t>
          </a:r>
          <a:endParaRPr lang="sr-Cyrl-RS" sz="1300" kern="1200" dirty="0"/>
        </a:p>
      </dsp:txBody>
      <dsp:txXfrm>
        <a:off x="15221" y="4682111"/>
        <a:ext cx="6065558" cy="28136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4EB83B-F9DA-4814-A909-84EFC08195A0}" type="datetimeFigureOut">
              <a:rPr lang="en-US" smtClean="0"/>
              <a:pPr/>
              <a:t>7/24/2024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517AA7-E40B-4279-97C5-BE3320466850}" type="slidenum">
              <a:rPr lang="en-US" smtClean="0"/>
              <a:pPr/>
              <a:t>‹#›</a:t>
            </a:fld>
            <a:endParaRPr lang="en-US"/>
          </a:p>
        </p:txBody>
      </p:sp>
    </p:spTree>
    <p:extLst>
      <p:ext uri="{BB962C8B-B14F-4D97-AF65-F5344CB8AC3E}">
        <p14:creationId xmlns:p14="http://schemas.microsoft.com/office/powerpoint/2010/main" val="2554293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17AA7-E40B-4279-97C5-BE33204668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8417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17AA7-E40B-4279-97C5-BE33204668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7517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B5D148-C588-4BD1-9F52-5002002709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7311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E25A9F-D05D-446D-8C7F-8DB48AB53B4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F9EAC8B9-0518-41D7-9FF0-0C6CF272E9D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7EDB3568-6FA5-4663-833A-F93AE8F04F4A}"/>
              </a:ext>
            </a:extLst>
          </p:cNvPr>
          <p:cNvSpPr>
            <a:spLocks noGrp="1"/>
          </p:cNvSpPr>
          <p:nvPr>
            <p:ph type="dt" sz="half" idx="10"/>
          </p:nvPr>
        </p:nvSpPr>
        <p:spPr/>
        <p:txBody>
          <a:bodyPr/>
          <a:lstStyle/>
          <a:p>
            <a:fld id="{1D8BD707-D9CF-40AE-B4C6-C98DA3205C09}" type="datetimeFigureOut">
              <a:rPr lang="en-US" smtClean="0"/>
              <a:pPr/>
              <a:t>7/24/2024</a:t>
            </a:fld>
            <a:endParaRPr lang="en-US"/>
          </a:p>
        </p:txBody>
      </p:sp>
      <p:sp>
        <p:nvSpPr>
          <p:cNvPr id="5" name="Footer Placeholder 4">
            <a:extLst>
              <a:ext uri="{FF2B5EF4-FFF2-40B4-BE49-F238E27FC236}">
                <a16:creationId xmlns:a16="http://schemas.microsoft.com/office/drawing/2014/main" xmlns="" id="{90E96B7A-D9B7-4D84-AED4-57A3595D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A2F4DDF-22EF-4E7D-B929-8F7E027A30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753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DE9282-0394-45D8-96E8-FCBCD54437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970C16F-ACED-4CB8-86C7-A3FEA63D52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F8E3B72-D77A-4B52-9FBC-D32956952BC6}"/>
              </a:ext>
            </a:extLst>
          </p:cNvPr>
          <p:cNvSpPr>
            <a:spLocks noGrp="1"/>
          </p:cNvSpPr>
          <p:nvPr>
            <p:ph type="dt" sz="half" idx="10"/>
          </p:nvPr>
        </p:nvSpPr>
        <p:spPr/>
        <p:txBody>
          <a:bodyPr/>
          <a:lstStyle/>
          <a:p>
            <a:fld id="{1D8BD707-D9CF-40AE-B4C6-C98DA3205C09}" type="datetimeFigureOut">
              <a:rPr lang="en-US" smtClean="0"/>
              <a:pPr/>
              <a:t>7/24/2024</a:t>
            </a:fld>
            <a:endParaRPr lang="en-US"/>
          </a:p>
        </p:txBody>
      </p:sp>
      <p:sp>
        <p:nvSpPr>
          <p:cNvPr id="5" name="Footer Placeholder 4">
            <a:extLst>
              <a:ext uri="{FF2B5EF4-FFF2-40B4-BE49-F238E27FC236}">
                <a16:creationId xmlns:a16="http://schemas.microsoft.com/office/drawing/2014/main" xmlns="" id="{F8887BEB-1A82-432A-9604-723635F7DC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476C745-169E-4DA8-B533-97091C49EDF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6859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F6869B6-825A-4701-8933-F71822EF7A0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64EF401-B741-4F09-9438-8FB0F20581D8}"/>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46A2CDC-CA33-4EE9-B4D4-CB201DE57C88}"/>
              </a:ext>
            </a:extLst>
          </p:cNvPr>
          <p:cNvSpPr>
            <a:spLocks noGrp="1"/>
          </p:cNvSpPr>
          <p:nvPr>
            <p:ph type="dt" sz="half" idx="10"/>
          </p:nvPr>
        </p:nvSpPr>
        <p:spPr/>
        <p:txBody>
          <a:bodyPr/>
          <a:lstStyle/>
          <a:p>
            <a:fld id="{1D8BD707-D9CF-40AE-B4C6-C98DA3205C09}" type="datetimeFigureOut">
              <a:rPr lang="en-US" smtClean="0"/>
              <a:pPr/>
              <a:t>7/24/2024</a:t>
            </a:fld>
            <a:endParaRPr lang="en-US"/>
          </a:p>
        </p:txBody>
      </p:sp>
      <p:sp>
        <p:nvSpPr>
          <p:cNvPr id="5" name="Footer Placeholder 4">
            <a:extLst>
              <a:ext uri="{FF2B5EF4-FFF2-40B4-BE49-F238E27FC236}">
                <a16:creationId xmlns:a16="http://schemas.microsoft.com/office/drawing/2014/main" xmlns="" id="{92B296C7-8274-4E37-956F-1477F18E5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333594-FCF0-449B-B72E-3AFC50A4014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3127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1528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E25A9F-D05D-446D-8C7F-8DB48AB53B4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F9EAC8B9-0518-41D7-9FF0-0C6CF272E9D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7EDB3568-6FA5-4663-833A-F93AE8F04F4A}"/>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0E96B7A-D9B7-4D84-AED4-57A3595D7A5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A2F4DDF-22EF-4E7D-B929-8F7E027A3030}"/>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89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6F43FE-14CB-453B-BB96-8EE89C2E75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2225C94-3053-41C6-B2ED-CAD1E095B2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923958D-1D78-4359-BF72-CD7F5F64926F}"/>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F4B2437-14DA-423C-A602-E4E32185692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6F58A1B-A2CB-44AF-AD78-B2EB170D647B}"/>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706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6195F8-998C-41D1-B8CF-8DFCD910C70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A054285C-F415-447B-B8A8-DECFAE8BA38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A2CBFED-E6B1-48F2-BB79-8AB25424F2C7}"/>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AD087C8-B6FE-4F52-BCDB-19BD666AB6C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EF6432D-C938-4BDF-B39F-1F6C3DFFB9A3}"/>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822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FFB0FA-6A82-4069-9FC5-1E0CDECB7F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C9D9507-AACB-4C10-8969-CB97A76E472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2F00881-16C6-4D4D-9C7B-C31B8898657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7E2746D-E46F-4F2E-BC09-C705F6BF0BD8}"/>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7/24/2024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6EA16F6-6C7B-45E6-917E-963B0D29C38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DAED203-15B6-401C-B236-D1E51C8116A3}"/>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427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C08CDE-F75E-4AF2-8227-77F950278EF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C86F43C-2471-41B6-9B22-216FD41DC7E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B7380BC8-C9B2-4C19-8B16-BDC7CF28BAB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3909623-3A65-4F0B-95E4-E62C5996A5C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8D1982A7-18F3-41A5-93AC-75F7E92CBC25}"/>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4A3B94E-5561-4BED-9D3C-83603E46A789}"/>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7/24/2024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40F93032-7ACE-4A51-BE56-97242235AE4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AF60C1F-EA96-431F-AD86-129A44A24D2B}"/>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2016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08D340-DEF3-4221-8AF8-A0541DC4A7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A6E79B7-6084-434E-A50C-A84F986EC04F}"/>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7/24/2024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A49E3F8B-8C71-4E71-B609-951499D6B1C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72D3034C-024D-4488-95F7-1745C3650B34}"/>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347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0AA7940-A45B-4672-96B9-35491CD4862B}"/>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7/24/2024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F87A766C-4F4D-4E9C-A8CF-91B42857173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5C76D47-0BC1-4AA6-96B4-83C210CB38A9}"/>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116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6F43FE-14CB-453B-BB96-8EE89C2E75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2225C94-3053-41C6-B2ED-CAD1E095B2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923958D-1D78-4359-BF72-CD7F5F64926F}"/>
              </a:ext>
            </a:extLst>
          </p:cNvPr>
          <p:cNvSpPr>
            <a:spLocks noGrp="1"/>
          </p:cNvSpPr>
          <p:nvPr>
            <p:ph type="dt" sz="half" idx="10"/>
          </p:nvPr>
        </p:nvSpPr>
        <p:spPr/>
        <p:txBody>
          <a:bodyPr/>
          <a:lstStyle/>
          <a:p>
            <a:fld id="{1D8BD707-D9CF-40AE-B4C6-C98DA3205C09}" type="datetimeFigureOut">
              <a:rPr lang="en-US" smtClean="0"/>
              <a:pPr/>
              <a:t>7/24/2024</a:t>
            </a:fld>
            <a:endParaRPr lang="en-US"/>
          </a:p>
        </p:txBody>
      </p:sp>
      <p:sp>
        <p:nvSpPr>
          <p:cNvPr id="5" name="Footer Placeholder 4">
            <a:extLst>
              <a:ext uri="{FF2B5EF4-FFF2-40B4-BE49-F238E27FC236}">
                <a16:creationId xmlns:a16="http://schemas.microsoft.com/office/drawing/2014/main" xmlns="" id="{EF4B2437-14DA-423C-A602-E4E321856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6F58A1B-A2CB-44AF-AD78-B2EB170D647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7073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C497C7-6691-497E-AC61-D5887206DBD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68F6EFC6-893A-4FA1-A92E-8A2034BE2CB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63A859D-9A21-4E33-B05C-E8224184176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31D4DEC3-AA9B-4487-9081-F79252A41792}"/>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7/24/2024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E4731A0-78B7-4648-987B-A574DC4E383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7A54CAF-4FF2-4CA3-96CF-430A495DBF66}"/>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622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010629-077B-4AFB-9F28-AA95655043F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1776673-B830-4BB6-B471-DE560F364E6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607771AE-157E-4AA2-992E-082236010D9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02AFDA13-D9BC-46E8-8D7C-2C3465C939BC}"/>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7/24/2024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0D23E95F-9C7D-4A35-BCAC-5A0A77A1EF9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0FF7389-155F-463D-8D30-786F62C9FEFC}"/>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9016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DE9282-0394-45D8-96E8-FCBCD54437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970C16F-ACED-4CB8-86C7-A3FEA63D52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F8E3B72-D77A-4B52-9FBC-D32956952BC6}"/>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8887BEB-1A82-432A-9604-723635F7DCB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476C745-169E-4DA8-B533-97091C49EDFA}"/>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704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F6869B6-825A-4701-8933-F71822EF7A0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64EF401-B741-4F09-9438-8FB0F20581D8}"/>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46A2CDC-CA33-4EE9-B4D4-CB201DE57C88}"/>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2B296C7-8274-4E37-956F-1477F18E5AA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7333594-FCF0-449B-B72E-3AFC50A40149}"/>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8393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959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6195F8-998C-41D1-B8CF-8DFCD910C70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A054285C-F415-447B-B8A8-DECFAE8BA38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A2CBFED-E6B1-48F2-BB79-8AB25424F2C7}"/>
              </a:ext>
            </a:extLst>
          </p:cNvPr>
          <p:cNvSpPr>
            <a:spLocks noGrp="1"/>
          </p:cNvSpPr>
          <p:nvPr>
            <p:ph type="dt" sz="half" idx="10"/>
          </p:nvPr>
        </p:nvSpPr>
        <p:spPr/>
        <p:txBody>
          <a:bodyPr/>
          <a:lstStyle/>
          <a:p>
            <a:fld id="{1D8BD707-D9CF-40AE-B4C6-C98DA3205C09}" type="datetimeFigureOut">
              <a:rPr lang="en-US" smtClean="0"/>
              <a:pPr/>
              <a:t>7/24/2024</a:t>
            </a:fld>
            <a:endParaRPr lang="en-US"/>
          </a:p>
        </p:txBody>
      </p:sp>
      <p:sp>
        <p:nvSpPr>
          <p:cNvPr id="5" name="Footer Placeholder 4">
            <a:extLst>
              <a:ext uri="{FF2B5EF4-FFF2-40B4-BE49-F238E27FC236}">
                <a16:creationId xmlns:a16="http://schemas.microsoft.com/office/drawing/2014/main" xmlns="" id="{3AD087C8-B6FE-4F52-BCDB-19BD666AB6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EF6432D-C938-4BDF-B39F-1F6C3DFFB9A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0283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FFB0FA-6A82-4069-9FC5-1E0CDECB7F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C9D9507-AACB-4C10-8969-CB97A76E472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2F00881-16C6-4D4D-9C7B-C31B8898657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7E2746D-E46F-4F2E-BC09-C705F6BF0BD8}"/>
              </a:ext>
            </a:extLst>
          </p:cNvPr>
          <p:cNvSpPr>
            <a:spLocks noGrp="1"/>
          </p:cNvSpPr>
          <p:nvPr>
            <p:ph type="dt" sz="half" idx="10"/>
          </p:nvPr>
        </p:nvSpPr>
        <p:spPr/>
        <p:txBody>
          <a:bodyPr/>
          <a:lstStyle/>
          <a:p>
            <a:fld id="{1D8BD707-D9CF-40AE-B4C6-C98DA3205C09}" type="datetimeFigureOut">
              <a:rPr lang="en-US" smtClean="0"/>
              <a:pPr/>
              <a:t>7/24/2024</a:t>
            </a:fld>
            <a:endParaRPr lang="en-US"/>
          </a:p>
        </p:txBody>
      </p:sp>
      <p:sp>
        <p:nvSpPr>
          <p:cNvPr id="6" name="Footer Placeholder 5">
            <a:extLst>
              <a:ext uri="{FF2B5EF4-FFF2-40B4-BE49-F238E27FC236}">
                <a16:creationId xmlns:a16="http://schemas.microsoft.com/office/drawing/2014/main" xmlns="" id="{36EA16F6-6C7B-45E6-917E-963B0D29C3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DAED203-15B6-401C-B236-D1E51C8116A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8663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C08CDE-F75E-4AF2-8227-77F950278EF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C86F43C-2471-41B6-9B22-216FD41DC7E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B7380BC8-C9B2-4C19-8B16-BDC7CF28BAB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3909623-3A65-4F0B-95E4-E62C5996A5C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8D1982A7-18F3-41A5-93AC-75F7E92CBC25}"/>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4A3B94E-5561-4BED-9D3C-83603E46A789}"/>
              </a:ext>
            </a:extLst>
          </p:cNvPr>
          <p:cNvSpPr>
            <a:spLocks noGrp="1"/>
          </p:cNvSpPr>
          <p:nvPr>
            <p:ph type="dt" sz="half" idx="10"/>
          </p:nvPr>
        </p:nvSpPr>
        <p:spPr/>
        <p:txBody>
          <a:bodyPr/>
          <a:lstStyle/>
          <a:p>
            <a:fld id="{1D8BD707-D9CF-40AE-B4C6-C98DA3205C09}" type="datetimeFigureOut">
              <a:rPr lang="en-US" smtClean="0"/>
              <a:pPr/>
              <a:t>7/24/2024</a:t>
            </a:fld>
            <a:endParaRPr lang="en-US"/>
          </a:p>
        </p:txBody>
      </p:sp>
      <p:sp>
        <p:nvSpPr>
          <p:cNvPr id="8" name="Footer Placeholder 7">
            <a:extLst>
              <a:ext uri="{FF2B5EF4-FFF2-40B4-BE49-F238E27FC236}">
                <a16:creationId xmlns:a16="http://schemas.microsoft.com/office/drawing/2014/main" xmlns="" id="{40F93032-7ACE-4A51-BE56-97242235AE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AF60C1F-EA96-431F-AD86-129A44A24D2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573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08D340-DEF3-4221-8AF8-A0541DC4A7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A6E79B7-6084-434E-A50C-A84F986EC04F}"/>
              </a:ext>
            </a:extLst>
          </p:cNvPr>
          <p:cNvSpPr>
            <a:spLocks noGrp="1"/>
          </p:cNvSpPr>
          <p:nvPr>
            <p:ph type="dt" sz="half" idx="10"/>
          </p:nvPr>
        </p:nvSpPr>
        <p:spPr/>
        <p:txBody>
          <a:bodyPr/>
          <a:lstStyle/>
          <a:p>
            <a:fld id="{1D8BD707-D9CF-40AE-B4C6-C98DA3205C09}" type="datetimeFigureOut">
              <a:rPr lang="en-US" smtClean="0"/>
              <a:pPr/>
              <a:t>7/24/2024</a:t>
            </a:fld>
            <a:endParaRPr lang="en-US"/>
          </a:p>
        </p:txBody>
      </p:sp>
      <p:sp>
        <p:nvSpPr>
          <p:cNvPr id="4" name="Footer Placeholder 3">
            <a:extLst>
              <a:ext uri="{FF2B5EF4-FFF2-40B4-BE49-F238E27FC236}">
                <a16:creationId xmlns:a16="http://schemas.microsoft.com/office/drawing/2014/main" xmlns="" id="{A49E3F8B-8C71-4E71-B609-951499D6B1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2D3034C-024D-4488-95F7-1745C3650B3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0159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0AA7940-A45B-4672-96B9-35491CD4862B}"/>
              </a:ext>
            </a:extLst>
          </p:cNvPr>
          <p:cNvSpPr>
            <a:spLocks noGrp="1"/>
          </p:cNvSpPr>
          <p:nvPr>
            <p:ph type="dt" sz="half" idx="10"/>
          </p:nvPr>
        </p:nvSpPr>
        <p:spPr/>
        <p:txBody>
          <a:bodyPr/>
          <a:lstStyle/>
          <a:p>
            <a:fld id="{1D8BD707-D9CF-40AE-B4C6-C98DA3205C09}" type="datetimeFigureOut">
              <a:rPr lang="en-US" smtClean="0"/>
              <a:pPr/>
              <a:t>7/24/2024</a:t>
            </a:fld>
            <a:endParaRPr lang="en-US"/>
          </a:p>
        </p:txBody>
      </p:sp>
      <p:sp>
        <p:nvSpPr>
          <p:cNvPr id="3" name="Footer Placeholder 2">
            <a:extLst>
              <a:ext uri="{FF2B5EF4-FFF2-40B4-BE49-F238E27FC236}">
                <a16:creationId xmlns:a16="http://schemas.microsoft.com/office/drawing/2014/main" xmlns="" id="{F87A766C-4F4D-4E9C-A8CF-91B4285717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5C76D47-0BC1-4AA6-96B4-83C210CB38A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8977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C497C7-6691-497E-AC61-D5887206DBD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68F6EFC6-893A-4FA1-A92E-8A2034BE2CB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63A859D-9A21-4E33-B05C-E8224184176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31D4DEC3-AA9B-4487-9081-F79252A41792}"/>
              </a:ext>
            </a:extLst>
          </p:cNvPr>
          <p:cNvSpPr>
            <a:spLocks noGrp="1"/>
          </p:cNvSpPr>
          <p:nvPr>
            <p:ph type="dt" sz="half" idx="10"/>
          </p:nvPr>
        </p:nvSpPr>
        <p:spPr/>
        <p:txBody>
          <a:bodyPr/>
          <a:lstStyle/>
          <a:p>
            <a:fld id="{1D8BD707-D9CF-40AE-B4C6-C98DA3205C09}" type="datetimeFigureOut">
              <a:rPr lang="en-US" smtClean="0"/>
              <a:pPr/>
              <a:t>7/24/2024</a:t>
            </a:fld>
            <a:endParaRPr lang="en-US"/>
          </a:p>
        </p:txBody>
      </p:sp>
      <p:sp>
        <p:nvSpPr>
          <p:cNvPr id="6" name="Footer Placeholder 5">
            <a:extLst>
              <a:ext uri="{FF2B5EF4-FFF2-40B4-BE49-F238E27FC236}">
                <a16:creationId xmlns:a16="http://schemas.microsoft.com/office/drawing/2014/main" xmlns="" id="{EE4731A0-78B7-4648-987B-A574DC4E38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7A54CAF-4FF2-4CA3-96CF-430A495DBF6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5325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010629-077B-4AFB-9F28-AA95655043F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1776673-B830-4BB6-B471-DE560F364E6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607771AE-157E-4AA2-992E-082236010D9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02AFDA13-D9BC-46E8-8D7C-2C3465C939BC}"/>
              </a:ext>
            </a:extLst>
          </p:cNvPr>
          <p:cNvSpPr>
            <a:spLocks noGrp="1"/>
          </p:cNvSpPr>
          <p:nvPr>
            <p:ph type="dt" sz="half" idx="10"/>
          </p:nvPr>
        </p:nvSpPr>
        <p:spPr/>
        <p:txBody>
          <a:bodyPr/>
          <a:lstStyle/>
          <a:p>
            <a:fld id="{1D8BD707-D9CF-40AE-B4C6-C98DA3205C09}" type="datetimeFigureOut">
              <a:rPr lang="en-US" smtClean="0"/>
              <a:pPr/>
              <a:t>7/24/2024</a:t>
            </a:fld>
            <a:endParaRPr lang="en-US"/>
          </a:p>
        </p:txBody>
      </p:sp>
      <p:sp>
        <p:nvSpPr>
          <p:cNvPr id="6" name="Footer Placeholder 5">
            <a:extLst>
              <a:ext uri="{FF2B5EF4-FFF2-40B4-BE49-F238E27FC236}">
                <a16:creationId xmlns:a16="http://schemas.microsoft.com/office/drawing/2014/main" xmlns="" id="{0D23E95F-9C7D-4A35-BCAC-5A0A77A1EF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0FF7389-155F-463D-8D30-786F62C9FEF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3507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BFCDC8C-238F-4027-B74A-2569DBBDB82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D0EFCF6-E3A6-42E0-AB95-97A0B6BC0C5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6D502FF-8689-4792-8763-5EF12271334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7/24/2024</a:t>
            </a:fld>
            <a:endParaRPr lang="en-US"/>
          </a:p>
        </p:txBody>
      </p:sp>
      <p:sp>
        <p:nvSpPr>
          <p:cNvPr id="5" name="Footer Placeholder 4">
            <a:extLst>
              <a:ext uri="{FF2B5EF4-FFF2-40B4-BE49-F238E27FC236}">
                <a16:creationId xmlns:a16="http://schemas.microsoft.com/office/drawing/2014/main" xmlns="" id="{5F255B5E-8D80-43A7-81D0-A4A5F34FF5A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B5BF4B0-D76D-4266-8C4A-F2DD028620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94639809"/>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BFCDC8C-238F-4027-B74A-2569DBBDB82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D0EFCF6-E3A6-42E0-AB95-97A0B6BC0C5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6D502FF-8689-4792-8763-5EF12271334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solidFill>
                  <a:prstClr val="black">
                    <a:tint val="75000"/>
                  </a:prstClr>
                </a:solidFill>
              </a:rPr>
              <a:pPr/>
              <a:t>7/24/2024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F255B5E-8D80-43A7-81D0-A4A5F34FF5A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B5BF4B0-D76D-4266-8C4A-F2DD028620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910287"/>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4.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4.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4.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4.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4.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hyperlink" Target="mailto:budzet@kucevo.rs" TargetMode="External"/><Relationship Id="rId2" Type="http://schemas.openxmlformats.org/officeDocument/2006/relationships/hyperlink" Target="https://www.kucevo.rs/servis-gradana/budet/budet-opshtine-kuchevo-za-2023.php" TargetMode="Externa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sr-Cyrl-RS" dirty="0" smtClean="0">
                <a:solidFill>
                  <a:schemeClr val="tx1"/>
                </a:solidFill>
              </a:rPr>
              <a:t>ОПШТИНА </a:t>
            </a:r>
            <a:r>
              <a:rPr lang="sr-Cyrl-RS" dirty="0" smtClean="0"/>
              <a:t>КУЧЕВО</a:t>
            </a:r>
            <a:endParaRPr lang="en-US" dirty="0"/>
          </a:p>
        </p:txBody>
      </p:sp>
      <p:sp>
        <p:nvSpPr>
          <p:cNvPr id="2" name="Content Placeholder 1"/>
          <p:cNvSpPr>
            <a:spLocks noGrp="1"/>
          </p:cNvSpPr>
          <p:nvPr>
            <p:ph sz="quarter" idx="13"/>
          </p:nvPr>
        </p:nvSpPr>
        <p:spPr/>
        <p:txBody>
          <a:bodyPr/>
          <a:lstStyle/>
          <a:p>
            <a:endParaRPr lang="sr-Cyrl-RS" dirty="0"/>
          </a:p>
          <a:p>
            <a:endParaRPr lang="sr-Cyrl-RS" dirty="0"/>
          </a:p>
          <a:p>
            <a:endParaRPr lang="sr-Cyrl-RS" dirty="0"/>
          </a:p>
          <a:p>
            <a:pPr lvl="2">
              <a:buNone/>
            </a:pPr>
            <a:endParaRPr lang="sr-Cyrl-RS" dirty="0"/>
          </a:p>
          <a:p>
            <a:pPr lvl="2"/>
            <a:endParaRPr lang="sr-Cyrl-RS" dirty="0"/>
          </a:p>
          <a:p>
            <a:pPr marL="342202" lvl="2" indent="0">
              <a:buNone/>
            </a:pPr>
            <a:endParaRPr lang="sr-Latn-R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895600"/>
            <a:ext cx="3901440" cy="2438400"/>
          </a:xfrm>
          <a:prstGeom prst="rect">
            <a:avLst/>
          </a:prstGeom>
          <a:noFill/>
          <a:ln>
            <a:noFill/>
          </a:ln>
          <a:effectLst>
            <a:innerShdw blurRad="63500" dist="50800" dir="8100000">
              <a:prstClr val="black">
                <a:alpha val="50000"/>
              </a:prstClr>
            </a:inn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Grb Opstine Kucevo.jpg"/>
          <p:cNvPicPr>
            <a:picLocks noChangeAspect="1"/>
          </p:cNvPicPr>
          <p:nvPr/>
        </p:nvPicPr>
        <p:blipFill>
          <a:blip r:embed="rId3" cstate="print"/>
          <a:stretch>
            <a:fillRect/>
          </a:stretch>
        </p:blipFill>
        <p:spPr>
          <a:xfrm>
            <a:off x="609600" y="1905000"/>
            <a:ext cx="3962400" cy="3962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066800" y="228600"/>
            <a:ext cx="6858000" cy="1066800"/>
          </a:xfrm>
        </p:spPr>
        <p:txBody>
          <a:bodyPr>
            <a:noAutofit/>
          </a:bodyPr>
          <a:lstStyle/>
          <a:p>
            <a:r>
              <a:rPr lang="sr-Cyrl-RS" sz="3300" dirty="0" smtClean="0"/>
              <a:t>Извршење расхода и издатака у односу на план</a:t>
            </a:r>
            <a:endParaRPr lang="en-US" sz="3300" dirty="0"/>
          </a:p>
        </p:txBody>
      </p:sp>
      <p:graphicFrame>
        <p:nvGraphicFramePr>
          <p:cNvPr id="6" name="Chart 5">
            <a:extLst>
              <a:ext uri="{FF2B5EF4-FFF2-40B4-BE49-F238E27FC236}">
                <a16:creationId xmlns:a16="http://schemas.microsoft.com/office/drawing/2014/main" xmlns="" id="{00000000-0008-0000-0200-000003000000}"/>
              </a:ext>
            </a:extLst>
          </p:cNvPr>
          <p:cNvGraphicFramePr>
            <a:graphicFrameLocks/>
          </p:cNvGraphicFramePr>
          <p:nvPr>
            <p:extLst>
              <p:ext uri="{D42A27DB-BD31-4B8C-83A1-F6EECF244321}">
                <p14:modId xmlns:p14="http://schemas.microsoft.com/office/powerpoint/2010/main" val="2430746708"/>
              </p:ext>
            </p:extLst>
          </p:nvPr>
        </p:nvGraphicFramePr>
        <p:xfrm>
          <a:off x="609600" y="1295400"/>
          <a:ext cx="8001000" cy="5257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graphicFrame>
        <p:nvGraphicFramePr>
          <p:cNvPr id="5" name="Chart 4">
            <a:extLst>
              <a:ext uri="{FF2B5EF4-FFF2-40B4-BE49-F238E27FC236}">
                <a16:creationId xmlns:a16="http://schemas.microsoft.com/office/drawing/2014/main" xmlns="" id="{00000000-0008-0000-0200-000002000000}"/>
              </a:ext>
            </a:extLst>
          </p:cNvPr>
          <p:cNvGraphicFramePr>
            <a:graphicFrameLocks/>
          </p:cNvGraphicFramePr>
          <p:nvPr>
            <p:extLst>
              <p:ext uri="{D42A27DB-BD31-4B8C-83A1-F6EECF244321}">
                <p14:modId xmlns:p14="http://schemas.microsoft.com/office/powerpoint/2010/main" val="2502128105"/>
              </p:ext>
            </p:extLst>
          </p:nvPr>
        </p:nvGraphicFramePr>
        <p:xfrm>
          <a:off x="0" y="0"/>
          <a:ext cx="9143999" cy="68579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143000" y="838200"/>
            <a:ext cx="6858000" cy="477837"/>
          </a:xfrm>
        </p:spPr>
        <p:txBody>
          <a:bodyPr>
            <a:noAutofit/>
          </a:bodyPr>
          <a:lstStyle/>
          <a:p>
            <a:r>
              <a:rPr lang="sr-Cyrl-RS" sz="3300" dirty="0" smtClean="0"/>
              <a:t>Месечна динамика извршења расхода</a:t>
            </a:r>
            <a:endParaRPr lang="en-US" sz="3300" dirty="0"/>
          </a:p>
        </p:txBody>
      </p:sp>
      <p:graphicFrame>
        <p:nvGraphicFramePr>
          <p:cNvPr id="6" name="Chart 5">
            <a:extLst>
              <a:ext uri="{FF2B5EF4-FFF2-40B4-BE49-F238E27FC236}">
                <a16:creationId xmlns:a16="http://schemas.microsoft.com/office/drawing/2014/main" xmlns="" id="{00000000-0008-0000-0300-000002000000}"/>
              </a:ext>
            </a:extLst>
          </p:cNvPr>
          <p:cNvGraphicFramePr>
            <a:graphicFrameLocks/>
          </p:cNvGraphicFramePr>
          <p:nvPr>
            <p:extLst>
              <p:ext uri="{D42A27DB-BD31-4B8C-83A1-F6EECF244321}">
                <p14:modId xmlns:p14="http://schemas.microsoft.com/office/powerpoint/2010/main" val="2225972130"/>
              </p:ext>
            </p:extLst>
          </p:nvPr>
        </p:nvGraphicFramePr>
        <p:xfrm>
          <a:off x="457200" y="1219200"/>
          <a:ext cx="8305799" cy="5486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685800"/>
          </a:xfrm>
        </p:spPr>
        <p:txBody>
          <a:bodyPr>
            <a:normAutofit/>
          </a:bodyPr>
          <a:lstStyle/>
          <a:p>
            <a:pPr algn="ctr"/>
            <a:r>
              <a:rPr lang="sr-Cyrl-RS" dirty="0"/>
              <a:t>ПРЕГЛЕД ИЗВРШЕЊА ПО КОРИСНИЦИМА</a:t>
            </a:r>
            <a:endParaRPr lang="sr-Latn-CS" dirty="0"/>
          </a:p>
        </p:txBody>
      </p:sp>
      <p:graphicFrame>
        <p:nvGraphicFramePr>
          <p:cNvPr id="11" name="Content Placeholder 10"/>
          <p:cNvGraphicFramePr>
            <a:graphicFrameLocks noGrp="1"/>
          </p:cNvGraphicFramePr>
          <p:nvPr>
            <p:ph sz="quarter" idx="13"/>
            <p:extLst>
              <p:ext uri="{D42A27DB-BD31-4B8C-83A1-F6EECF244321}">
                <p14:modId xmlns:p14="http://schemas.microsoft.com/office/powerpoint/2010/main" val="3722089707"/>
              </p:ext>
            </p:extLst>
          </p:nvPr>
        </p:nvGraphicFramePr>
        <p:xfrm>
          <a:off x="1676400" y="1219200"/>
          <a:ext cx="6096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3746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591550" cy="685801"/>
          </a:xfrm>
          <a:prstGeom prst="rect">
            <a:avLst/>
          </a:prstGeom>
        </p:spPr>
        <p:txBody>
          <a:bodyPr vert="horz" lIns="91440" tIns="45720" rIns="91440" bIns="45720" rtlCol="0" anchor="b">
            <a:normAutofit/>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sr-Cyrl-RS" sz="3200" b="0" i="0" u="none" strike="noStrike" kern="1200" cap="none" spc="0" normalizeH="0" baseline="0" noProof="0" dirty="0" smtClean="0">
                <a:ln>
                  <a:noFill/>
                </a:ln>
                <a:solidFill>
                  <a:schemeClr val="tx1"/>
                </a:solidFill>
                <a:effectLst/>
                <a:uLnTx/>
                <a:uFillTx/>
                <a:latin typeface="+mj-lt"/>
                <a:ea typeface="+mj-ea"/>
                <a:cs typeface="+mj-cs"/>
              </a:rPr>
              <a:t>ПРЕГЛЕД ИЗВРШЕЊА ПО КОРИСНИЦИМА</a:t>
            </a:r>
            <a:endParaRPr kumimoji="0" lang="sr-Latn-CS" sz="32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Chart 5">
            <a:extLst>
              <a:ext uri="{FF2B5EF4-FFF2-40B4-BE49-F238E27FC236}">
                <a16:creationId xmlns:a16="http://schemas.microsoft.com/office/drawing/2014/main" xmlns="" id="{00000000-0008-0000-0400-000002000000}"/>
              </a:ext>
            </a:extLst>
          </p:cNvPr>
          <p:cNvGraphicFramePr>
            <a:graphicFrameLocks/>
          </p:cNvGraphicFramePr>
          <p:nvPr>
            <p:extLst>
              <p:ext uri="{D42A27DB-BD31-4B8C-83A1-F6EECF244321}">
                <p14:modId xmlns:p14="http://schemas.microsoft.com/office/powerpoint/2010/main" val="2642693322"/>
              </p:ext>
            </p:extLst>
          </p:nvPr>
        </p:nvGraphicFramePr>
        <p:xfrm>
          <a:off x="95250" y="1219200"/>
          <a:ext cx="9048750" cy="52673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143000" y="304800"/>
            <a:ext cx="6858000" cy="554037"/>
          </a:xfrm>
        </p:spPr>
        <p:txBody>
          <a:bodyPr>
            <a:normAutofit/>
          </a:bodyPr>
          <a:lstStyle/>
          <a:p>
            <a:r>
              <a:rPr lang="sr-Cyrl-RS" sz="3200" dirty="0" smtClean="0"/>
              <a:t>Преглед програмске структуре буџета</a:t>
            </a:r>
            <a:endParaRPr lang="en-US" sz="3200" dirty="0"/>
          </a:p>
        </p:txBody>
      </p:sp>
      <p:graphicFrame>
        <p:nvGraphicFramePr>
          <p:cNvPr id="6" name="Chart 5">
            <a:extLst>
              <a:ext uri="{FF2B5EF4-FFF2-40B4-BE49-F238E27FC236}">
                <a16:creationId xmlns:a16="http://schemas.microsoft.com/office/drawing/2014/main" xmlns="" id="{00000000-0008-0000-0500-000002000000}"/>
              </a:ext>
            </a:extLst>
          </p:cNvPr>
          <p:cNvGraphicFramePr>
            <a:graphicFrameLocks/>
          </p:cNvGraphicFramePr>
          <p:nvPr>
            <p:extLst>
              <p:ext uri="{D42A27DB-BD31-4B8C-83A1-F6EECF244321}">
                <p14:modId xmlns:p14="http://schemas.microsoft.com/office/powerpoint/2010/main" val="2189793654"/>
              </p:ext>
            </p:extLst>
          </p:nvPr>
        </p:nvGraphicFramePr>
        <p:xfrm>
          <a:off x="285750" y="1143000"/>
          <a:ext cx="8572500" cy="55340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381000"/>
            <a:ext cx="8591550" cy="838200"/>
          </a:xfrm>
        </p:spPr>
        <p:txBody>
          <a:bodyPr>
            <a:noAutofit/>
          </a:bodyPr>
          <a:lstStyle/>
          <a:p>
            <a:r>
              <a:rPr lang="sr-Cyrl-RS" b="1" dirty="0"/>
              <a:t>ПРОГРАМ 1.</a:t>
            </a:r>
            <a:r>
              <a:rPr lang="sr-Cyrl-RS" dirty="0"/>
              <a:t> </a:t>
            </a:r>
            <a:r>
              <a:rPr lang="sr-Cyrl-RS" dirty="0">
                <a:solidFill>
                  <a:srgbClr val="C00000"/>
                </a:solidFill>
              </a:rPr>
              <a:t>Становање, урбанизам и просторно планирање</a:t>
            </a:r>
            <a:endParaRPr lang="sr-Latn-RS" dirty="0">
              <a:solidFill>
                <a:srgbClr val="C00000"/>
              </a:solidFill>
            </a:endParaRPr>
          </a:p>
        </p:txBody>
      </p:sp>
      <p:sp>
        <p:nvSpPr>
          <p:cNvPr id="2" name="Content Placeholder 1"/>
          <p:cNvSpPr>
            <a:spLocks noGrp="1"/>
          </p:cNvSpPr>
          <p:nvPr>
            <p:ph sz="quarter" idx="13"/>
          </p:nvPr>
        </p:nvSpPr>
        <p:spPr>
          <a:xfrm>
            <a:off x="274320" y="1539240"/>
            <a:ext cx="8595360" cy="2804160"/>
          </a:xfrm>
        </p:spPr>
        <p:txBody>
          <a:bodyPr>
            <a:normAutofit fontScale="92500" lnSpcReduction="20000"/>
          </a:bodyPr>
          <a:lstStyle/>
          <a:p>
            <a:pPr>
              <a:buFont typeface="Wingdings" pitchFamily="2" charset="2"/>
              <a:buChar char="q"/>
            </a:pPr>
            <a:r>
              <a:rPr lang="sr-Cyrl-RS" dirty="0" smtClean="0"/>
              <a:t> Укупно утрошено: 3.644.935,73</a:t>
            </a:r>
            <a:r>
              <a:rPr lang="en-US" dirty="0" smtClean="0"/>
              <a:t> </a:t>
            </a:r>
            <a:r>
              <a:rPr lang="sr-Cyrl-RS" dirty="0" smtClean="0"/>
              <a:t>динара</a:t>
            </a:r>
          </a:p>
          <a:p>
            <a:pPr>
              <a:buNone/>
            </a:pPr>
            <a:endParaRPr lang="sr-Cyrl-RS" dirty="0"/>
          </a:p>
          <a:p>
            <a:pPr algn="just">
              <a:buFont typeface="Wingdings" pitchFamily="2" charset="2"/>
              <a:buChar char="§"/>
            </a:pPr>
            <a:r>
              <a:rPr lang="sr-Cyrl-CS" sz="1900" dirty="0"/>
              <a:t>Цела територија </a:t>
            </a:r>
            <a:r>
              <a:rPr lang="sr-Cyrl-RS" sz="1900" dirty="0" smtClean="0"/>
              <a:t>општине Кучево</a:t>
            </a:r>
            <a:r>
              <a:rPr lang="sr-Cyrl-CS" sz="1900" dirty="0" smtClean="0"/>
              <a:t> </a:t>
            </a:r>
            <a:r>
              <a:rPr lang="sr-Cyrl-CS" sz="1900" dirty="0"/>
              <a:t>покривена је планским </a:t>
            </a:r>
            <a:r>
              <a:rPr lang="sr-Cyrl-CS" sz="1900" dirty="0" smtClean="0"/>
              <a:t>документима. </a:t>
            </a:r>
            <a:r>
              <a:rPr lang="sr-Cyrl-CS" sz="1900" dirty="0"/>
              <a:t>П</a:t>
            </a:r>
            <a:r>
              <a:rPr lang="sr-Cyrl-CS" sz="1900" dirty="0" smtClean="0"/>
              <a:t>остоји </a:t>
            </a:r>
            <a:r>
              <a:rPr lang="sr-Cyrl-CS" sz="1900" i="1" dirty="0"/>
              <a:t>Просторни план </a:t>
            </a:r>
            <a:r>
              <a:rPr lang="sr-Cyrl-CS" sz="1900" i="1" dirty="0" smtClean="0"/>
              <a:t>општине Кучево </a:t>
            </a:r>
            <a:r>
              <a:rPr lang="sr-Cyrl-CS" sz="1900" dirty="0"/>
              <a:t>за територију целе </a:t>
            </a:r>
            <a:r>
              <a:rPr lang="sr-Cyrl-CS" sz="1900" dirty="0" smtClean="0"/>
              <a:t>општине Кучево, </a:t>
            </a:r>
            <a:r>
              <a:rPr lang="sr-Cyrl-CS" sz="1900" dirty="0"/>
              <a:t>као и </a:t>
            </a:r>
            <a:r>
              <a:rPr lang="sr-Cyrl-CS" sz="1900" i="1" dirty="0"/>
              <a:t>План генералне регулације за насеље </a:t>
            </a:r>
            <a:r>
              <a:rPr lang="sr-Cyrl-CS" sz="1900" i="1" dirty="0" smtClean="0"/>
              <a:t>Кучево </a:t>
            </a:r>
            <a:r>
              <a:rPr lang="sr-Cyrl-CS" sz="1900" dirty="0"/>
              <a:t>и бројни планови детаљне регулације који су од значаја за одређено подручје. </a:t>
            </a:r>
            <a:r>
              <a:rPr lang="ru-RU" sz="1900" dirty="0" smtClean="0"/>
              <a:t>У 2023 години усвојена је  измене и допуне планског докуемента "План генералне регулације за насељено место Кучево", "Просторни план јединице локалне самоуправе Куцево".Такође, у 2023 години усвојена је измена планског документа "План генералне регулације за насељена места Волуја и Нересница са индустријским зонама".</a:t>
            </a:r>
            <a:endParaRPr lang="sr-Cyrl-RS" dirty="0" smtClean="0"/>
          </a:p>
          <a:p>
            <a:pPr>
              <a:buNone/>
            </a:pPr>
            <a:r>
              <a:rPr lang="sr-Cyrl-RS" dirty="0" smtClean="0"/>
              <a:t> </a:t>
            </a:r>
          </a:p>
        </p:txBody>
      </p:sp>
      <p:pic>
        <p:nvPicPr>
          <p:cNvPr id="5" name="Picture 4" descr="Program 1 - Gradjanski vodic Zavrsnog racuna za 2018.jpg"/>
          <p:cNvPicPr>
            <a:picLocks noChangeAspect="1"/>
          </p:cNvPicPr>
          <p:nvPr/>
        </p:nvPicPr>
        <p:blipFill>
          <a:blip r:embed="rId3" cstate="print"/>
          <a:stretch>
            <a:fillRect/>
          </a:stretch>
        </p:blipFill>
        <p:spPr>
          <a:xfrm>
            <a:off x="5715000" y="3753823"/>
            <a:ext cx="3049148" cy="2799377"/>
          </a:xfrm>
          <a:prstGeom prst="rect">
            <a:avLst/>
          </a:prstGeom>
        </p:spPr>
      </p:pic>
      <p:sp>
        <p:nvSpPr>
          <p:cNvPr id="6" name="Content Placeholder 1"/>
          <p:cNvSpPr txBox="1">
            <a:spLocks/>
          </p:cNvSpPr>
          <p:nvPr/>
        </p:nvSpPr>
        <p:spPr>
          <a:xfrm>
            <a:off x="274320" y="3886200"/>
            <a:ext cx="5288280" cy="2590800"/>
          </a:xfrm>
          <a:prstGeom prst="rect">
            <a:avLst/>
          </a:prstGeom>
        </p:spPr>
        <p:txBody>
          <a:bodyPr vert="horz" lIns="91440" tIns="45720" rIns="91440" bIns="45720" rtlCol="0">
            <a:normAutofit/>
          </a:bodyPr>
          <a:lstStyle/>
          <a:p>
            <a:pPr marL="171450" marR="0" lvl="0" indent="-171450" algn="just" defTabSz="685800" rtl="0" eaLnBrk="1" fontAlgn="auto" latinLnBrk="0" hangingPunct="1">
              <a:lnSpc>
                <a:spcPct val="90000"/>
              </a:lnSpc>
              <a:spcBef>
                <a:spcPts val="750"/>
              </a:spcBef>
              <a:spcAft>
                <a:spcPts val="0"/>
              </a:spcAft>
              <a:buClrTx/>
              <a:buSzTx/>
              <a:buFont typeface="Wingdings" pitchFamily="2" charset="2"/>
              <a:buChar char="§"/>
              <a:tabLst/>
              <a:defRPr/>
            </a:pPr>
            <a:r>
              <a:rPr kumimoji="0" lang="sr-Cyrl-RS" sz="2300" b="0" i="0" u="none" strike="noStrike" kern="1200" cap="none" spc="0" normalizeH="0" baseline="0" noProof="0" dirty="0" smtClean="0">
                <a:ln>
                  <a:noFill/>
                </a:ln>
                <a:solidFill>
                  <a:prstClr val="black"/>
                </a:solidFill>
                <a:effectLst/>
                <a:uLnTx/>
                <a:uFillTx/>
                <a:latin typeface="Calibri"/>
                <a:ea typeface="+mn-ea"/>
                <a:cs typeface="+mn-cs"/>
              </a:rPr>
              <a:t>Циљ програма је ју складу са плановима.</a:t>
            </a:r>
          </a:p>
          <a:p>
            <a:pPr marL="171450" marR="0" lvl="0" indent="-171450" algn="just" defTabSz="685800" rtl="0" eaLnBrk="1" fontAlgn="auto" latinLnBrk="0" hangingPunct="1">
              <a:lnSpc>
                <a:spcPct val="90000"/>
              </a:lnSpc>
              <a:spcBef>
                <a:spcPts val="750"/>
              </a:spcBef>
              <a:spcAft>
                <a:spcPts val="0"/>
              </a:spcAft>
              <a:buClrTx/>
              <a:buSzTx/>
              <a:buFontTx/>
              <a:buNone/>
              <a:tabLst/>
              <a:defRPr/>
            </a:pPr>
            <a:endParaRPr kumimoji="0" lang="sr-Cyrl-RS" sz="2300" b="0" i="0" u="none" strike="noStrike" kern="1200" cap="none" spc="0" normalizeH="0" baseline="0" noProof="0" dirty="0" smtClean="0">
              <a:ln>
                <a:noFill/>
              </a:ln>
              <a:solidFill>
                <a:prstClr val="black"/>
              </a:solidFill>
              <a:effectLst/>
              <a:uLnTx/>
              <a:uFillTx/>
              <a:latin typeface="Calibri"/>
              <a:ea typeface="+mn-ea"/>
              <a:cs typeface="+mn-cs"/>
            </a:endParaRPr>
          </a:p>
          <a:p>
            <a:pPr marL="171450" marR="0" lvl="0" indent="-171450" algn="just" defTabSz="685800" rtl="0" eaLnBrk="1" fontAlgn="auto" latinLnBrk="0" hangingPunct="1">
              <a:lnSpc>
                <a:spcPct val="90000"/>
              </a:lnSpc>
              <a:spcBef>
                <a:spcPts val="750"/>
              </a:spcBef>
              <a:spcAft>
                <a:spcPts val="0"/>
              </a:spcAft>
              <a:buClrTx/>
              <a:buSzTx/>
              <a:buFont typeface="Wingdings" pitchFamily="2" charset="2"/>
              <a:buChar char="§"/>
              <a:tabLst/>
              <a:defRPr/>
            </a:pPr>
            <a:r>
              <a:rPr kumimoji="0" lang="sr-Cyrl-RS" sz="2300" b="0" i="0" u="none" strike="noStrike" kern="1200" cap="none" spc="0" normalizeH="0" baseline="0" noProof="0" dirty="0" smtClean="0">
                <a:ln>
                  <a:noFill/>
                </a:ln>
                <a:solidFill>
                  <a:prstClr val="black"/>
                </a:solidFill>
                <a:effectLst/>
                <a:uLnTx/>
                <a:uFillTx/>
                <a:latin typeface="Calibri"/>
                <a:ea typeface="+mn-ea"/>
                <a:cs typeface="+mn-cs"/>
              </a:rPr>
              <a:t> Реализована је програмска активност набавка материјала за стамбену подршку.</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sr-Cyrl-RS" sz="2100" b="0" i="0" u="none" strike="noStrike" kern="1200" cap="none" spc="0" normalizeH="0" baseline="0" noProof="0" dirty="0" smtClean="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148634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123464"/>
            <a:ext cx="8591550" cy="638536"/>
          </a:xfrm>
        </p:spPr>
        <p:txBody>
          <a:bodyPr>
            <a:noAutofit/>
          </a:bodyPr>
          <a:lstStyle/>
          <a:p>
            <a:r>
              <a:rPr lang="sr-Cyrl-RS" b="1" dirty="0"/>
              <a:t>ПРОГРАМ 2.</a:t>
            </a:r>
            <a:r>
              <a:rPr lang="sr-Cyrl-RS" dirty="0"/>
              <a:t> </a:t>
            </a:r>
            <a:r>
              <a:rPr lang="sr-Cyrl-RS" dirty="0">
                <a:solidFill>
                  <a:srgbClr val="C00000"/>
                </a:solidFill>
              </a:rPr>
              <a:t>Комуналне делатности </a:t>
            </a:r>
            <a:endParaRPr lang="sr-Latn-RS" dirty="0">
              <a:solidFill>
                <a:srgbClr val="C00000"/>
              </a:solidFill>
            </a:endParaRPr>
          </a:p>
        </p:txBody>
      </p:sp>
      <p:sp>
        <p:nvSpPr>
          <p:cNvPr id="2" name="Content Placeholder 1"/>
          <p:cNvSpPr>
            <a:spLocks noGrp="1"/>
          </p:cNvSpPr>
          <p:nvPr>
            <p:ph sz="quarter" idx="13"/>
          </p:nvPr>
        </p:nvSpPr>
        <p:spPr>
          <a:xfrm>
            <a:off x="274320" y="1143000"/>
            <a:ext cx="8595360" cy="2438400"/>
          </a:xfrm>
        </p:spPr>
        <p:txBody>
          <a:bodyPr>
            <a:normAutofit fontScale="40000" lnSpcReduction="20000"/>
          </a:bodyPr>
          <a:lstStyle/>
          <a:p>
            <a:pPr>
              <a:buFont typeface="Wingdings" pitchFamily="2" charset="2"/>
              <a:buChar char="q"/>
            </a:pPr>
            <a:r>
              <a:rPr lang="sr-Cyrl-RS" dirty="0" smtClean="0"/>
              <a:t> </a:t>
            </a:r>
            <a:r>
              <a:rPr lang="sr-Cyrl-RS" sz="3200" dirty="0" smtClean="0"/>
              <a:t>Укупно утрошено: 38.846.508,76</a:t>
            </a:r>
            <a:r>
              <a:rPr lang="en-US" sz="3200" dirty="0" smtClean="0"/>
              <a:t> </a:t>
            </a:r>
            <a:r>
              <a:rPr lang="sr-Cyrl-RS" sz="3200" dirty="0" smtClean="0"/>
              <a:t>динара</a:t>
            </a:r>
          </a:p>
          <a:p>
            <a:pPr>
              <a:buNone/>
            </a:pPr>
            <a:endParaRPr lang="sr-Cyrl-RS" sz="2500" dirty="0"/>
          </a:p>
          <a:p>
            <a:pPr algn="just">
              <a:spcBef>
                <a:spcPts val="0"/>
              </a:spcBef>
              <a:buFont typeface="Wingdings" pitchFamily="2" charset="2"/>
              <a:buChar char="§"/>
            </a:pPr>
            <a:r>
              <a:rPr lang="sr-Cyrl-RS" sz="3200" dirty="0" smtClean="0"/>
              <a:t>ПА (програмска активност) Одржавање и управљање јавним осветљењем –</a:t>
            </a:r>
            <a:r>
              <a:rPr lang="sr-Cyrl-CS" sz="3200" dirty="0" smtClean="0"/>
              <a:t> током 20</a:t>
            </a:r>
            <a:r>
              <a:rPr lang="sr-Cyrl-RS" sz="3200" dirty="0" smtClean="0"/>
              <a:t>23</a:t>
            </a:r>
            <a:r>
              <a:rPr lang="sr-Cyrl-CS" sz="3200" dirty="0" smtClean="0"/>
              <a:t>. године редовно одржавал</a:t>
            </a:r>
            <a:r>
              <a:rPr lang="en-US" sz="3200" dirty="0" smtClean="0"/>
              <a:t>a</a:t>
            </a:r>
            <a:r>
              <a:rPr lang="sr-Cyrl-CS" sz="3200" dirty="0" smtClean="0"/>
              <a:t> </a:t>
            </a:r>
            <a:r>
              <a:rPr lang="sr-Cyrl-CS" sz="3200" dirty="0"/>
              <a:t>јавну расвету у граду и сеоским </a:t>
            </a:r>
            <a:r>
              <a:rPr lang="sr-Cyrl-CS" sz="3200" dirty="0" smtClean="0"/>
              <a:t>насељима (укупно </a:t>
            </a:r>
            <a:r>
              <a:rPr lang="sr-Cyrl-CS" sz="3200" dirty="0"/>
              <a:t>је било </a:t>
            </a:r>
            <a:r>
              <a:rPr lang="sr-Cyrl-RS" sz="3200" dirty="0" smtClean="0"/>
              <a:t>1285</a:t>
            </a:r>
            <a:r>
              <a:rPr lang="sr-Cyrl-CS" sz="3200" dirty="0" smtClean="0"/>
              <a:t> </a:t>
            </a:r>
            <a:r>
              <a:rPr lang="sr-Cyrl-CS" sz="3200" dirty="0"/>
              <a:t>интервенција у оквиру којих су замењене дотрајале сијалице и пратећи </a:t>
            </a:r>
            <a:r>
              <a:rPr lang="sr-Cyrl-CS" sz="3200" dirty="0" smtClean="0"/>
              <a:t>материјал). Управљање /одржавање јавног осветљења представљало је једну од основних делатности ЈКП Кучево.Како на територији општине постоје насеља која нису у потпуности покривена јавним осветљењем потребно је постављати нове лампе, а како због великх осцилација у напону електричне енергије долази до честих пуцања већ постављених лампи потребно је вршити њихову замену.Адекватан квалитет јавне расвете.</a:t>
            </a:r>
          </a:p>
          <a:p>
            <a:pPr>
              <a:spcBef>
                <a:spcPts val="0"/>
              </a:spcBef>
              <a:buNone/>
            </a:pPr>
            <a:r>
              <a:rPr lang="sr-Cyrl-CS" sz="3000" dirty="0" smtClean="0"/>
              <a:t> </a:t>
            </a:r>
            <a:endParaRPr lang="en-US" sz="3000" dirty="0" smtClean="0"/>
          </a:p>
          <a:p>
            <a:pPr algn="just">
              <a:spcBef>
                <a:spcPts val="0"/>
              </a:spcBef>
              <a:buFont typeface="Wingdings" pitchFamily="2" charset="2"/>
              <a:buChar char="§"/>
            </a:pPr>
            <a:r>
              <a:rPr lang="sr-Cyrl-CS" sz="3200" dirty="0" smtClean="0"/>
              <a:t>ПА Комуналне делатности </a:t>
            </a:r>
            <a:r>
              <a:rPr lang="sr-Cyrl-RS" sz="3200" dirty="0" smtClean="0"/>
              <a:t>–</a:t>
            </a:r>
            <a:r>
              <a:rPr lang="sr-Cyrl-CS" sz="3200" dirty="0" smtClean="0"/>
              <a:t> одржавање чистоће на површинама јавне намене</a:t>
            </a:r>
            <a:r>
              <a:rPr lang="en-US" sz="3200" dirty="0" smtClean="0"/>
              <a:t> </a:t>
            </a:r>
            <a:r>
              <a:rPr lang="sr-Cyrl-CS" sz="3200" dirty="0" smtClean="0"/>
              <a:t>Програмска активност се односи на озелењавање улица.</a:t>
            </a:r>
            <a:r>
              <a:rPr lang="ru-RU" sz="3200" dirty="0" smtClean="0"/>
              <a:t>Одржавање чистоће наповршинама јане намене обавља се на најпрометнијим и најнасељенијим улицама у Кучеву од стране ЈКП Кучево, а по недељном програму радова ЈКП Кучево на чишћењу града Кучева.Од укупног броја улица у Кучеву, услед недовољног броја радника и механизације, одржавање чистоће се врши у </a:t>
            </a:r>
            <a:r>
              <a:rPr lang="en-US" sz="3200" dirty="0" smtClean="0"/>
              <a:t>8</a:t>
            </a:r>
            <a:r>
              <a:rPr lang="ru-RU" sz="3200" dirty="0" smtClean="0"/>
              <a:t> улица у укупној површини од 25.090, квадратних метара што представља око 35-40% укупне површине улица у Кучеву.</a:t>
            </a:r>
            <a:endParaRPr lang="sr-Cyrl-CS" sz="3200" dirty="0" smtClean="0"/>
          </a:p>
          <a:p>
            <a:pPr>
              <a:spcBef>
                <a:spcPts val="0"/>
              </a:spcBef>
              <a:buNone/>
            </a:pPr>
            <a:endParaRPr lang="sr-Cyrl-CS" sz="3200" dirty="0"/>
          </a:p>
        </p:txBody>
      </p:sp>
      <p:pic>
        <p:nvPicPr>
          <p:cNvPr id="7" name="Picture 6" descr="Program 2 - Komunalne delatnosti (1).jpg"/>
          <p:cNvPicPr>
            <a:picLocks noChangeAspect="1"/>
          </p:cNvPicPr>
          <p:nvPr/>
        </p:nvPicPr>
        <p:blipFill>
          <a:blip r:embed="rId3" cstate="print"/>
          <a:srcRect t="12500" b="18750"/>
          <a:stretch>
            <a:fillRect/>
          </a:stretch>
        </p:blipFill>
        <p:spPr>
          <a:xfrm>
            <a:off x="5638800" y="4939903"/>
            <a:ext cx="3276600" cy="1689497"/>
          </a:xfrm>
          <a:prstGeom prst="rect">
            <a:avLst/>
          </a:prstGeom>
        </p:spPr>
      </p:pic>
      <p:sp>
        <p:nvSpPr>
          <p:cNvPr id="8" name="Content Placeholder 1"/>
          <p:cNvSpPr txBox="1">
            <a:spLocks/>
          </p:cNvSpPr>
          <p:nvPr/>
        </p:nvSpPr>
        <p:spPr>
          <a:xfrm>
            <a:off x="274320" y="3276600"/>
            <a:ext cx="5288280" cy="3352800"/>
          </a:xfrm>
          <a:prstGeom prst="rect">
            <a:avLst/>
          </a:prstGeom>
        </p:spPr>
        <p:txBody>
          <a:bodyPr vert="horz" lIns="91440" tIns="45720" rIns="91440" bIns="45720" rtlCol="0">
            <a:normAutofit fontScale="92500" lnSpcReduction="20000"/>
          </a:bodyPr>
          <a:lstStyle/>
          <a:p>
            <a:pPr marL="171450" marR="0" lvl="0" indent="-17145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sr-Cyrl-CS" sz="1600" b="0" i="0" u="none" strike="noStrike" kern="1200" cap="none" spc="0" normalizeH="0" baseline="0" noProof="0" dirty="0" smtClean="0">
              <a:ln>
                <a:noFill/>
              </a:ln>
              <a:solidFill>
                <a:prstClr val="black"/>
              </a:solidFill>
              <a:effectLst/>
              <a:uLnTx/>
              <a:uFillTx/>
              <a:latin typeface="Calibri"/>
              <a:ea typeface="+mn-ea"/>
              <a:cs typeface="+mn-cs"/>
            </a:endParaRPr>
          </a:p>
          <a:p>
            <a:pPr marL="171450" marR="0" lvl="0" indent="-171450" algn="just" defTabSz="685800" rtl="0" eaLnBrk="1" fontAlgn="auto" latinLnBrk="0" hangingPunct="1">
              <a:lnSpc>
                <a:spcPct val="90000"/>
              </a:lnSpc>
              <a:spcBef>
                <a:spcPts val="0"/>
              </a:spcBef>
              <a:spcAft>
                <a:spcPts val="0"/>
              </a:spcAft>
              <a:buClrTx/>
              <a:buSzTx/>
              <a:buFont typeface="Wingdings" pitchFamily="2" charset="2"/>
              <a:buChar char="§"/>
              <a:tabLst/>
              <a:defRPr/>
            </a:pPr>
            <a:r>
              <a:rPr kumimoji="0" lang="sr-Cyrl-CS" sz="1600" b="0" i="0" u="none" strike="noStrike" kern="1200" cap="none" spc="0" normalizeH="0" baseline="0" noProof="0" dirty="0" smtClean="0">
                <a:ln>
                  <a:noFill/>
                </a:ln>
                <a:solidFill>
                  <a:prstClr val="black"/>
                </a:solidFill>
                <a:effectLst/>
                <a:uLnTx/>
                <a:uFillTx/>
                <a:latin typeface="Calibri"/>
                <a:ea typeface="+mn-ea"/>
                <a:cs typeface="+mn-cs"/>
              </a:rPr>
              <a:t>ПА</a:t>
            </a:r>
            <a:r>
              <a:rPr kumimoji="0" lang="sr-Cyrl-RS" sz="1600" b="0" i="0" u="none" strike="noStrike" kern="1200" cap="none" spc="0" normalizeH="0" baseline="0" noProof="0" dirty="0" smtClean="0">
                <a:ln>
                  <a:noFill/>
                </a:ln>
                <a:solidFill>
                  <a:prstClr val="black"/>
                </a:solidFill>
                <a:effectLst/>
                <a:uLnTx/>
                <a:uFillTx/>
                <a:latin typeface="Calibri"/>
                <a:ea typeface="+mn-ea"/>
                <a:cs typeface="+mn-cs"/>
              </a:rPr>
              <a:t> </a:t>
            </a:r>
            <a:r>
              <a:rPr kumimoji="0" lang="sr-Cyrl-CS" sz="1600" b="0" i="0" u="none" strike="noStrike" kern="1200" cap="none" spc="0" normalizeH="0" baseline="0" noProof="0" dirty="0" smtClean="0">
                <a:ln>
                  <a:noFill/>
                </a:ln>
                <a:solidFill>
                  <a:prstClr val="black"/>
                </a:solidFill>
                <a:effectLst/>
                <a:uLnTx/>
                <a:uFillTx/>
                <a:latin typeface="Calibri"/>
                <a:ea typeface="+mn-ea"/>
                <a:cs typeface="+mn-cs"/>
              </a:rPr>
              <a:t>Зоохигијена </a:t>
            </a:r>
            <a:r>
              <a:rPr kumimoji="0" lang="sr-Cyrl-RS" sz="1600" b="0" i="0" u="none" strike="noStrike" kern="1200" cap="none" spc="0" normalizeH="0" baseline="0" noProof="0" dirty="0" smtClean="0">
                <a:ln>
                  <a:noFill/>
                </a:ln>
                <a:solidFill>
                  <a:prstClr val="black"/>
                </a:solidFill>
                <a:effectLst/>
                <a:uLnTx/>
                <a:uFillTx/>
                <a:latin typeface="Calibri"/>
                <a:ea typeface="+mn-ea"/>
                <a:cs typeface="+mn-cs"/>
              </a:rPr>
              <a:t>-</a:t>
            </a:r>
            <a:r>
              <a:rPr kumimoji="0" lang="ru-RU" sz="1400" b="0" i="0" u="none" strike="noStrike" kern="1200" cap="none" spc="0" normalizeH="0" baseline="0" noProof="0" dirty="0" smtClean="0">
                <a:ln>
                  <a:noFill/>
                </a:ln>
                <a:solidFill>
                  <a:prstClr val="black"/>
                </a:solidFill>
                <a:effectLst/>
                <a:uLnTx/>
                <a:uFillTx/>
                <a:latin typeface="Calibri"/>
                <a:ea typeface="+mn-ea"/>
                <a:cs typeface="+mn-cs"/>
              </a:rPr>
              <a:t>Ова програмска активност подразумева хватање,збрињавање,смештај напуштених и изгубљених животиња у прихватилишта за животиње,послове око смањења популације напуштених паса и мачака и нешкодљиво уклањање лешева животиња са јавних површина и друге активности којима се уређује добробит животиња.Кроз ову програмску активност  се финансирају и судске пресуде и вансудска поравнања због уједа паса и мачака.Програмска активност спровођена је планираном динамиком и у оквиру планираних финансијских средстава</a:t>
            </a:r>
            <a:endParaRPr kumimoji="0" lang="sr-Cyrl-CS" sz="1400" b="0" i="0" u="none" strike="noStrike" kern="1200" cap="none" spc="0" normalizeH="0" baseline="0" noProof="0" dirty="0" smtClean="0">
              <a:ln>
                <a:noFill/>
              </a:ln>
              <a:solidFill>
                <a:prstClr val="black"/>
              </a:solidFill>
              <a:effectLst/>
              <a:uLnTx/>
              <a:uFillTx/>
              <a:latin typeface="Calibri"/>
              <a:ea typeface="+mn-ea"/>
              <a:cs typeface="+mn-cs"/>
            </a:endParaRPr>
          </a:p>
          <a:p>
            <a:pPr marL="109728"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sr-Cyrl-CS" sz="1600" b="0" i="0" u="none" strike="noStrike" kern="1200" cap="none" spc="0" normalizeH="0" baseline="0" noProof="0" dirty="0" smtClean="0">
              <a:ln>
                <a:noFill/>
              </a:ln>
              <a:solidFill>
                <a:prstClr val="black"/>
              </a:solidFill>
              <a:effectLst/>
              <a:uLnTx/>
              <a:uFillTx/>
              <a:latin typeface="Calibri"/>
              <a:ea typeface="+mn-ea"/>
              <a:cs typeface="+mn-cs"/>
            </a:endParaRPr>
          </a:p>
          <a:p>
            <a:pPr marL="171450" marR="0" lvl="0" indent="-171450" algn="just" defTabSz="685800" rtl="0" eaLnBrk="1" fontAlgn="auto" latinLnBrk="0" hangingPunct="1">
              <a:lnSpc>
                <a:spcPct val="90000"/>
              </a:lnSpc>
              <a:spcBef>
                <a:spcPts val="0"/>
              </a:spcBef>
              <a:spcAft>
                <a:spcPts val="0"/>
              </a:spcAft>
              <a:buClrTx/>
              <a:buSzTx/>
              <a:buFont typeface="Wingdings" pitchFamily="2" charset="2"/>
              <a:buChar char="§"/>
              <a:tabLst/>
              <a:defRPr/>
            </a:pPr>
            <a:r>
              <a:rPr kumimoji="0" lang="sr-Cyrl-CS" sz="1500" b="0" i="0" u="none" strike="noStrike" kern="1200" cap="none" spc="0" normalizeH="0" baseline="0" noProof="0" dirty="0" smtClean="0">
                <a:ln>
                  <a:noFill/>
                </a:ln>
                <a:solidFill>
                  <a:prstClr val="black"/>
                </a:solidFill>
                <a:effectLst/>
                <a:uLnTx/>
                <a:uFillTx/>
                <a:latin typeface="Calibri"/>
                <a:ea typeface="+mn-ea"/>
                <a:cs typeface="+mn-cs"/>
              </a:rPr>
              <a:t>ПА</a:t>
            </a:r>
            <a:r>
              <a:rPr kumimoji="0" lang="sr-Cyrl-RS" sz="1500" b="0" i="0" u="none" strike="noStrike" kern="1200" cap="none" spc="0" normalizeH="0" baseline="0" noProof="0" dirty="0" smtClean="0">
                <a:ln>
                  <a:noFill/>
                </a:ln>
                <a:solidFill>
                  <a:prstClr val="black"/>
                </a:solidFill>
                <a:effectLst/>
                <a:uLnTx/>
                <a:uFillTx/>
                <a:latin typeface="Calibri"/>
                <a:ea typeface="+mn-ea"/>
                <a:cs typeface="+mn-cs"/>
              </a:rPr>
              <a:t> </a:t>
            </a:r>
            <a:r>
              <a:rPr kumimoji="0" lang="ru-RU" sz="1500" b="0" i="0" u="none" strike="noStrike" kern="1200" cap="none" spc="0" normalizeH="0" baseline="0" noProof="0" dirty="0" smtClean="0">
                <a:ln>
                  <a:noFill/>
                </a:ln>
                <a:solidFill>
                  <a:prstClr val="black"/>
                </a:solidFill>
                <a:effectLst/>
                <a:uLnTx/>
                <a:uFillTx/>
                <a:latin typeface="Calibri"/>
                <a:ea typeface="+mn-ea"/>
                <a:cs typeface="+mn-cs"/>
              </a:rPr>
              <a:t>Програмска активност обухвата замену дотрајалих  водоводних цеви: санација примарне водоводне мреже у улици Слободана Јовића у Кучеву у дужини од 48 метара,реконструкција секундарне водоводне мреже у улици Ратомира Атанацковића у Кучеву у дужини од 80 метара и реконструкција примарне и секундарне водоводне мреже у улици Палих Бораца у Кучеву у дужини од 360 метара,одржавање секундарне водоводне мреже у улици Веселина Живановића у Кучеву у дужини од 330 метара.</a:t>
            </a:r>
            <a:r>
              <a:rPr kumimoji="0" lang="en-US" sz="1500" b="0" i="0" u="none" strike="noStrike" kern="1200" cap="none" spc="0" normalizeH="0" baseline="0" noProof="0" dirty="0" smtClean="0">
                <a:ln>
                  <a:noFill/>
                </a:ln>
                <a:solidFill>
                  <a:prstClr val="black"/>
                </a:solidFill>
                <a:effectLst/>
                <a:uLnTx/>
                <a:uFillTx/>
                <a:latin typeface="Calibri"/>
                <a:ea typeface="+mn-ea"/>
                <a:cs typeface="+mn-cs"/>
              </a:rPr>
              <a:t> </a:t>
            </a:r>
            <a:endParaRPr kumimoji="0" lang="sr-Cyrl-CS" sz="1500" b="0" i="0" u="none" strike="noStrike" kern="1200" cap="none" spc="0" normalizeH="0" baseline="0" noProof="0" dirty="0" smtClean="0">
              <a:ln>
                <a:noFill/>
              </a:ln>
              <a:solidFill>
                <a:prstClr val="black"/>
              </a:solidFill>
              <a:effectLst/>
              <a:uLnTx/>
              <a:uFillTx/>
              <a:latin typeface="Calibri"/>
              <a:ea typeface="+mn-ea"/>
              <a:cs typeface="+mn-cs"/>
            </a:endParaRPr>
          </a:p>
        </p:txBody>
      </p:sp>
      <p:pic>
        <p:nvPicPr>
          <p:cNvPr id="2050" name="Picture 2" descr="https://urbancityradio.org/wp-content/uploads/2023/03/svetlo-javna-rasveta-681x384.jpg?v=16787089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360629"/>
            <a:ext cx="3318164" cy="159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199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0"/>
            <a:ext cx="8591550" cy="762000"/>
          </a:xfrm>
        </p:spPr>
        <p:txBody>
          <a:bodyPr>
            <a:noAutofit/>
          </a:bodyPr>
          <a:lstStyle/>
          <a:p>
            <a:r>
              <a:rPr lang="sr-Cyrl-RS" b="1" dirty="0"/>
              <a:t>ПРОГРАМ 3.</a:t>
            </a:r>
            <a:r>
              <a:rPr lang="sr-Cyrl-RS" dirty="0"/>
              <a:t> </a:t>
            </a:r>
            <a:r>
              <a:rPr lang="sr-Cyrl-RS" dirty="0">
                <a:solidFill>
                  <a:srgbClr val="C00000"/>
                </a:solidFill>
              </a:rPr>
              <a:t>Локални економски развој</a:t>
            </a:r>
            <a:endParaRPr lang="sr-Latn-RS" dirty="0">
              <a:solidFill>
                <a:srgbClr val="C00000"/>
              </a:solidFill>
            </a:endParaRPr>
          </a:p>
        </p:txBody>
      </p:sp>
      <p:sp>
        <p:nvSpPr>
          <p:cNvPr id="2" name="Content Placeholder 1"/>
          <p:cNvSpPr>
            <a:spLocks noGrp="1"/>
          </p:cNvSpPr>
          <p:nvPr>
            <p:ph sz="quarter" idx="13"/>
          </p:nvPr>
        </p:nvSpPr>
        <p:spPr>
          <a:xfrm>
            <a:off x="274320" y="1143000"/>
            <a:ext cx="8595360" cy="2667000"/>
          </a:xfrm>
        </p:spPr>
        <p:txBody>
          <a:bodyPr>
            <a:normAutofit/>
          </a:bodyPr>
          <a:lstStyle/>
          <a:p>
            <a:pPr>
              <a:buFont typeface="Wingdings" pitchFamily="2" charset="2"/>
              <a:buChar char="q"/>
            </a:pPr>
            <a:r>
              <a:rPr lang="sr-Cyrl-RS" dirty="0" smtClean="0"/>
              <a:t> Укупно утрошено: 1.000.000,00</a:t>
            </a:r>
            <a:r>
              <a:rPr lang="en-US" dirty="0" smtClean="0"/>
              <a:t> </a:t>
            </a:r>
            <a:r>
              <a:rPr lang="sr-Cyrl-RS" dirty="0" smtClean="0"/>
              <a:t> динара</a:t>
            </a:r>
          </a:p>
          <a:p>
            <a:pPr>
              <a:buNone/>
            </a:pPr>
            <a:endParaRPr lang="sr-Cyrl-RS" dirty="0"/>
          </a:p>
          <a:p>
            <a:pPr algn="just">
              <a:spcBef>
                <a:spcPts val="0"/>
              </a:spcBef>
              <a:buFont typeface="Wingdings" pitchFamily="2" charset="2"/>
              <a:buChar char="§"/>
            </a:pPr>
            <a:r>
              <a:rPr lang="ru-RU" sz="1800" dirty="0" smtClean="0"/>
              <a:t>Општи циљ овог програма је допринос економском развоју општине Кучево и стварању повољнијег пословног окружења. Изради програма се приступило са циљем да се омогући: </a:t>
            </a:r>
          </a:p>
          <a:p>
            <a:pPr lvl="1">
              <a:spcBef>
                <a:spcPts val="0"/>
              </a:spcBef>
              <a:buFont typeface="Wingdings" pitchFamily="2" charset="2"/>
              <a:buChar char="§"/>
            </a:pPr>
            <a:r>
              <a:rPr lang="ru-RU" sz="1500" dirty="0" smtClean="0"/>
              <a:t>Стварање услова за оснивање нових  предузећа, </a:t>
            </a:r>
          </a:p>
          <a:p>
            <a:pPr lvl="1">
              <a:spcBef>
                <a:spcPts val="0"/>
              </a:spcBef>
              <a:buFont typeface="Wingdings" pitchFamily="2" charset="2"/>
              <a:buChar char="§"/>
            </a:pPr>
            <a:r>
              <a:rPr lang="ru-RU" sz="1500" dirty="0" smtClean="0"/>
              <a:t>Проширење услова/капацитета за нова предузећа, </a:t>
            </a:r>
          </a:p>
          <a:p>
            <a:pPr lvl="1">
              <a:spcBef>
                <a:spcPts val="0"/>
              </a:spcBef>
              <a:buFont typeface="Wingdings" pitchFamily="2" charset="2"/>
              <a:buChar char="§"/>
            </a:pPr>
            <a:r>
              <a:rPr lang="ru-RU" sz="1500" dirty="0" smtClean="0"/>
              <a:t>Отварање нових радних места и стварање нових производа на територији општине Кучево,</a:t>
            </a:r>
          </a:p>
          <a:p>
            <a:pPr lvl="1">
              <a:spcBef>
                <a:spcPts val="0"/>
              </a:spcBef>
              <a:buFont typeface="Wingdings" pitchFamily="2" charset="2"/>
              <a:buChar char="§"/>
            </a:pPr>
            <a:r>
              <a:rPr lang="ru-RU" sz="1500" dirty="0" smtClean="0"/>
              <a:t>Позиционирање општине Кучево као снажног привредног центра у региону и шире, </a:t>
            </a:r>
          </a:p>
          <a:p>
            <a:pPr lvl="1">
              <a:spcBef>
                <a:spcPts val="0"/>
              </a:spcBef>
              <a:buFont typeface="Wingdings" pitchFamily="2" charset="2"/>
              <a:buChar char="§"/>
            </a:pPr>
            <a:r>
              <a:rPr lang="ru-RU" sz="1500" dirty="0" smtClean="0"/>
              <a:t>Позиционирање општиине Кучево у пожељне средине за инвестирање, пословање и живот.</a:t>
            </a:r>
          </a:p>
        </p:txBody>
      </p:sp>
      <p:pic>
        <p:nvPicPr>
          <p:cNvPr id="5" name="Picture 4" descr="Program 3.jpg"/>
          <p:cNvPicPr>
            <a:picLocks noChangeAspect="1"/>
          </p:cNvPicPr>
          <p:nvPr/>
        </p:nvPicPr>
        <p:blipFill>
          <a:blip r:embed="rId2" cstate="print"/>
          <a:stretch>
            <a:fillRect/>
          </a:stretch>
        </p:blipFill>
        <p:spPr>
          <a:xfrm>
            <a:off x="6934200" y="4343400"/>
            <a:ext cx="2085975" cy="2190750"/>
          </a:xfrm>
          <a:prstGeom prst="rect">
            <a:avLst/>
          </a:prstGeom>
        </p:spPr>
      </p:pic>
      <p:sp>
        <p:nvSpPr>
          <p:cNvPr id="7" name="Content Placeholder 1"/>
          <p:cNvSpPr txBox="1">
            <a:spLocks/>
          </p:cNvSpPr>
          <p:nvPr/>
        </p:nvSpPr>
        <p:spPr>
          <a:xfrm>
            <a:off x="274320" y="3733800"/>
            <a:ext cx="6659880" cy="1828800"/>
          </a:xfrm>
          <a:prstGeom prst="rect">
            <a:avLst/>
          </a:prstGeom>
        </p:spPr>
        <p:txBody>
          <a:bodyPr vert="horz" lIns="91440" tIns="45720" rIns="91440" bIns="45720" rtlCol="0">
            <a:normAutofit fontScale="70000" lnSpcReduction="20000"/>
          </a:bodyPr>
          <a:lstStyle/>
          <a:p>
            <a:pPr marL="171450" marR="0" lvl="0" indent="-171450" algn="just" defTabSz="685800" rtl="0" eaLnBrk="1" fontAlgn="auto" latinLnBrk="0" hangingPunct="1">
              <a:lnSpc>
                <a:spcPct val="90000"/>
              </a:lnSpc>
              <a:spcBef>
                <a:spcPts val="1000"/>
              </a:spcBef>
              <a:spcAft>
                <a:spcPts val="0"/>
              </a:spcAft>
              <a:buClrTx/>
              <a:buSzTx/>
              <a:buFont typeface="Wingdings" pitchFamily="2" charset="2"/>
              <a:buChar char="§"/>
              <a:tabLst/>
              <a:defRPr/>
            </a:pPr>
            <a:r>
              <a:rPr kumimoji="0" lang="ru-RU" sz="1800" b="0" i="0" u="none" strike="noStrike" kern="1200" cap="none" spc="0" normalizeH="0" baseline="0" noProof="0" dirty="0" smtClean="0">
                <a:ln>
                  <a:noFill/>
                </a:ln>
                <a:solidFill>
                  <a:prstClr val="black"/>
                </a:solidFill>
                <a:effectLst/>
                <a:uLnTx/>
                <a:uFillTx/>
                <a:latin typeface="Calibri"/>
                <a:ea typeface="+mn-ea"/>
                <a:cs typeface="+mn-cs"/>
              </a:rPr>
              <a:t>Локалним акционим планом запошљавања предвиђена су средства за спровођење јавног рада. Општина Кучево је поднела Захтев за учешће у финансирању мера активне политике запошљавања НСЗ и Одлуком Министра за рад, запошљавање, борачка и социјална питања општини Кучево су одобрена средства у износу од 1.000.000,00 динара. Учешће општине је такође 1.000.000,00 динара. Затим је општина Кучево потписала Споразум о уређивању међусобних права и обавеза у реализацији мера активне политике запошљавања за 2023. годину са НСЗ.  Рок за расписивање Јавног позива за спровођење јавног рада је 16.06.2023. године. Јавни позив расписује НСЗ. По расписаном Јавном позиву, изабрано је ЈКП Кучево за спровођење јавних радова. Јавни радови су се изводили у периоду од 20.07.2023. године до 19.11.2023. године. Запослено је 11 особа, од којих су 5 биле жене. Запошљавање се вршило у складу са тренутно расположивим лицима на евиденцији НСЗ и подентим прјавама.</a:t>
            </a: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4589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135478"/>
            <a:ext cx="8591550" cy="626522"/>
          </a:xfrm>
        </p:spPr>
        <p:txBody>
          <a:bodyPr>
            <a:noAutofit/>
          </a:bodyPr>
          <a:lstStyle/>
          <a:p>
            <a:r>
              <a:rPr lang="sr-Cyrl-RS" b="1" dirty="0"/>
              <a:t>ПРОГРАМ 4.</a:t>
            </a:r>
            <a:r>
              <a:rPr lang="sr-Cyrl-RS" dirty="0"/>
              <a:t> </a:t>
            </a:r>
            <a:r>
              <a:rPr lang="sr-Cyrl-RS" dirty="0">
                <a:solidFill>
                  <a:srgbClr val="C00000"/>
                </a:solidFill>
              </a:rPr>
              <a:t>Развој туризма</a:t>
            </a:r>
            <a:endParaRPr lang="sr-Latn-RS" dirty="0">
              <a:solidFill>
                <a:srgbClr val="C00000"/>
              </a:solidFill>
            </a:endParaRPr>
          </a:p>
        </p:txBody>
      </p:sp>
      <p:sp>
        <p:nvSpPr>
          <p:cNvPr id="2" name="Content Placeholder 1"/>
          <p:cNvSpPr>
            <a:spLocks noGrp="1"/>
          </p:cNvSpPr>
          <p:nvPr>
            <p:ph sz="quarter" idx="13"/>
          </p:nvPr>
        </p:nvSpPr>
        <p:spPr>
          <a:xfrm>
            <a:off x="152400" y="1143000"/>
            <a:ext cx="8717280" cy="5715000"/>
          </a:xfrm>
        </p:spPr>
        <p:txBody>
          <a:bodyPr/>
          <a:lstStyle/>
          <a:p>
            <a:pPr>
              <a:buFont typeface="Wingdings" pitchFamily="2" charset="2"/>
              <a:buChar char="q"/>
            </a:pPr>
            <a:r>
              <a:rPr lang="sr-Cyrl-RS" dirty="0" smtClean="0"/>
              <a:t> Укупно утрошено: 28.697.786,00</a:t>
            </a:r>
            <a:r>
              <a:rPr lang="en-US" dirty="0" smtClean="0"/>
              <a:t> </a:t>
            </a:r>
            <a:r>
              <a:rPr lang="sr-Cyrl-RS" dirty="0" smtClean="0"/>
              <a:t> </a:t>
            </a:r>
            <a:r>
              <a:rPr lang="sr-Cyrl-RS" dirty="0"/>
              <a:t>динара</a:t>
            </a:r>
          </a:p>
          <a:p>
            <a:endParaRPr lang="sr-Cyrl-RS" dirty="0"/>
          </a:p>
        </p:txBody>
      </p:sp>
      <p:sp>
        <p:nvSpPr>
          <p:cNvPr id="4" name="Rectangle 3"/>
          <p:cNvSpPr/>
          <p:nvPr/>
        </p:nvSpPr>
        <p:spPr>
          <a:xfrm>
            <a:off x="304800" y="4014787"/>
            <a:ext cx="5181600" cy="251607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r-Cyrl-CS" sz="1050" b="0" i="0" u="none" strike="noStrike" kern="1200" cap="none" spc="0" normalizeH="0" baseline="0" noProof="0" dirty="0">
                <a:ln>
                  <a:noFill/>
                </a:ln>
                <a:solidFill>
                  <a:prstClr val="black"/>
                </a:solidFill>
                <a:effectLst/>
                <a:uLnTx/>
                <a:uFillTx/>
                <a:latin typeface="Calibri"/>
                <a:ea typeface="+mn-ea"/>
                <a:cs typeface="+mn-cs"/>
              </a:rPr>
              <a:t>Повећање квалитета </a:t>
            </a:r>
            <a:r>
              <a:rPr kumimoji="0" lang="sr-Cyrl-CS" sz="1050" b="0" i="0" u="none" strike="noStrike" kern="1200" cap="none" spc="0" normalizeH="0" baseline="0" noProof="0" dirty="0" smtClean="0">
                <a:ln>
                  <a:noFill/>
                </a:ln>
                <a:solidFill>
                  <a:prstClr val="black"/>
                </a:solidFill>
                <a:effectLst/>
                <a:uLnTx/>
                <a:uFillTx/>
                <a:latin typeface="Calibri"/>
                <a:ea typeface="+mn-ea"/>
                <a:cs typeface="+mn-cs"/>
              </a:rPr>
              <a:t>туристичке </a:t>
            </a:r>
            <a:r>
              <a:rPr kumimoji="0" lang="sr-Cyrl-CS" sz="1050" b="0" i="0" u="none" strike="noStrike" kern="1200" cap="none" spc="0" normalizeH="0" baseline="0" noProof="0" dirty="0">
                <a:ln>
                  <a:noFill/>
                </a:ln>
                <a:solidFill>
                  <a:prstClr val="black"/>
                </a:solidFill>
                <a:effectLst/>
                <a:uLnTx/>
                <a:uFillTx/>
                <a:latin typeface="Calibri"/>
                <a:ea typeface="+mn-ea"/>
                <a:cs typeface="+mn-cs"/>
              </a:rPr>
              <a:t>понуде и услуге </a:t>
            </a:r>
            <a:r>
              <a:rPr kumimoji="0" lang="sr-Cyrl-CS" sz="1050" b="0" i="0" u="none" strike="noStrike" kern="1200" cap="none" spc="0" normalizeH="0" baseline="0" noProof="0" dirty="0" smtClean="0">
                <a:ln>
                  <a:noFill/>
                </a:ln>
                <a:solidFill>
                  <a:prstClr val="black"/>
                </a:solidFill>
                <a:effectLst/>
                <a:uLnTx/>
                <a:uFillTx/>
                <a:latin typeface="Calibri"/>
                <a:ea typeface="+mn-ea"/>
                <a:cs typeface="+mn-cs"/>
              </a:rPr>
              <a:t>остварено </a:t>
            </a:r>
            <a:r>
              <a:rPr kumimoji="0" lang="sr-Cyrl-CS" sz="1050" b="0" i="0" u="none" strike="noStrike" kern="1200" cap="none" spc="0" normalizeH="0" baseline="0" noProof="0" dirty="0">
                <a:ln>
                  <a:noFill/>
                </a:ln>
                <a:solidFill>
                  <a:prstClr val="black"/>
                </a:solidFill>
                <a:effectLst/>
                <a:uLnTx/>
                <a:uFillTx/>
                <a:latin typeface="Calibri"/>
                <a:ea typeface="+mn-ea"/>
                <a:cs typeface="+mn-cs"/>
              </a:rPr>
              <a:t>је </a:t>
            </a:r>
            <a:r>
              <a:rPr kumimoji="0" lang="sr-Cyrl-CS" sz="1050" b="0" i="0" u="none" strike="noStrike" kern="1200" cap="none" spc="0" normalizeH="0" baseline="0" noProof="0" dirty="0" smtClean="0">
                <a:ln>
                  <a:noFill/>
                </a:ln>
                <a:solidFill>
                  <a:prstClr val="black"/>
                </a:solidFill>
                <a:effectLst/>
                <a:uLnTx/>
                <a:uFillTx/>
                <a:latin typeface="Calibri"/>
                <a:ea typeface="+mn-ea"/>
                <a:cs typeface="+mn-cs"/>
              </a:rPr>
              <a:t>по </a:t>
            </a:r>
            <a:r>
              <a:rPr kumimoji="0" lang="sr-Cyrl-CS" sz="1050" b="0" i="0" u="none" strike="noStrike" kern="1200" cap="none" spc="0" normalizeH="0" baseline="0" noProof="0" dirty="0">
                <a:ln>
                  <a:noFill/>
                </a:ln>
                <a:solidFill>
                  <a:prstClr val="black"/>
                </a:solidFill>
                <a:effectLst/>
                <a:uLnTx/>
                <a:uFillTx/>
                <a:latin typeface="Calibri"/>
                <a:ea typeface="+mn-ea"/>
                <a:cs typeface="+mn-cs"/>
              </a:rPr>
              <a:t>плану и програму. Квалитет туристичке понуде и </a:t>
            </a:r>
            <a:r>
              <a:rPr kumimoji="0" lang="sr-Cyrl-CS" sz="1050" b="0" i="0" u="none" strike="noStrike" kern="1200" cap="none" spc="0" normalizeH="0" baseline="0" noProof="0" dirty="0" smtClean="0">
                <a:ln>
                  <a:noFill/>
                </a:ln>
                <a:solidFill>
                  <a:prstClr val="black"/>
                </a:solidFill>
                <a:effectLst/>
                <a:uLnTx/>
                <a:uFillTx/>
                <a:latin typeface="Calibri"/>
                <a:ea typeface="+mn-ea"/>
                <a:cs typeface="+mn-cs"/>
              </a:rPr>
              <a:t>услуге </a:t>
            </a:r>
            <a:r>
              <a:rPr kumimoji="0" lang="sr-Cyrl-CS" sz="1050" b="0" i="0" u="none" strike="noStrike" kern="1200" cap="none" spc="0" normalizeH="0" baseline="0" noProof="0" dirty="0">
                <a:ln>
                  <a:noFill/>
                </a:ln>
                <a:solidFill>
                  <a:prstClr val="black"/>
                </a:solidFill>
                <a:effectLst/>
                <a:uLnTx/>
                <a:uFillTx/>
                <a:latin typeface="Calibri"/>
                <a:ea typeface="+mn-ea"/>
                <a:cs typeface="+mn-cs"/>
              </a:rPr>
              <a:t>општине за дванаест месеци </a:t>
            </a:r>
            <a:r>
              <a:rPr kumimoji="0" lang="sr-Cyrl-CS" sz="1050" b="0" i="0" u="none" strike="noStrike" kern="1200" cap="none" spc="0" normalizeH="0" baseline="0" noProof="0" dirty="0" smtClean="0">
                <a:ln>
                  <a:noFill/>
                </a:ln>
                <a:solidFill>
                  <a:prstClr val="black"/>
                </a:solidFill>
                <a:effectLst/>
                <a:uLnTx/>
                <a:uFillTx/>
                <a:latin typeface="Calibri"/>
                <a:ea typeface="+mn-ea"/>
                <a:cs typeface="+mn-cs"/>
              </a:rPr>
              <a:t>је повећан.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CS" sz="1050" b="0" i="0" u="none" strike="noStrike" kern="1200" cap="none" spc="0" normalizeH="0" baseline="0" noProof="0" dirty="0" smtClean="0">
                <a:ln>
                  <a:noFill/>
                </a:ln>
                <a:solidFill>
                  <a:prstClr val="black"/>
                </a:solidFill>
                <a:effectLst/>
                <a:uLnTx/>
                <a:uFillTx/>
                <a:latin typeface="Calibri"/>
                <a:ea typeface="+mn-ea"/>
                <a:cs typeface="+mn-cs"/>
              </a:rPr>
              <a:t>Програм обухвата: </a:t>
            </a: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sr-Cyrl-CS" sz="1050" b="0" i="0" u="none" strike="noStrike" kern="1200" cap="none" spc="0" normalizeH="0" baseline="0" noProof="0" dirty="0" smtClean="0">
                <a:ln>
                  <a:noFill/>
                </a:ln>
                <a:solidFill>
                  <a:prstClr val="black"/>
                </a:solidFill>
                <a:effectLst/>
                <a:uLnTx/>
                <a:uFillTx/>
                <a:latin typeface="Calibri"/>
                <a:ea typeface="+mn-ea"/>
                <a:cs typeface="+mn-cs"/>
              </a:rPr>
              <a:t> ПА Управљање развојем туризма (</a:t>
            </a:r>
            <a:r>
              <a:rPr kumimoji="0" lang="ru-RU" sz="1050" b="0" i="0" u="none" strike="noStrike" kern="1200" cap="none" spc="0" normalizeH="0" baseline="0" noProof="0" dirty="0" smtClean="0">
                <a:ln>
                  <a:noFill/>
                </a:ln>
                <a:solidFill>
                  <a:prstClr val="black"/>
                </a:solidFill>
                <a:effectLst/>
                <a:uLnTx/>
                <a:uFillTx/>
                <a:latin typeface="Calibri"/>
                <a:ea typeface="+mn-ea"/>
                <a:cs typeface="+mn-cs"/>
              </a:rPr>
              <a:t>Програмска активност обухвата текуће пословање ТОК-а , инвестиционо улагање у рачунарску опрему,електронску, опремање канцеларије.</a:t>
            </a:r>
            <a:r>
              <a:rPr kumimoji="0" lang="sr-Cyrl-CS" sz="1050" b="0" i="0" u="none" strike="noStrike" kern="1200" cap="none" spc="0" normalizeH="0" baseline="0" noProof="0" dirty="0" smtClean="0">
                <a:ln>
                  <a:noFill/>
                </a:ln>
                <a:solidFill>
                  <a:prstClr val="black"/>
                </a:solidFill>
                <a:effectLst/>
                <a:uLnTx/>
                <a:uFillTx/>
                <a:latin typeface="Calibri"/>
                <a:ea typeface="+mn-ea"/>
                <a:cs typeface="+mn-cs"/>
              </a:rPr>
              <a:t>)</a:t>
            </a:r>
            <a:r>
              <a:rPr kumimoji="0" lang="ru-RU" sz="1050" b="0" i="0" u="none" strike="noStrike" kern="1200" cap="none" spc="0" normalizeH="0" baseline="0" noProof="0" dirty="0" smtClean="0">
                <a:ln>
                  <a:noFill/>
                </a:ln>
                <a:solidFill>
                  <a:prstClr val="black"/>
                </a:solidFill>
                <a:effectLst/>
                <a:uLnTx/>
                <a:uFillTx/>
                <a:latin typeface="Calibri"/>
                <a:ea typeface="+mn-ea"/>
                <a:cs typeface="+mn-cs"/>
              </a:rPr>
              <a:t> Проценат реализације програма развоја турузма града/општине у односу на годишњи план од 9</a:t>
            </a:r>
            <a:r>
              <a:rPr kumimoji="0" lang="en-US" sz="1050" b="0" i="0" u="none" strike="noStrike" kern="1200" cap="none" spc="0" normalizeH="0" baseline="0" noProof="0" dirty="0" smtClean="0">
                <a:ln>
                  <a:noFill/>
                </a:ln>
                <a:solidFill>
                  <a:prstClr val="black"/>
                </a:solidFill>
                <a:effectLst/>
                <a:uLnTx/>
                <a:uFillTx/>
                <a:latin typeface="Calibri"/>
                <a:ea typeface="+mn-ea"/>
                <a:cs typeface="+mn-cs"/>
              </a:rPr>
              <a:t>9,6</a:t>
            </a:r>
            <a:r>
              <a:rPr kumimoji="0" lang="ru-RU" sz="1050" b="0" i="0" u="none" strike="noStrike" kern="1200" cap="none" spc="0" normalizeH="0" baseline="0" noProof="0" dirty="0" smtClean="0">
                <a:ln>
                  <a:noFill/>
                </a:ln>
                <a:solidFill>
                  <a:prstClr val="black"/>
                </a:solidFill>
                <a:effectLst/>
                <a:uLnTx/>
                <a:uFillTx/>
                <a:latin typeface="Calibri"/>
                <a:ea typeface="+mn-ea"/>
                <a:cs typeface="+mn-cs"/>
              </a:rPr>
              <a:t>%</a:t>
            </a:r>
            <a:r>
              <a:rPr kumimoji="0" lang="en-US" sz="1050" b="0" i="0" u="none" strike="noStrike" kern="1200" cap="none" spc="0" normalizeH="0" baseline="0" noProof="0" dirty="0" smtClean="0">
                <a:ln>
                  <a:noFill/>
                </a:ln>
                <a:solidFill>
                  <a:prstClr val="black"/>
                </a:solidFill>
                <a:effectLst/>
                <a:uLnTx/>
                <a:uFillTx/>
                <a:latin typeface="Calibri"/>
                <a:ea typeface="+mn-ea"/>
                <a:cs typeface="+mn-cs"/>
              </a:rPr>
              <a:t>.</a:t>
            </a:r>
            <a:endParaRPr kumimoji="0" lang="sr-Cyrl-CS" sz="105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sr-Cyrl-CS" sz="1050" b="0" i="0" u="none" strike="noStrike" kern="1200" cap="none" spc="0" normalizeH="0" baseline="0" noProof="0" dirty="0" smtClean="0">
                <a:ln>
                  <a:noFill/>
                </a:ln>
                <a:solidFill>
                  <a:prstClr val="black"/>
                </a:solidFill>
                <a:effectLst/>
                <a:uLnTx/>
                <a:uFillTx/>
                <a:latin typeface="Calibri"/>
                <a:ea typeface="+mn-ea"/>
                <a:cs typeface="+mn-cs"/>
              </a:rPr>
              <a:t> ПА Промоција туристичке понуде </a:t>
            </a:r>
            <a:r>
              <a:rPr kumimoji="0" lang="ru-RU" sz="1050" b="0" i="0" u="none" strike="noStrike" kern="1200" cap="none" spc="0" normalizeH="0" baseline="0" noProof="0" dirty="0" smtClean="0">
                <a:ln>
                  <a:noFill/>
                </a:ln>
                <a:solidFill>
                  <a:prstClr val="black"/>
                </a:solidFill>
                <a:effectLst/>
                <a:uLnTx/>
                <a:uFillTx/>
                <a:latin typeface="Calibri"/>
                <a:ea typeface="+mn-ea"/>
                <a:cs typeface="+mn-cs"/>
              </a:rPr>
              <a:t>Представљање туристичке понуде и то: Представљање туристичке понуде и то: Међународни сајам туризма у Београду;Међунараодни сајам турзма у Нишу; Међународни сајам туризма у Крагујевцу;Реализација акције "Моје лето"; Учешће на Хомољским мотивима (златне руке,базар старих заната, испирање злата на реци Пек);представљање туристичке понуде у Борчи под називом ЕКО двориштанце; организовање рели такмичења, организовање омладинског туризма;презентација туристичке понуде на ТВ емисији "Од злата јабука; Додељена награда ПРИЗМЕ за нови квалитет у туризму .</a:t>
            </a:r>
            <a:endParaRPr kumimoji="0" lang="sr-Latn-RS" sz="105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2" name="Picture 11" descr="Program 4 - Homoljski motivi.jpg"/>
          <p:cNvPicPr>
            <a:picLocks noChangeAspect="1"/>
          </p:cNvPicPr>
          <p:nvPr/>
        </p:nvPicPr>
        <p:blipFill>
          <a:blip r:embed="rId2" cstate="print"/>
          <a:stretch>
            <a:fillRect/>
          </a:stretch>
        </p:blipFill>
        <p:spPr>
          <a:xfrm>
            <a:off x="6121400" y="772517"/>
            <a:ext cx="2794000" cy="980083"/>
          </a:xfrm>
          <a:prstGeom prst="rect">
            <a:avLst/>
          </a:prstGeom>
        </p:spPr>
      </p:pic>
      <p:pic>
        <p:nvPicPr>
          <p:cNvPr id="13" name="Picture 12" descr="Program 4 - 51. Homoljski motivi.jpg"/>
          <p:cNvPicPr>
            <a:picLocks noChangeAspect="1"/>
          </p:cNvPicPr>
          <p:nvPr/>
        </p:nvPicPr>
        <p:blipFill>
          <a:blip r:embed="rId3" cstate="print"/>
          <a:stretch>
            <a:fillRect/>
          </a:stretch>
        </p:blipFill>
        <p:spPr>
          <a:xfrm>
            <a:off x="5547360" y="1763117"/>
            <a:ext cx="3413760" cy="2214395"/>
          </a:xfrm>
          <a:prstGeom prst="rect">
            <a:avLst/>
          </a:prstGeom>
        </p:spPr>
      </p:pic>
      <p:pic>
        <p:nvPicPr>
          <p:cNvPr id="3074" name="Picture 2" descr="Turistička organizacija &quot;Kučevo&quot; Kučevo – Turistička organizacija &quot;Kučevo&quot;  Kučevo, Svetog Save 114, 12240 Kučevo, Telefon: 012/850–6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4109" y="4183327"/>
            <a:ext cx="3474720" cy="21032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urizam Kučevo Arhive - Priče sa duš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1752600"/>
            <a:ext cx="2993966" cy="225101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Kučevo na 44. Međunarodnom sajmu turizma - TV, radio i internet Biser,  Požareva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6312" y="1764158"/>
            <a:ext cx="3065087" cy="2213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231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ormAutofit/>
          </a:bodyPr>
          <a:lstStyle/>
          <a:p>
            <a:pPr algn="ctr"/>
            <a:r>
              <a:rPr lang="sr-Cyrl-RS" sz="3500" dirty="0"/>
              <a:t>САДРЖАЈ</a:t>
            </a:r>
            <a:r>
              <a:rPr lang="sr-Cyrl-RS" sz="3000" dirty="0"/>
              <a:t>:</a:t>
            </a:r>
            <a:endParaRPr lang="sr-Latn-RS" sz="3000" dirty="0"/>
          </a:p>
        </p:txBody>
      </p:sp>
      <p:sp>
        <p:nvSpPr>
          <p:cNvPr id="2" name="Content Placeholder 1"/>
          <p:cNvSpPr>
            <a:spLocks noGrp="1"/>
          </p:cNvSpPr>
          <p:nvPr>
            <p:ph sz="quarter" idx="13"/>
          </p:nvPr>
        </p:nvSpPr>
        <p:spPr>
          <a:xfrm>
            <a:off x="533400" y="1447800"/>
            <a:ext cx="8229600" cy="4864291"/>
          </a:xfrm>
        </p:spPr>
        <p:txBody>
          <a:bodyPr/>
          <a:lstStyle/>
          <a:p>
            <a:r>
              <a:rPr lang="sr-Cyrl-RS" dirty="0"/>
              <a:t>Уводна реч</a:t>
            </a:r>
          </a:p>
          <a:p>
            <a:r>
              <a:rPr lang="sr-Cyrl-RS" dirty="0"/>
              <a:t>Структура остварених текућих прихода и примања</a:t>
            </a:r>
          </a:p>
          <a:p>
            <a:r>
              <a:rPr lang="sr-Cyrl-RS" dirty="0"/>
              <a:t>Остварење прихода и примања у односу на план</a:t>
            </a:r>
          </a:p>
          <a:p>
            <a:r>
              <a:rPr lang="sr-Cyrl-RS" dirty="0"/>
              <a:t>Месечна динамика остварења прихода</a:t>
            </a:r>
          </a:p>
          <a:p>
            <a:r>
              <a:rPr lang="sr-Cyrl-RS" dirty="0"/>
              <a:t>Структура извршених расхода и издатака</a:t>
            </a:r>
          </a:p>
          <a:p>
            <a:r>
              <a:rPr lang="sr-Cyrl-RS" dirty="0"/>
              <a:t>Извршење расхода и издатака у односу на план</a:t>
            </a:r>
          </a:p>
          <a:p>
            <a:r>
              <a:rPr lang="sr-Cyrl-RS" dirty="0"/>
              <a:t>Месечна динамика извршења расхода</a:t>
            </a:r>
          </a:p>
          <a:p>
            <a:r>
              <a:rPr lang="sr-Cyrl-RS" dirty="0"/>
              <a:t>Преглед извршења по корисницима</a:t>
            </a:r>
          </a:p>
          <a:p>
            <a:r>
              <a:rPr lang="sr-Cyrl-RS" dirty="0"/>
              <a:t>Преглед извршења по програмима</a:t>
            </a:r>
            <a:endParaRPr lang="sr-Latn-RS" dirty="0"/>
          </a:p>
        </p:txBody>
      </p:sp>
    </p:spTree>
    <p:extLst>
      <p:ext uri="{BB962C8B-B14F-4D97-AF65-F5344CB8AC3E}">
        <p14:creationId xmlns:p14="http://schemas.microsoft.com/office/powerpoint/2010/main" val="2311682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20040" y="990600"/>
            <a:ext cx="4632960" cy="2286000"/>
          </a:xfrm>
        </p:spPr>
        <p:txBody>
          <a:bodyPr>
            <a:normAutofit fontScale="85000" lnSpcReduction="20000"/>
          </a:bodyPr>
          <a:lstStyle/>
          <a:p>
            <a:pPr>
              <a:buFont typeface="Wingdings" pitchFamily="2" charset="2"/>
              <a:buChar char="q"/>
            </a:pPr>
            <a:r>
              <a:rPr lang="sr-Cyrl-RS" sz="3200" dirty="0" smtClean="0"/>
              <a:t> </a:t>
            </a:r>
            <a:r>
              <a:rPr lang="sr-Cyrl-RS" sz="2000" dirty="0" smtClean="0"/>
              <a:t>Укупно утрошено: 5.697.370,20 динара</a:t>
            </a:r>
          </a:p>
          <a:p>
            <a:pPr marL="0">
              <a:lnSpc>
                <a:spcPct val="100000"/>
              </a:lnSpc>
              <a:spcBef>
                <a:spcPts val="0"/>
              </a:spcBef>
              <a:buNone/>
            </a:pPr>
            <a:endParaRPr lang="en-US" sz="1200" dirty="0" smtClean="0"/>
          </a:p>
          <a:p>
            <a:pPr marL="0">
              <a:lnSpc>
                <a:spcPct val="100000"/>
              </a:lnSpc>
              <a:spcBef>
                <a:spcPts val="0"/>
              </a:spcBef>
              <a:buNone/>
            </a:pPr>
            <a:r>
              <a:rPr lang="sr-Cyrl-RS" sz="1200" dirty="0" smtClean="0"/>
              <a:t>Програм обухвата: </a:t>
            </a:r>
            <a:r>
              <a:rPr lang="ru-RU" sz="1200" dirty="0" smtClean="0"/>
              <a:t>Програмом подршке за спровођење пољопривредне политике и политике руралног развоја општине Кучево за 2023.годину (Прва измена) укупна планирана средства износе 5.887.920,00 динара. Из свега наведено се види да укупна реализација по предметном Програму износи 5.697.370,20 динара, односно 96.76%.</a:t>
            </a:r>
          </a:p>
          <a:p>
            <a:pPr marL="0">
              <a:lnSpc>
                <a:spcPct val="100000"/>
              </a:lnSpc>
              <a:spcBef>
                <a:spcPts val="0"/>
              </a:spcBef>
              <a:buNone/>
            </a:pPr>
            <a:r>
              <a:rPr lang="ru-RU" sz="1200" dirty="0" smtClean="0"/>
              <a:t> Важно је напоменути да је у оквиру мера руралног развоја пољопривредницима исплаћено 3.739.050,20 динара, при чему је укупна вредност инвестиција у дате мере износила 8.742.935,20 динара, односно у укупној вредности инвестиција пољопривредни произвођачи су учествовали са 57, 2% сопствених средстава, док је ЈЛС Кучево учествовала са  42,8%. Средства су додељена након тренске контроле, по свим поднетим захтевима за подстицаје у оквиру те мере, о чему су сачињени записници са пратећом фото-документацијом.</a:t>
            </a:r>
            <a:endParaRPr lang="en-US" sz="1200" dirty="0" smtClean="0"/>
          </a:p>
          <a:p>
            <a:pPr marL="0">
              <a:lnSpc>
                <a:spcPct val="100000"/>
              </a:lnSpc>
              <a:spcBef>
                <a:spcPts val="0"/>
              </a:spcBef>
              <a:buNone/>
            </a:pPr>
            <a:r>
              <a:rPr lang="sr-Cyrl-RS" sz="1200" dirty="0" smtClean="0"/>
              <a:t>Циљ програма:</a:t>
            </a:r>
            <a:r>
              <a:rPr lang="ru-RU" sz="1200" dirty="0" smtClean="0"/>
              <a:t>Раст производње и стабилност дохотка произвођача</a:t>
            </a:r>
            <a:endParaRPr lang="sr-Cyrl-RS" sz="1200" dirty="0" smtClean="0"/>
          </a:p>
          <a:p>
            <a:pPr marL="0">
              <a:lnSpc>
                <a:spcPct val="100000"/>
              </a:lnSpc>
              <a:spcBef>
                <a:spcPts val="0"/>
              </a:spcBef>
              <a:buNone/>
            </a:pPr>
            <a:endParaRPr lang="sr-Cyrl-RS" sz="2200" dirty="0" smtClean="0"/>
          </a:p>
        </p:txBody>
      </p:sp>
      <p:sp>
        <p:nvSpPr>
          <p:cNvPr id="6" name="Rectangle 5"/>
          <p:cNvSpPr/>
          <p:nvPr/>
        </p:nvSpPr>
        <p:spPr>
          <a:xfrm>
            <a:off x="152400" y="3000851"/>
            <a:ext cx="4648200" cy="2769989"/>
          </a:xfrm>
          <a:prstGeom prst="rect">
            <a:avLst/>
          </a:prstGeom>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sr-Cyrl-CS" sz="1400" b="0" i="0" u="none" strike="noStrike" kern="1200" cap="none" spc="0" normalizeH="0" baseline="0" noProof="0" dirty="0" smtClean="0">
              <a:ln>
                <a:noFill/>
              </a:ln>
              <a:solidFill>
                <a:prstClr val="black"/>
              </a:solidFill>
              <a:effectLst/>
              <a:uLnTx/>
              <a:uFillTx/>
              <a:latin typeface="Calibri"/>
              <a:ea typeface="+mn-ea"/>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r-Cyrl-CS" sz="800" b="0" i="0" u="none" strike="noStrike" kern="1200" cap="none" spc="0" normalizeH="0" baseline="0" noProof="0" dirty="0" smtClean="0">
                <a:ln>
                  <a:noFill/>
                </a:ln>
                <a:solidFill>
                  <a:prstClr val="black"/>
                </a:solidFill>
                <a:effectLst/>
                <a:uLnTx/>
                <a:uFillTx/>
                <a:latin typeface="Calibri"/>
                <a:ea typeface="+mn-ea"/>
                <a:cs typeface="+mn-cs"/>
              </a:rPr>
              <a:t> Програмска активност - </a:t>
            </a:r>
            <a:r>
              <a:rPr kumimoji="0" lang="ru-RU" sz="800" b="0" i="0" u="none" strike="noStrike" kern="1200" cap="none" spc="0" normalizeH="0" baseline="0" noProof="0" dirty="0" smtClean="0">
                <a:ln>
                  <a:noFill/>
                </a:ln>
                <a:solidFill>
                  <a:prstClr val="black"/>
                </a:solidFill>
                <a:effectLst/>
                <a:uLnTx/>
                <a:uFillTx/>
                <a:latin typeface="Calibri"/>
                <a:ea typeface="+mn-ea"/>
                <a:cs typeface="+mn-cs"/>
              </a:rPr>
              <a:t>По Програму подршке за спроводјење пољопривредне политике и политике руралног развоја опстине Кучево за 2023. годину у оквиру мере 100. 1 Регреси планирано је 1.000.000,00  динара.У циљу унапређења генетике и производних особина гајених грла говеда на подручју општине Кучево планирана је мера подршке – регрес за обављање вештачког осемењавањагрла говеда која се гаје на подручју општине Кучево. Регресирање вештачког осемењавања грла јестеједан од начина за унапређење расног састава, а самим тим и за повећање броја квалитетних приплодних грла.На овај начин, пољопривредна газдинства су мотивисана да сачувају грла у производном запату и увећавају њихов број. Спровођењем ове мере ствара се могућност да сточари осемењавају своја грла семеном високо квалитетних бикова и самим тим још значајније утичу на унапређење расног састава. У току прошле године је по Програму мера подржано укупно 126 пољопривредна произвођача за вештачко осемењавање  говеда.</a:t>
            </a:r>
          </a:p>
          <a:p>
            <a:pPr marL="180975" marR="0" lvl="0" indent="-1809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ru-RU" sz="800" b="0" i="0" u="none" strike="noStrike" kern="1200" cap="none" spc="0" normalizeH="0" baseline="0" noProof="0" dirty="0" smtClean="0">
                <a:ln>
                  <a:noFill/>
                </a:ln>
                <a:solidFill>
                  <a:prstClr val="black"/>
                </a:solidFill>
                <a:effectLst/>
                <a:uLnTx/>
                <a:uFillTx/>
                <a:latin typeface="Calibri"/>
                <a:ea typeface="+mn-ea"/>
                <a:cs typeface="+mn-cs"/>
              </a:rPr>
              <a:t>Програмска активност-подршка руралном развоју Током 2023. године у оквиру мера руралног развоја планирано је 3.770.000 динара. Подржано је укупно 64 пољопривредних произвођача, од чега 8 произвођача за набавку квалитетних грла говеда млечних раса, 6 произвођача за набавку аутохтоних грла оваца које се користе за производњу меса, 11 произвођача за набавку опреме за пчеларство и нових пчелињих друштава, 36 произвођач за набавку машине и опреме,  и 3 пољопривредних произвођача кроз набавку пластеника. За посебне подстицаје планирано је 1.000.000  динара. У оквиру посебних подстицаја подрзано је  1 одгајивацка организација, а ОУ Куцево је реализовала промотивне активности пољопривредника.</a:t>
            </a:r>
            <a:endParaRPr kumimoji="0" lang="sr-Cyrl-CS"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itle 2"/>
          <p:cNvSpPr txBox="1">
            <a:spLocks/>
          </p:cNvSpPr>
          <p:nvPr/>
        </p:nvSpPr>
        <p:spPr>
          <a:xfrm>
            <a:off x="276225" y="135478"/>
            <a:ext cx="8591550" cy="626522"/>
          </a:xfrm>
          <a:prstGeom prst="rect">
            <a:avLst/>
          </a:prstGeom>
        </p:spPr>
        <p:txBody>
          <a:bodyPr vert="horz" lIns="91440" tIns="45720" rIns="91440" bIns="45720" rtlCol="0" anchor="b" anchorCtr="0">
            <a:noAutofit/>
          </a:body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sr-Cyrl-RS" sz="2800" b="1" i="0" u="none" strike="noStrike" kern="1200" cap="none" spc="0" normalizeH="0" baseline="0" noProof="0" dirty="0" smtClean="0">
                <a:ln>
                  <a:noFill/>
                </a:ln>
                <a:solidFill>
                  <a:prstClr val="black"/>
                </a:solidFill>
                <a:effectLst/>
                <a:uLnTx/>
                <a:uFillTx/>
                <a:latin typeface="Calibri Light"/>
                <a:ea typeface="+mn-ea"/>
                <a:cs typeface="+mn-cs"/>
              </a:rPr>
              <a:t>ПРОГРАМ 5.</a:t>
            </a:r>
            <a:r>
              <a:rPr kumimoji="0" lang="sr-Cyrl-RS" sz="2800" b="0" i="0" u="none" strike="noStrike" kern="1200" cap="none" spc="0" normalizeH="0" baseline="0" noProof="0" dirty="0" smtClean="0">
                <a:ln>
                  <a:noFill/>
                </a:ln>
                <a:solidFill>
                  <a:prstClr val="black"/>
                </a:solidFill>
                <a:effectLst/>
                <a:uLnTx/>
                <a:uFillTx/>
                <a:latin typeface="Calibri Light"/>
                <a:ea typeface="+mn-ea"/>
                <a:cs typeface="+mn-cs"/>
              </a:rPr>
              <a:t> </a:t>
            </a:r>
            <a:r>
              <a:rPr kumimoji="0" lang="sr-Cyrl-RS" sz="2800" b="0" i="0" u="none" strike="noStrike" kern="1200" cap="none" spc="0" normalizeH="0" baseline="0" noProof="0" dirty="0" smtClean="0">
                <a:ln>
                  <a:noFill/>
                </a:ln>
                <a:solidFill>
                  <a:srgbClr val="C00000"/>
                </a:solidFill>
                <a:effectLst/>
                <a:uLnTx/>
                <a:uFillTx/>
                <a:latin typeface="Calibri Light"/>
                <a:ea typeface="+mn-ea"/>
                <a:cs typeface="+mn-cs"/>
              </a:rPr>
              <a:t>Пољопривреда и рурални развој</a:t>
            </a:r>
            <a:endParaRPr kumimoji="0" lang="sr-Latn-RS" sz="2800" b="0" i="0" u="none" strike="noStrike" kern="1200" cap="none" spc="0" normalizeH="0" baseline="0" noProof="0" dirty="0">
              <a:ln>
                <a:noFill/>
              </a:ln>
              <a:solidFill>
                <a:srgbClr val="C00000"/>
              </a:solidFill>
              <a:effectLst/>
              <a:uLnTx/>
              <a:uFillTx/>
              <a:latin typeface="Calibri Light"/>
              <a:ea typeface="+mn-ea"/>
              <a:cs typeface="+mn-cs"/>
            </a:endParaRPr>
          </a:p>
        </p:txBody>
      </p:sp>
      <p:pic>
        <p:nvPicPr>
          <p:cNvPr id="11" name="Picture 10" descr="Maline (Sinisa Maranovic iz Neresnice).JPG"/>
          <p:cNvPicPr>
            <a:picLocks noChangeAspect="1"/>
          </p:cNvPicPr>
          <p:nvPr/>
        </p:nvPicPr>
        <p:blipFill>
          <a:blip r:embed="rId3" cstate="print"/>
          <a:srcRect t="8333"/>
          <a:stretch>
            <a:fillRect/>
          </a:stretch>
        </p:blipFill>
        <p:spPr>
          <a:xfrm>
            <a:off x="4953000" y="838199"/>
            <a:ext cx="3810000" cy="2619375"/>
          </a:xfrm>
          <a:prstGeom prst="rect">
            <a:avLst/>
          </a:prstGeom>
        </p:spPr>
      </p:pic>
      <p:pic>
        <p:nvPicPr>
          <p:cNvPr id="12" name="Picture 11" descr="Pcelar Tica iz Neresnice.jpg"/>
          <p:cNvPicPr>
            <a:picLocks noChangeAspect="1"/>
          </p:cNvPicPr>
          <p:nvPr/>
        </p:nvPicPr>
        <p:blipFill>
          <a:blip r:embed="rId4" cstate="print"/>
          <a:srcRect l="1042" t="25000" b="22222"/>
          <a:stretch>
            <a:fillRect/>
          </a:stretch>
        </p:blipFill>
        <p:spPr>
          <a:xfrm>
            <a:off x="4953000" y="3124200"/>
            <a:ext cx="3810000" cy="1524000"/>
          </a:xfrm>
          <a:prstGeom prst="rect">
            <a:avLst/>
          </a:prstGeom>
        </p:spPr>
      </p:pic>
      <p:pic>
        <p:nvPicPr>
          <p:cNvPr id="13" name="Picture 12" descr="Program 5 - Ovcarstvo.jpg"/>
          <p:cNvPicPr>
            <a:picLocks noChangeAspect="1"/>
          </p:cNvPicPr>
          <p:nvPr/>
        </p:nvPicPr>
        <p:blipFill>
          <a:blip r:embed="rId5" cstate="print"/>
          <a:stretch>
            <a:fillRect/>
          </a:stretch>
        </p:blipFill>
        <p:spPr>
          <a:xfrm>
            <a:off x="6812096" y="4724400"/>
            <a:ext cx="1950904" cy="1295400"/>
          </a:xfrm>
          <a:prstGeom prst="rect">
            <a:avLst/>
          </a:prstGeom>
        </p:spPr>
      </p:pic>
      <p:pic>
        <p:nvPicPr>
          <p:cNvPr id="14" name="Picture 13" descr="Program 5 - Stocarstvo.jpg"/>
          <p:cNvPicPr>
            <a:picLocks noChangeAspect="1"/>
          </p:cNvPicPr>
          <p:nvPr/>
        </p:nvPicPr>
        <p:blipFill>
          <a:blip r:embed="rId6" cstate="print"/>
          <a:srcRect l="3408" t="9337" r="14799" b="11298"/>
          <a:stretch>
            <a:fillRect/>
          </a:stretch>
        </p:blipFill>
        <p:spPr>
          <a:xfrm>
            <a:off x="4953000" y="4724400"/>
            <a:ext cx="1828800" cy="1295400"/>
          </a:xfrm>
          <a:prstGeom prst="rect">
            <a:avLst/>
          </a:prstGeom>
        </p:spPr>
      </p:pic>
    </p:spTree>
    <p:extLst>
      <p:ext uri="{BB962C8B-B14F-4D97-AF65-F5344CB8AC3E}">
        <p14:creationId xmlns:p14="http://schemas.microsoft.com/office/powerpoint/2010/main" val="2873140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152400"/>
            <a:ext cx="8591550" cy="609600"/>
          </a:xfrm>
        </p:spPr>
        <p:txBody>
          <a:bodyPr>
            <a:noAutofit/>
          </a:bodyPr>
          <a:lstStyle/>
          <a:p>
            <a:r>
              <a:rPr lang="sr-Cyrl-RS" b="1" dirty="0"/>
              <a:t>ПРОГРАМ 6.</a:t>
            </a:r>
            <a:r>
              <a:rPr lang="sr-Cyrl-RS" dirty="0"/>
              <a:t> </a:t>
            </a:r>
            <a:r>
              <a:rPr lang="sr-Cyrl-RS" dirty="0">
                <a:solidFill>
                  <a:srgbClr val="C00000"/>
                </a:solidFill>
              </a:rPr>
              <a:t>Заштита животне средин</a:t>
            </a:r>
            <a:r>
              <a:rPr lang="sr-Cyrl-RS" sz="3500" dirty="0">
                <a:solidFill>
                  <a:srgbClr val="C00000"/>
                </a:solidFill>
              </a:rPr>
              <a:t>е</a:t>
            </a:r>
            <a:endParaRPr lang="sr-Latn-RS" sz="3500" dirty="0">
              <a:solidFill>
                <a:srgbClr val="C00000"/>
              </a:solidFill>
            </a:endParaRPr>
          </a:p>
        </p:txBody>
      </p:sp>
      <p:sp>
        <p:nvSpPr>
          <p:cNvPr id="2" name="Content Placeholder 1"/>
          <p:cNvSpPr>
            <a:spLocks noGrp="1"/>
          </p:cNvSpPr>
          <p:nvPr>
            <p:ph sz="quarter" idx="13"/>
          </p:nvPr>
        </p:nvSpPr>
        <p:spPr>
          <a:xfrm>
            <a:off x="274320" y="990600"/>
            <a:ext cx="8595360" cy="4937760"/>
          </a:xfrm>
        </p:spPr>
        <p:txBody>
          <a:bodyPr/>
          <a:lstStyle/>
          <a:p>
            <a:pPr>
              <a:buFont typeface="Wingdings" pitchFamily="2" charset="2"/>
              <a:buChar char="q"/>
            </a:pPr>
            <a:r>
              <a:rPr lang="sr-Cyrl-RS" dirty="0" smtClean="0"/>
              <a:t> </a:t>
            </a:r>
            <a:r>
              <a:rPr lang="sr-Cyrl-RS" sz="1800" dirty="0" smtClean="0"/>
              <a:t>Укупно утрошено: 3.399.698,85</a:t>
            </a:r>
            <a:r>
              <a:rPr lang="en-US" sz="1800" dirty="0" smtClean="0"/>
              <a:t> </a:t>
            </a:r>
            <a:r>
              <a:rPr lang="sr-Cyrl-RS" sz="1800" dirty="0" smtClean="0"/>
              <a:t> </a:t>
            </a:r>
            <a:r>
              <a:rPr lang="sr-Cyrl-RS" sz="1800" dirty="0"/>
              <a:t>динара</a:t>
            </a:r>
          </a:p>
          <a:p>
            <a:r>
              <a:rPr lang="ru-RU" sz="1100" dirty="0" smtClean="0"/>
              <a:t>Санацијом и уклањањем дивљих депонија на територији општине Кучево остварују се циљеви унапређења животних услова грађана, лепша и чистија животна средина и отклањају негативни ефекти које дивље депоније имају на животну средину, водоизворишта, водотокове и здравље људи. Набавком нових канти и контејнера, посебно контејнера за пепео, грађанима ће бити једоставније да правилно одлажу отпад, с посебним акцентом на жар и пепео, како би се спречило паљење и хабање контејнера, као и већи пожари. Едукацијом и активностима везаним за заштиту животне средине, подизаћемо свест становника наше општине да чувају своју средину и ангажују се око акција у вези са тим. </a:t>
            </a:r>
          </a:p>
          <a:p>
            <a:r>
              <a:rPr lang="ru-RU" sz="1100" dirty="0" smtClean="0"/>
              <a:t>Чишћење колектора градске канализације у улии Светог Саве,Браће Ивковића,Жике Поповића,7 јула,Царице Милице и чеде Васовића.</a:t>
            </a:r>
          </a:p>
          <a:p>
            <a:r>
              <a:rPr lang="sr-Cyrl-RS" sz="1100" dirty="0" smtClean="0"/>
              <a:t>Пројекат-</a:t>
            </a:r>
            <a:r>
              <a:rPr lang="ru-RU" sz="1100" dirty="0" smtClean="0"/>
              <a:t>Средства су намењена за израду урбанистичког пројекта за пречишћивач фекалне канализације. Чека се одговор Министарства грађевинарства, саобраћаја и инфраструктуре за коначну величину будућег пречишћивача како бисмо могли тражене податке да уврстимо у урбанистички пројекат. Како се инициално на основу претпоставка које урадио стручни тим министарства одредило да Кучево има пречишћивач величине 3000 еквивалент јединица, ЦРБС као извођач радова на пројекту "Чиста Србија" је по добијању посла на територији општине Кучево приступио мерењима количине и врсте фекалног отпада. Добијени резултати су се значајно одударали од првобитне величине која је дефинисана за пречишћивач Кучево па из тог разлога и општина Кучево није израдила Урбанистички пројекат који  директо зависи од предефинисане величине истог.</a:t>
            </a:r>
            <a:endParaRPr lang="sr-Cyrl-RS" sz="1100" dirty="0"/>
          </a:p>
          <a:p>
            <a:pPr marL="109728" indent="0">
              <a:buNone/>
            </a:pPr>
            <a:endParaRPr lang="sr-Cyrl-RS" sz="1100" dirty="0"/>
          </a:p>
        </p:txBody>
      </p:sp>
      <p:pic>
        <p:nvPicPr>
          <p:cNvPr id="6" name="Picture 5" descr="Program 6 - Smecar.jpg"/>
          <p:cNvPicPr>
            <a:picLocks noChangeAspect="1"/>
          </p:cNvPicPr>
          <p:nvPr/>
        </p:nvPicPr>
        <p:blipFill>
          <a:blip r:embed="rId2" cstate="print"/>
          <a:stretch>
            <a:fillRect/>
          </a:stretch>
        </p:blipFill>
        <p:spPr>
          <a:xfrm>
            <a:off x="457200" y="4495800"/>
            <a:ext cx="2963333" cy="2133600"/>
          </a:xfrm>
          <a:prstGeom prst="rect">
            <a:avLst/>
          </a:prstGeom>
        </p:spPr>
      </p:pic>
      <p:pic>
        <p:nvPicPr>
          <p:cNvPr id="7" name="Picture 6" descr="Program 6 - I lepo i cisto i korisno.jpg"/>
          <p:cNvPicPr>
            <a:picLocks noChangeAspect="1"/>
          </p:cNvPicPr>
          <p:nvPr/>
        </p:nvPicPr>
        <p:blipFill>
          <a:blip r:embed="rId3" cstate="print"/>
          <a:srcRect t="3125" b="9375"/>
          <a:stretch>
            <a:fillRect/>
          </a:stretch>
        </p:blipFill>
        <p:spPr>
          <a:xfrm>
            <a:off x="3352800" y="4419600"/>
            <a:ext cx="4064000" cy="2133600"/>
          </a:xfrm>
          <a:prstGeom prst="rect">
            <a:avLst/>
          </a:prstGeom>
        </p:spPr>
      </p:pic>
      <p:pic>
        <p:nvPicPr>
          <p:cNvPr id="8" name="Picture 7" descr="Program 6 - Kontejneri.jpg"/>
          <p:cNvPicPr>
            <a:picLocks noChangeAspect="1"/>
          </p:cNvPicPr>
          <p:nvPr/>
        </p:nvPicPr>
        <p:blipFill>
          <a:blip r:embed="rId4" cstate="print"/>
          <a:srcRect r="37864"/>
          <a:stretch>
            <a:fillRect/>
          </a:stretch>
        </p:blipFill>
        <p:spPr>
          <a:xfrm>
            <a:off x="7119150" y="4495800"/>
            <a:ext cx="1491450" cy="2133600"/>
          </a:xfrm>
          <a:prstGeom prst="rect">
            <a:avLst/>
          </a:prstGeom>
        </p:spPr>
      </p:pic>
    </p:spTree>
    <p:extLst>
      <p:ext uri="{BB962C8B-B14F-4D97-AF65-F5344CB8AC3E}">
        <p14:creationId xmlns:p14="http://schemas.microsoft.com/office/powerpoint/2010/main" val="1691489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228601"/>
            <a:ext cx="8591550" cy="976312"/>
          </a:xfrm>
        </p:spPr>
        <p:txBody>
          <a:bodyPr>
            <a:noAutofit/>
          </a:bodyPr>
          <a:lstStyle/>
          <a:p>
            <a:r>
              <a:rPr lang="sr-Cyrl-RS" sz="3300" b="1" dirty="0"/>
              <a:t>ПРОГРАМ 7.</a:t>
            </a:r>
            <a:r>
              <a:rPr lang="sr-Cyrl-RS" sz="3300" dirty="0"/>
              <a:t> </a:t>
            </a:r>
            <a:r>
              <a:rPr lang="sr-Cyrl-RS" sz="3300" dirty="0">
                <a:solidFill>
                  <a:srgbClr val="C00000"/>
                </a:solidFill>
              </a:rPr>
              <a:t>Организација саобраћаја и саобраћајна инфраструктура</a:t>
            </a:r>
            <a:endParaRPr lang="sr-Latn-RS" sz="3300" dirty="0">
              <a:solidFill>
                <a:srgbClr val="C00000"/>
              </a:solidFill>
            </a:endParaRPr>
          </a:p>
        </p:txBody>
      </p:sp>
      <p:sp>
        <p:nvSpPr>
          <p:cNvPr id="2" name="Content Placeholder 1"/>
          <p:cNvSpPr>
            <a:spLocks noGrp="1"/>
          </p:cNvSpPr>
          <p:nvPr>
            <p:ph sz="quarter" idx="13"/>
          </p:nvPr>
        </p:nvSpPr>
        <p:spPr>
          <a:xfrm>
            <a:off x="286660" y="1219200"/>
            <a:ext cx="8595360" cy="2900958"/>
          </a:xfrm>
        </p:spPr>
        <p:txBody>
          <a:bodyPr>
            <a:normAutofit fontScale="77500" lnSpcReduction="20000"/>
          </a:bodyPr>
          <a:lstStyle/>
          <a:p>
            <a:endParaRPr lang="sr-Cyrl-RS" dirty="0"/>
          </a:p>
          <a:p>
            <a:pPr algn="just">
              <a:buFont typeface="Wingdings" pitchFamily="2" charset="2"/>
              <a:buChar char="q"/>
            </a:pPr>
            <a:r>
              <a:rPr lang="sr-Cyrl-RS" sz="2000" dirty="0" smtClean="0"/>
              <a:t> </a:t>
            </a:r>
            <a:r>
              <a:rPr lang="sr-Cyrl-RS" dirty="0" smtClean="0"/>
              <a:t>Укупно утрошено</a:t>
            </a:r>
            <a:r>
              <a:rPr lang="en-US" dirty="0" smtClean="0"/>
              <a:t> </a:t>
            </a:r>
            <a:r>
              <a:rPr lang="sr-Cyrl-RS" dirty="0" smtClean="0"/>
              <a:t>70.462.562,66</a:t>
            </a:r>
            <a:r>
              <a:rPr lang="en-US" dirty="0" smtClean="0"/>
              <a:t> </a:t>
            </a:r>
            <a:r>
              <a:rPr lang="sr-Cyrl-RS" dirty="0" smtClean="0"/>
              <a:t>динара</a:t>
            </a:r>
            <a:endParaRPr lang="sr-Cyrl-RS" sz="1800" dirty="0" smtClean="0"/>
          </a:p>
          <a:p>
            <a:pPr algn="just"/>
            <a:r>
              <a:rPr lang="sr-Cyrl-RS" sz="1500" dirty="0" smtClean="0"/>
              <a:t>Сврха програма је у</a:t>
            </a:r>
            <a:r>
              <a:rPr lang="ru-RU" sz="1500" dirty="0" smtClean="0"/>
              <a:t>напређење </a:t>
            </a:r>
            <a:r>
              <a:rPr lang="ru-RU" sz="1500" dirty="0"/>
              <a:t>организације саобраћаја </a:t>
            </a:r>
            <a:r>
              <a:rPr lang="en-US" sz="1500" dirty="0"/>
              <a:t>и </a:t>
            </a:r>
            <a:r>
              <a:rPr lang="en-US" sz="1500" dirty="0" err="1"/>
              <a:t>унапређење</a:t>
            </a:r>
            <a:r>
              <a:rPr lang="en-US" sz="1500" dirty="0"/>
              <a:t> </a:t>
            </a:r>
            <a:r>
              <a:rPr lang="en-US" sz="1500" dirty="0" err="1"/>
              <a:t>саобраћајне</a:t>
            </a:r>
            <a:r>
              <a:rPr lang="en-US" sz="1500" dirty="0"/>
              <a:t> </a:t>
            </a:r>
            <a:r>
              <a:rPr lang="en-US" sz="1500" dirty="0" err="1"/>
              <a:t>инфраструктуре</a:t>
            </a:r>
            <a:r>
              <a:rPr lang="en-US" sz="1500" dirty="0"/>
              <a:t> </a:t>
            </a:r>
            <a:r>
              <a:rPr lang="ru-RU" sz="1500" dirty="0"/>
              <a:t>у локалној самоуправи.</a:t>
            </a:r>
            <a:endParaRPr lang="sr-Cyrl-RS" sz="1500" dirty="0"/>
          </a:p>
          <a:p>
            <a:pPr marL="109728" indent="0">
              <a:buNone/>
            </a:pPr>
            <a:r>
              <a:rPr lang="ru-RU" sz="1300" dirty="0" smtClean="0"/>
              <a:t>Одржавање улица и путева на територији општине Кучево, што представља и претежну делатност овог предузећа, подразумева извођење радова којима се обезбеђује несметано и безбедно oдвијање саобраћаја, чува и унапређује употребна вредност улица,путева,тргова,платоа и слично,управљање ,одржавање,реконструкција и изградња општинских и некатегорисаних путева  улица и других објеката саобраћајне инфраструктуре од значаја за општину,постављање и одржавање саобраћајне сигнализације и путне опреме.А нарочито редовно одржавање путева и санирање оштећења ; одржавање путног појаса ; периодично одржавање -радови на  одржавању коловозне конструкције (постављање шљунчаног односно туцаничног застора на неасфалтираним путевима,обрада површине коловозног застора,корекција облика постојећег застора или коловоза или крпљење рупа асфалтном масом), ископ канала и одржавање истих поред саобраћајница које су  у надлежности општине Кучево, израђивање пропусних канала и пропуста, као и израда плочастих пропуста.Извршено је асфалтирање у дужини од 28.28 км Кучајна 1000м, Дубока-Раденка 14500м,(до Дубоке 5059м) Кучајна (регионални пут ка Петровцу на млави) 8000м(цела деоница до Мелнице је 16,5км), засеок Гложана у Нересници 1872м, Кучево (улица Бранковића)480м, Кучево (улица Драгољуба Јовановића) 510м,Кучево (улица Ослобођења) 90м, (улица Слободана Јовића, од магистарлног до основне школе) 230м,Кучево (улица палих бораца) 620м.Што је укупно28,28 км. Одрађени су и тротоари у улици Светог Саве 340м.</a:t>
            </a:r>
          </a:p>
          <a:p>
            <a:pPr marL="109728" indent="0">
              <a:buNone/>
            </a:pPr>
            <a:r>
              <a:rPr lang="ru-RU" sz="1300" dirty="0" smtClean="0"/>
              <a:t>На територији општине Кучево у приградском превозу утврђује се право на бесплатан превоз свих категорија корисника.</a:t>
            </a:r>
          </a:p>
          <a:p>
            <a:pPr marL="109728" indent="0">
              <a:buNone/>
            </a:pPr>
            <a:r>
              <a:rPr lang="ru-RU" sz="1300" dirty="0" smtClean="0"/>
              <a:t> Разлог за доношење ове Одлуке је што је становништво општине Кучево углавном старије, а постоји и велики број социјално угрожених према евиденцији Центра за социјални рад. Велики део пензионера у општини Кучево има јако мало примања, док су просечна примања у општини Кучево испод републичког просека. Аутобуски превоз на локалним линијама,  углавном користе старији који нису у могућности да управљају возилима, те ће ове мере истима вишеструко користити, као и свим осталима који користе приградски превоз.</a:t>
            </a:r>
            <a:endParaRPr lang="en-US" sz="1300" dirty="0" smtClean="0"/>
          </a:p>
          <a:p>
            <a:pPr marL="109728" indent="0">
              <a:buNone/>
            </a:pPr>
            <a:endParaRPr lang="sr-Cyrl-RS" sz="1600" dirty="0"/>
          </a:p>
        </p:txBody>
      </p:sp>
      <p:sp>
        <p:nvSpPr>
          <p:cNvPr id="6" name="Rectangle 5"/>
          <p:cNvSpPr/>
          <p:nvPr/>
        </p:nvSpPr>
        <p:spPr>
          <a:xfrm>
            <a:off x="152400" y="6096000"/>
            <a:ext cx="89916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122" name="Picture 2" descr="IMG_20220818_0909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565" y="4114800"/>
            <a:ext cx="415263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ekucevo.rs/wp-content/uploads/2022/07/Photo0494-263x3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1" y="4097595"/>
            <a:ext cx="1981200" cy="26365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kucevo.rs/media/eBILTEN%202022/OK%20-%20Rekonstrukcija%20magistralnog%20puta%20u%20MU%20(08_06_2022)%20(D)%20II.jpg"/>
          <p:cNvPicPr>
            <a:picLocks noChangeAspect="1" noChangeArrowheads="1"/>
          </p:cNvPicPr>
          <p:nvPr/>
        </p:nvPicPr>
        <p:blipFill rotWithShape="1">
          <a:blip r:embed="rId4">
            <a:extLst>
              <a:ext uri="{28A0092B-C50C-407E-A947-70E740481C1C}">
                <a14:useLocalDpi xmlns:a14="http://schemas.microsoft.com/office/drawing/2010/main" val="0"/>
              </a:ext>
            </a:extLst>
          </a:blip>
          <a:srcRect l="41000" t="-668" r="1000" b="668"/>
          <a:stretch/>
        </p:blipFill>
        <p:spPr bwMode="auto">
          <a:xfrm>
            <a:off x="6629401" y="4097595"/>
            <a:ext cx="2357791" cy="2636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65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381000"/>
            <a:ext cx="8591550" cy="838200"/>
          </a:xfrm>
        </p:spPr>
        <p:txBody>
          <a:bodyPr>
            <a:noAutofit/>
          </a:bodyPr>
          <a:lstStyle/>
          <a:p>
            <a:r>
              <a:rPr lang="sr-Cyrl-RS" b="1" dirty="0"/>
              <a:t>ПРОГРАМ 8.</a:t>
            </a:r>
            <a:r>
              <a:rPr lang="sr-Cyrl-RS" dirty="0"/>
              <a:t> </a:t>
            </a:r>
            <a:r>
              <a:rPr lang="sr-Cyrl-RS" dirty="0">
                <a:solidFill>
                  <a:srgbClr val="C00000"/>
                </a:solidFill>
              </a:rPr>
              <a:t>Предшколско васпитање и образовање</a:t>
            </a:r>
            <a:endParaRPr lang="sr-Latn-RS" dirty="0">
              <a:solidFill>
                <a:srgbClr val="C00000"/>
              </a:solidFill>
            </a:endParaRPr>
          </a:p>
        </p:txBody>
      </p:sp>
      <p:sp>
        <p:nvSpPr>
          <p:cNvPr id="2" name="Content Placeholder 1"/>
          <p:cNvSpPr>
            <a:spLocks noGrp="1"/>
          </p:cNvSpPr>
          <p:nvPr>
            <p:ph sz="quarter" idx="13"/>
          </p:nvPr>
        </p:nvSpPr>
        <p:spPr>
          <a:xfrm>
            <a:off x="274320" y="1143000"/>
            <a:ext cx="8595360" cy="381000"/>
          </a:xfrm>
        </p:spPr>
        <p:txBody>
          <a:bodyPr>
            <a:normAutofit/>
          </a:bodyPr>
          <a:lstStyle/>
          <a:p>
            <a:pPr>
              <a:buFont typeface="Wingdings" pitchFamily="2" charset="2"/>
              <a:buChar char="q"/>
            </a:pPr>
            <a:r>
              <a:rPr lang="sr-Cyrl-RS" dirty="0" smtClean="0"/>
              <a:t> </a:t>
            </a:r>
            <a:r>
              <a:rPr lang="sr-Cyrl-RS" sz="1400" dirty="0" smtClean="0"/>
              <a:t>Укупно утрошено: </a:t>
            </a:r>
            <a:r>
              <a:rPr lang="en-US" sz="1400" dirty="0" smtClean="0"/>
              <a:t>78.205.753,80</a:t>
            </a:r>
            <a:r>
              <a:rPr lang="sr-Cyrl-RS" sz="1400" dirty="0" smtClean="0"/>
              <a:t> </a:t>
            </a:r>
            <a:r>
              <a:rPr lang="sr-Cyrl-RS" sz="1400" dirty="0"/>
              <a:t>динара</a:t>
            </a:r>
          </a:p>
          <a:p>
            <a:endParaRPr lang="sr-Cyrl-RS" dirty="0"/>
          </a:p>
          <a:p>
            <a:pPr marL="109728" indent="0">
              <a:buNone/>
            </a:pPr>
            <a:endParaRPr lang="sr-Cyrl-RS" dirty="0"/>
          </a:p>
        </p:txBody>
      </p:sp>
      <p:pic>
        <p:nvPicPr>
          <p:cNvPr id="9" name="Picture 8" descr="Program 8 - PU Lane, logo.jpg"/>
          <p:cNvPicPr>
            <a:picLocks noChangeAspect="1"/>
          </p:cNvPicPr>
          <p:nvPr/>
        </p:nvPicPr>
        <p:blipFill>
          <a:blip r:embed="rId2" cstate="print"/>
          <a:stretch>
            <a:fillRect/>
          </a:stretch>
        </p:blipFill>
        <p:spPr>
          <a:xfrm>
            <a:off x="7678259" y="5334000"/>
            <a:ext cx="1152525" cy="990601"/>
          </a:xfrm>
          <a:prstGeom prst="rect">
            <a:avLst/>
          </a:prstGeom>
        </p:spPr>
      </p:pic>
      <p:pic>
        <p:nvPicPr>
          <p:cNvPr id="1028" name="Picture 4" descr="100658670_616920462511948_7670679846829162496_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537855"/>
            <a:ext cx="3810000" cy="227214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Obeležavanje dečije nedelje u opštini Kučev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1508067"/>
            <a:ext cx="3886199" cy="233172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81000" y="3886200"/>
            <a:ext cx="7315200"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prstClr val="black"/>
                </a:solidFill>
                <a:effectLst/>
                <a:uLnTx/>
                <a:uFillTx/>
                <a:latin typeface="Calibri"/>
                <a:ea typeface="+mn-ea"/>
                <a:cs typeface="+mn-cs"/>
              </a:rPr>
              <a:t>Од 01.9.2023. године боравак деце у ПУ "Лане" је бесплатан за сву децу на основу Одлуке скупштине општине Кучево.Самим тим повећао се и обухват  деце у установи  у години извештавања. У току 2023. године деца установе су присуствовала на фестивалима,а запослени на семинарима и обукама: Деца и васпитачи су присуствовали на XВИИ фестивалу музичког стваралаштва деце и васпитача "Цврчак" у Смедереву ,фестивалу традиционалних игара и модерног плеса у Пожаревцу и манифестацији "Кажи ми кажи" у Смедеревској Паланци;Удружење стручних сарадника и сарадника предшколских установа Србије организовало је Петнаесте стручне сусрете стручних сарадника и сарадника предшколских установа Србије  у Врњачкој Бањи на тему "Заједничка рефлексивна пракса у вртићу-изазови, искораци и ослонци". Члан програмског одбора на сусретима била је стручни сарадник-педагог  Јасмина Траиловић;  Медицинске сестра на превентивној здравственој заштити  је присуствовала на Националном конгресу медицинских сестара предшколских установа Србије у Вршцу; Медицинске сестре васпитачи су присуствовале на XXВИ стручним сусретима медицинских сестара ПУ Србије на тему"Игра-основ развијања и испољавања свих димензија добробити детета" на Тари; Удружење стручних сарадника и сарадника ПУ Србије васпитача и медицинских сестара васпитача организовало је  ИИИ конгрес стручних радника ПУ Србије СРПУС под називом "Подршка добробити детета-одговорност целокупног друштва" у Београду. Медицинске сестре васпитачи су присуствовале на јесењим стручним сусретима  медицинских сестара  ПУ Србије  у Кладову на тему "Игра као сусрет  у грађењу односа и истраживању";Савез медицинских сестара ПУ Србије организовао је XИВ стручну конференцију  на тему "Холистички приступ кроз здравствено васпитне садржаје у превенцији и очувању здравља деце предшколског узраста" на конференцији је присуствовала медицинска сестра на превентивној здравственој заштити; Организован је семинар у установи за сво васпитно особље на тему реализација програма "Грађење односа-деца,родитељи  и васпитачи у вртићу"</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8390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152400"/>
            <a:ext cx="8591550" cy="609601"/>
          </a:xfrm>
        </p:spPr>
        <p:txBody>
          <a:bodyPr>
            <a:noAutofit/>
          </a:bodyPr>
          <a:lstStyle/>
          <a:p>
            <a:r>
              <a:rPr lang="sr-Cyrl-RS" b="1" dirty="0"/>
              <a:t>ПРОГРАМ 9.</a:t>
            </a:r>
            <a:r>
              <a:rPr lang="sr-Cyrl-RS" dirty="0"/>
              <a:t> </a:t>
            </a:r>
            <a:r>
              <a:rPr lang="sr-Cyrl-RS" dirty="0">
                <a:solidFill>
                  <a:srgbClr val="C00000"/>
                </a:solidFill>
              </a:rPr>
              <a:t>Основно образовање и васпитање</a:t>
            </a:r>
            <a:endParaRPr lang="sr-Latn-RS" dirty="0">
              <a:solidFill>
                <a:srgbClr val="C00000"/>
              </a:solidFill>
            </a:endParaRPr>
          </a:p>
        </p:txBody>
      </p:sp>
      <p:sp>
        <p:nvSpPr>
          <p:cNvPr id="2" name="Content Placeholder 1"/>
          <p:cNvSpPr>
            <a:spLocks noGrp="1"/>
          </p:cNvSpPr>
          <p:nvPr>
            <p:ph sz="quarter" idx="13"/>
          </p:nvPr>
        </p:nvSpPr>
        <p:spPr>
          <a:xfrm>
            <a:off x="274320" y="1143000"/>
            <a:ext cx="8595360" cy="685800"/>
          </a:xfrm>
        </p:spPr>
        <p:txBody>
          <a:bodyPr/>
          <a:lstStyle/>
          <a:p>
            <a:pPr>
              <a:buFont typeface="Wingdings" pitchFamily="2" charset="2"/>
              <a:buChar char="q"/>
            </a:pPr>
            <a:r>
              <a:rPr lang="sr-Cyrl-RS" dirty="0" smtClean="0"/>
              <a:t> Укупно утрошено: </a:t>
            </a:r>
            <a:r>
              <a:rPr lang="en-US" dirty="0">
                <a:solidFill>
                  <a:srgbClr val="FF0000"/>
                </a:solidFill>
              </a:rPr>
              <a:t>70,429,18</a:t>
            </a:r>
            <a:r>
              <a:rPr lang="en-US" dirty="0"/>
              <a:t>4 </a:t>
            </a:r>
            <a:r>
              <a:rPr lang="sr-Cyrl-RS" dirty="0" smtClean="0"/>
              <a:t>динара</a:t>
            </a:r>
            <a:endParaRPr lang="sr-Cyrl-RS" dirty="0"/>
          </a:p>
          <a:p>
            <a:endParaRPr lang="sr-Cyrl-RS" dirty="0"/>
          </a:p>
          <a:p>
            <a:pPr marL="109728" indent="0">
              <a:buNone/>
            </a:pPr>
            <a:endParaRPr lang="sr-Cyrl-RS" dirty="0"/>
          </a:p>
        </p:txBody>
      </p:sp>
      <p:sp>
        <p:nvSpPr>
          <p:cNvPr id="5" name="Rectangle 4"/>
          <p:cNvSpPr/>
          <p:nvPr/>
        </p:nvSpPr>
        <p:spPr>
          <a:xfrm>
            <a:off x="304800" y="1813173"/>
            <a:ext cx="8458200" cy="92333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dirty="0" smtClean="0">
                <a:ln>
                  <a:noFill/>
                </a:ln>
                <a:solidFill>
                  <a:prstClr val="black"/>
                </a:solidFill>
                <a:effectLst/>
                <a:uLnTx/>
                <a:uFillTx/>
                <a:latin typeface="Calibri"/>
                <a:ea typeface="+mn-ea"/>
                <a:cs typeface="+mn-cs"/>
              </a:rPr>
              <a:t>Програм се спроводи у циљу доступности основног образовања и васпитања свој деци на територији општине Кучево. Средства су утрошена ради нормалног функционисања процеса наставе и васпитног рада. </a:t>
            </a:r>
            <a:endParaRPr kumimoji="0" lang="sr-Latn-R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076" name="Picture 4" descr="DSCN2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611" y="3429000"/>
            <a:ext cx="4026130" cy="30195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rvi septem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399" y="3419647"/>
            <a:ext cx="4038601" cy="302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143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152399"/>
            <a:ext cx="8591550" cy="609601"/>
          </a:xfrm>
        </p:spPr>
        <p:txBody>
          <a:bodyPr>
            <a:noAutofit/>
          </a:bodyPr>
          <a:lstStyle/>
          <a:p>
            <a:r>
              <a:rPr lang="sr-Cyrl-RS" b="1" dirty="0" smtClean="0"/>
              <a:t/>
            </a:r>
            <a:br>
              <a:rPr lang="sr-Cyrl-RS" b="1" dirty="0" smtClean="0"/>
            </a:br>
            <a:r>
              <a:rPr lang="sr-Cyrl-RS" b="1" dirty="0" smtClean="0"/>
              <a:t/>
            </a:r>
            <a:br>
              <a:rPr lang="sr-Cyrl-RS" b="1" dirty="0" smtClean="0"/>
            </a:br>
            <a:r>
              <a:rPr lang="sr-Cyrl-RS" b="1" dirty="0" smtClean="0"/>
              <a:t/>
            </a:r>
            <a:br>
              <a:rPr lang="sr-Cyrl-RS" b="1" dirty="0" smtClean="0"/>
            </a:br>
            <a:r>
              <a:rPr lang="sr-Cyrl-RS" b="1" dirty="0" smtClean="0"/>
              <a:t>ПРОГРАМ </a:t>
            </a:r>
            <a:r>
              <a:rPr lang="sr-Cyrl-RS" b="1" dirty="0"/>
              <a:t>10. </a:t>
            </a:r>
            <a:r>
              <a:rPr lang="sr-Cyrl-RS" dirty="0">
                <a:solidFill>
                  <a:srgbClr val="C00000"/>
                </a:solidFill>
              </a:rPr>
              <a:t>Средње образовање и васпитање</a:t>
            </a:r>
            <a:endParaRPr lang="sr-Latn-RS" dirty="0">
              <a:solidFill>
                <a:srgbClr val="C00000"/>
              </a:solidFill>
            </a:endParaRPr>
          </a:p>
        </p:txBody>
      </p:sp>
      <p:sp>
        <p:nvSpPr>
          <p:cNvPr id="2" name="Content Placeholder 1"/>
          <p:cNvSpPr>
            <a:spLocks noGrp="1"/>
          </p:cNvSpPr>
          <p:nvPr>
            <p:ph sz="quarter" idx="13"/>
          </p:nvPr>
        </p:nvSpPr>
        <p:spPr>
          <a:xfrm>
            <a:off x="274320" y="1143000"/>
            <a:ext cx="8595360" cy="530352"/>
          </a:xfrm>
        </p:spPr>
        <p:txBody>
          <a:bodyPr/>
          <a:lstStyle/>
          <a:p>
            <a:pPr>
              <a:buFont typeface="Wingdings" pitchFamily="2" charset="2"/>
              <a:buChar char="q"/>
            </a:pPr>
            <a:r>
              <a:rPr lang="sr-Cyrl-RS" dirty="0" smtClean="0"/>
              <a:t> Укупно утрошено: </a:t>
            </a:r>
            <a:r>
              <a:rPr lang="en-US" dirty="0" smtClean="0"/>
              <a:t>5.437.311,83 </a:t>
            </a:r>
            <a:r>
              <a:rPr lang="sr-Cyrl-RS" dirty="0" smtClean="0"/>
              <a:t> </a:t>
            </a:r>
            <a:r>
              <a:rPr lang="sr-Cyrl-RS" dirty="0"/>
              <a:t>динара</a:t>
            </a:r>
          </a:p>
          <a:p>
            <a:endParaRPr lang="sr-Cyrl-RS" dirty="0"/>
          </a:p>
          <a:p>
            <a:pPr marL="109728" indent="0">
              <a:buNone/>
            </a:pPr>
            <a:endParaRPr lang="sr-Cyrl-RS" dirty="0"/>
          </a:p>
        </p:txBody>
      </p:sp>
      <p:sp>
        <p:nvSpPr>
          <p:cNvPr id="5" name="Rectangle 4"/>
          <p:cNvSpPr/>
          <p:nvPr/>
        </p:nvSpPr>
        <p:spPr>
          <a:xfrm>
            <a:off x="304800" y="1752600"/>
            <a:ext cx="8534399" cy="18697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smtClean="0">
                <a:ln>
                  <a:noFill/>
                </a:ln>
                <a:solidFill>
                  <a:prstClr val="black"/>
                </a:solidFill>
                <a:effectLst/>
                <a:uLnTx/>
                <a:uFillTx/>
                <a:latin typeface="Calibri"/>
                <a:ea typeface="+mn-ea"/>
                <a:cs typeface="+mn-cs"/>
              </a:rPr>
              <a:t>Спровођење програма у години извештавања је у складу са циљевима  и општим исходима Закона о  средњем образовању и васпитању.</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smtClean="0">
                <a:ln>
                  <a:noFill/>
                </a:ln>
                <a:solidFill>
                  <a:prstClr val="black"/>
                </a:solidFill>
                <a:effectLst/>
                <a:uLnTx/>
                <a:uFillTx/>
                <a:latin typeface="Calibri"/>
                <a:ea typeface="+mn-ea"/>
                <a:cs typeface="+mn-cs"/>
              </a:rPr>
              <a:t>Средњим  образовањем  и васпитањем остварује се следеће:</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smtClean="0">
                <a:ln>
                  <a:noFill/>
                </a:ln>
                <a:solidFill>
                  <a:prstClr val="black"/>
                </a:solidFill>
                <a:effectLst/>
                <a:uLnTx/>
                <a:uFillTx/>
                <a:latin typeface="Calibri"/>
                <a:ea typeface="+mn-ea"/>
                <a:cs typeface="+mn-cs"/>
              </a:rPr>
              <a:t>- развој кључних компетенција неопходних за даље образовање и активну улогу грађанина за живот у савременом друштву;</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smtClean="0">
                <a:ln>
                  <a:noFill/>
                </a:ln>
                <a:solidFill>
                  <a:prstClr val="black"/>
                </a:solidFill>
                <a:effectLst/>
                <a:uLnTx/>
                <a:uFillTx/>
                <a:latin typeface="Calibri"/>
                <a:ea typeface="+mn-ea"/>
                <a:cs typeface="+mn-cs"/>
              </a:rPr>
              <a:t>- развој стручних компетенција неопходних за успешно запошљавање;</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smtClean="0">
                <a:ln>
                  <a:noFill/>
                </a:ln>
                <a:solidFill>
                  <a:prstClr val="black"/>
                </a:solidFill>
                <a:effectLst/>
                <a:uLnTx/>
                <a:uFillTx/>
                <a:latin typeface="Calibri"/>
                <a:ea typeface="+mn-ea"/>
                <a:cs typeface="+mn-cs"/>
              </a:rPr>
              <a:t>- оспособљавање за самостално доношење одлука о избору занимања и даљег образовања;</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smtClean="0">
                <a:ln>
                  <a:noFill/>
                </a:ln>
                <a:solidFill>
                  <a:prstClr val="black"/>
                </a:solidFill>
                <a:effectLst/>
                <a:uLnTx/>
                <a:uFillTx/>
                <a:latin typeface="Calibri"/>
                <a:ea typeface="+mn-ea"/>
                <a:cs typeface="+mn-cs"/>
              </a:rPr>
              <a:t>- свест о важности здравља и безбедности, укључујући и безбедност и здравље на раду;</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smtClean="0">
                <a:ln>
                  <a:noFill/>
                </a:ln>
                <a:solidFill>
                  <a:prstClr val="black"/>
                </a:solidFill>
                <a:effectLst/>
                <a:uLnTx/>
                <a:uFillTx/>
                <a:latin typeface="Calibri"/>
                <a:ea typeface="+mn-ea"/>
                <a:cs typeface="+mn-cs"/>
              </a:rPr>
              <a:t>- оспособљавање за решавање проблема, комуникацију и тимски рад;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smtClean="0">
                <a:ln>
                  <a:noFill/>
                </a:ln>
                <a:solidFill>
                  <a:prstClr val="black"/>
                </a:solidFill>
                <a:effectLst/>
                <a:uLnTx/>
                <a:uFillTx/>
                <a:latin typeface="Calibri"/>
                <a:ea typeface="+mn-ea"/>
                <a:cs typeface="+mn-cs"/>
              </a:rPr>
              <a:t>- поштовање расне, националне, културне, језичке, верске, родне, полне и узрасне равноправности, толеранције и уважавања различитости;</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smtClean="0">
                <a:ln>
                  <a:noFill/>
                </a:ln>
                <a:solidFill>
                  <a:prstClr val="black"/>
                </a:solidFill>
                <a:effectLst/>
                <a:uLnTx/>
                <a:uFillTx/>
                <a:latin typeface="Calibri"/>
                <a:ea typeface="+mn-ea"/>
                <a:cs typeface="+mn-cs"/>
              </a:rPr>
              <a:t>- развој мотивације за учење, оспособљавање за самостално учење, самоиницијативе, способност самовредновања и изражавања сопственог мишљења.</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smtClean="0">
                <a:ln>
                  <a:noFill/>
                </a:ln>
                <a:solidFill>
                  <a:prstClr val="black"/>
                </a:solidFill>
                <a:effectLst/>
                <a:uLnTx/>
                <a:uFillTx/>
                <a:latin typeface="Calibri"/>
                <a:ea typeface="+mn-ea"/>
                <a:cs typeface="+mn-cs"/>
              </a:rPr>
              <a:t>Средње образовање и васпитање обезбеђује услове да ученици и одрасли постигну опште исходе образовања и васпитања у складу са Законом.</a:t>
            </a:r>
            <a:endParaRPr kumimoji="0" lang="sr-Latn-RS" sz="105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descr="Program 10 - Srednja skola (2).jpg"/>
          <p:cNvPicPr>
            <a:picLocks noChangeAspect="1"/>
          </p:cNvPicPr>
          <p:nvPr/>
        </p:nvPicPr>
        <p:blipFill>
          <a:blip r:embed="rId2" cstate="print"/>
          <a:stretch>
            <a:fillRect/>
          </a:stretch>
        </p:blipFill>
        <p:spPr>
          <a:xfrm>
            <a:off x="381000" y="3867150"/>
            <a:ext cx="3581400" cy="2686050"/>
          </a:xfrm>
          <a:prstGeom prst="rect">
            <a:avLst/>
          </a:prstGeom>
        </p:spPr>
      </p:pic>
      <p:pic>
        <p:nvPicPr>
          <p:cNvPr id="7" name="Picture 6" descr="Program 10 - Srednja skola.jpg"/>
          <p:cNvPicPr>
            <a:picLocks noChangeAspect="1"/>
          </p:cNvPicPr>
          <p:nvPr/>
        </p:nvPicPr>
        <p:blipFill>
          <a:blip r:embed="rId3" cstate="print"/>
          <a:stretch>
            <a:fillRect/>
          </a:stretch>
        </p:blipFill>
        <p:spPr>
          <a:xfrm>
            <a:off x="4114800" y="3860890"/>
            <a:ext cx="4676116" cy="2692309"/>
          </a:xfrm>
          <a:prstGeom prst="rect">
            <a:avLst/>
          </a:prstGeom>
        </p:spPr>
      </p:pic>
    </p:spTree>
    <p:extLst>
      <p:ext uri="{BB962C8B-B14F-4D97-AF65-F5344CB8AC3E}">
        <p14:creationId xmlns:p14="http://schemas.microsoft.com/office/powerpoint/2010/main" val="1000525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76200"/>
            <a:ext cx="8591550" cy="685801"/>
          </a:xfrm>
        </p:spPr>
        <p:txBody>
          <a:bodyPr>
            <a:noAutofit/>
          </a:bodyPr>
          <a:lstStyle/>
          <a:p>
            <a:r>
              <a:rPr lang="sr-Cyrl-RS" sz="3500" dirty="0" smtClean="0"/>
              <a:t/>
            </a:r>
            <a:br>
              <a:rPr lang="sr-Cyrl-RS" sz="3500" dirty="0" smtClean="0"/>
            </a:br>
            <a:r>
              <a:rPr lang="sr-Cyrl-RS" sz="3500" dirty="0" smtClean="0"/>
              <a:t/>
            </a:r>
            <a:br>
              <a:rPr lang="sr-Cyrl-RS" sz="3500" dirty="0" smtClean="0"/>
            </a:br>
            <a:r>
              <a:rPr lang="sr-Cyrl-RS" b="1" dirty="0" smtClean="0"/>
              <a:t>ПРОГРАМ </a:t>
            </a:r>
            <a:r>
              <a:rPr lang="sr-Cyrl-RS" b="1" dirty="0"/>
              <a:t>11. </a:t>
            </a:r>
            <a:r>
              <a:rPr lang="sr-Cyrl-RS" dirty="0">
                <a:solidFill>
                  <a:srgbClr val="C00000"/>
                </a:solidFill>
              </a:rPr>
              <a:t>Социјална и дечија заштита</a:t>
            </a:r>
            <a:endParaRPr lang="sr-Latn-RS" dirty="0">
              <a:solidFill>
                <a:srgbClr val="C00000"/>
              </a:solidFill>
            </a:endParaRPr>
          </a:p>
        </p:txBody>
      </p:sp>
      <p:sp>
        <p:nvSpPr>
          <p:cNvPr id="2" name="Content Placeholder 1"/>
          <p:cNvSpPr>
            <a:spLocks noGrp="1"/>
          </p:cNvSpPr>
          <p:nvPr>
            <p:ph sz="quarter" idx="13"/>
          </p:nvPr>
        </p:nvSpPr>
        <p:spPr>
          <a:xfrm>
            <a:off x="274320" y="1143000"/>
            <a:ext cx="8595360" cy="609600"/>
          </a:xfrm>
        </p:spPr>
        <p:txBody>
          <a:bodyPr/>
          <a:lstStyle/>
          <a:p>
            <a:pPr>
              <a:buFont typeface="Wingdings" pitchFamily="2" charset="2"/>
              <a:buChar char="q"/>
            </a:pPr>
            <a:r>
              <a:rPr lang="sr-Cyrl-RS" dirty="0" smtClean="0"/>
              <a:t> </a:t>
            </a:r>
            <a:r>
              <a:rPr lang="sr-Cyrl-RS" sz="1800" dirty="0" smtClean="0"/>
              <a:t>Укупно утрошено: </a:t>
            </a:r>
            <a:r>
              <a:rPr lang="en-US" sz="1800" dirty="0" smtClean="0"/>
              <a:t>36.120.784,76 </a:t>
            </a:r>
            <a:r>
              <a:rPr lang="sr-Cyrl-RS" sz="1800" dirty="0" smtClean="0"/>
              <a:t> </a:t>
            </a:r>
            <a:r>
              <a:rPr lang="sr-Cyrl-RS" sz="1800" dirty="0"/>
              <a:t>динара</a:t>
            </a:r>
          </a:p>
          <a:p>
            <a:endParaRPr lang="sr-Cyrl-RS" dirty="0"/>
          </a:p>
          <a:p>
            <a:pPr marL="109728" indent="0">
              <a:buNone/>
            </a:pPr>
            <a:endParaRPr lang="sr-Cyrl-RS" dirty="0"/>
          </a:p>
        </p:txBody>
      </p:sp>
      <p:sp>
        <p:nvSpPr>
          <p:cNvPr id="5" name="Rectangle 4"/>
          <p:cNvSpPr/>
          <p:nvPr/>
        </p:nvSpPr>
        <p:spPr>
          <a:xfrm>
            <a:off x="304800" y="1524000"/>
            <a:ext cx="8534400" cy="249299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CS" sz="1200" b="0" i="0" u="none" strike="noStrike" kern="1200" cap="none" spc="0" normalizeH="0" baseline="0" noProof="0" dirty="0" smtClean="0">
                <a:ln>
                  <a:noFill/>
                </a:ln>
                <a:solidFill>
                  <a:prstClr val="black"/>
                </a:solidFill>
                <a:effectLst/>
                <a:uLnTx/>
                <a:uFillTx/>
                <a:latin typeface="Calibri"/>
                <a:ea typeface="+mn-ea"/>
                <a:cs typeface="+mn-cs"/>
              </a:rPr>
              <a:t>Циљ програма је: повећање доступности права и услуга социјалне заштите, унапређење заштите сиромашних, социјално деловање - олакшање људске патње пружањем неопходне ургентне  помоћи лицима у невољи, развијањем солидарности међу људима, организовање различитих облика помоћи, унапређење услуга социјалне заштите за децу и породицу,</a:t>
            </a:r>
            <a:r>
              <a:rPr kumimoji="0" lang="ru-RU" sz="1200" b="0" i="0" u="none" strike="noStrike" kern="1200" cap="none" spc="0" normalizeH="0" baseline="0" noProof="0" dirty="0" smtClean="0">
                <a:ln>
                  <a:noFill/>
                </a:ln>
                <a:solidFill>
                  <a:prstClr val="black"/>
                </a:solidFill>
                <a:effectLst/>
                <a:uLnTx/>
                <a:uFillTx/>
                <a:latin typeface="Calibri"/>
                <a:ea typeface="+mn-ea"/>
                <a:cs typeface="+mn-cs"/>
              </a:rPr>
              <a:t> побољшање квалитетета социјалне Заштите угроженим групама</a:t>
            </a:r>
            <a:r>
              <a:rPr kumimoji="0" lang="sr-Cyrl-CS" sz="1200" b="0" i="0" u="none" strike="noStrike" kern="1200" cap="none" spc="0" normalizeH="0" baseline="0" noProof="0" dirty="0" smtClean="0">
                <a:ln>
                  <a:noFill/>
                </a:ln>
                <a:solidFill>
                  <a:prstClr val="black"/>
                </a:solidFill>
                <a:effectLst/>
                <a:uLnTx/>
                <a:uFillTx/>
                <a:latin typeface="Calibri"/>
                <a:ea typeface="+mn-ea"/>
                <a:cs typeface="+mn-cs"/>
              </a:rPr>
              <a:t>. Програм обухвата: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CS" sz="1200" b="0" i="0" u="none" strike="noStrike" kern="1200" cap="none" spc="0" normalizeH="0" baseline="0" noProof="0" dirty="0" smtClean="0">
                <a:ln>
                  <a:noFill/>
                </a:ln>
                <a:solidFill>
                  <a:prstClr val="black"/>
                </a:solidFill>
                <a:effectLst/>
                <a:uLnTx/>
                <a:uFillTx/>
                <a:latin typeface="Calibri"/>
                <a:ea typeface="+mn-ea"/>
                <a:cs typeface="+mn-cs"/>
              </a:rPr>
              <a:t>-Једнократне помоћи и други облици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CS" sz="1200" b="0" i="0" u="none" strike="noStrike" kern="1200" cap="none" spc="0" normalizeH="0" baseline="0" noProof="0" dirty="0" smtClean="0">
                <a:ln>
                  <a:noFill/>
                </a:ln>
                <a:solidFill>
                  <a:prstClr val="black"/>
                </a:solidFill>
                <a:effectLst/>
                <a:uLnTx/>
                <a:uFillTx/>
                <a:latin typeface="Calibri"/>
                <a:ea typeface="+mn-ea"/>
                <a:cs typeface="+mn-cs"/>
              </a:rPr>
              <a:t>-Подршку деци и породици са децом</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CS" sz="1200" b="0" i="0" u="none" strike="noStrike" kern="1200" cap="none" spc="0" normalizeH="0" baseline="0" noProof="0" dirty="0" smtClean="0">
                <a:ln>
                  <a:noFill/>
                </a:ln>
                <a:solidFill>
                  <a:prstClr val="black"/>
                </a:solidFill>
                <a:effectLst/>
                <a:uLnTx/>
                <a:uFillTx/>
                <a:latin typeface="Calibri"/>
                <a:ea typeface="+mn-ea"/>
                <a:cs typeface="+mn-cs"/>
              </a:rPr>
              <a:t>-Активности Црвеног крста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CS" sz="1200" b="0" i="0" u="none" strike="noStrike" kern="1200" cap="none" spc="0" normalizeH="0" baseline="0" noProof="0" dirty="0" smtClean="0">
                <a:ln>
                  <a:noFill/>
                </a:ln>
                <a:solidFill>
                  <a:prstClr val="black"/>
                </a:solidFill>
                <a:effectLst/>
                <a:uLnTx/>
                <a:uFillTx/>
                <a:latin typeface="Calibri"/>
                <a:ea typeface="+mn-ea"/>
                <a:cs typeface="+mn-cs"/>
              </a:rPr>
              <a:t>-Обављање делатности установа социјалне заштите</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sr-Cyrl-CS" sz="1200" b="0" i="0" u="none" strike="noStrike" kern="1200" cap="none" spc="0" normalizeH="0" baseline="0" noProof="0" dirty="0" smtClean="0">
                <a:ln>
                  <a:noFill/>
                </a:ln>
                <a:solidFill>
                  <a:prstClr val="black"/>
                </a:solidFill>
                <a:effectLst/>
                <a:uLnTx/>
                <a:uFillTx/>
                <a:latin typeface="Calibri"/>
                <a:ea typeface="+mn-ea"/>
                <a:cs typeface="+mn-cs"/>
              </a:rPr>
              <a:t>Пројекат „Помоћ у кући за старија лица,,</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sr-Cyrl-CS" sz="1200" b="0" i="0" u="none" strike="noStrike" kern="1200" cap="none" spc="0" normalizeH="0" baseline="0" noProof="0" dirty="0" smtClean="0">
                <a:ln>
                  <a:noFill/>
                </a:ln>
                <a:solidFill>
                  <a:prstClr val="black"/>
                </a:solidFill>
                <a:effectLst/>
                <a:uLnTx/>
                <a:uFillTx/>
                <a:latin typeface="Calibri"/>
                <a:ea typeface="+mn-ea"/>
                <a:cs typeface="+mn-cs"/>
              </a:rPr>
              <a:t>Пројекат ,,Лични пратилац  детета,,</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sr-Cyrl-CS" sz="1200" b="0" i="0" u="none" strike="noStrike" kern="1200" cap="none" spc="0" normalizeH="0" baseline="0" noProof="0" dirty="0" smtClean="0">
                <a:ln>
                  <a:noFill/>
                </a:ln>
                <a:solidFill>
                  <a:prstClr val="black"/>
                </a:solidFill>
                <a:effectLst/>
                <a:uLnTx/>
                <a:uFillTx/>
                <a:latin typeface="Calibri"/>
                <a:ea typeface="+mn-ea"/>
                <a:cs typeface="+mn-cs"/>
              </a:rPr>
              <a:t>Циљ је побољшање квалитета  социјалне заштите угроженим групама.</a:t>
            </a:r>
            <a:r>
              <a:rPr kumimoji="0" lang="sr-Cyrl-CS" sz="1100" b="0" i="0" u="none" strike="noStrike" kern="1200" cap="none" spc="0" normalizeH="0" baseline="0" noProof="0" dirty="0">
                <a:ln>
                  <a:noFill/>
                </a:ln>
                <a:solidFill>
                  <a:prstClr val="black"/>
                </a:solidFill>
                <a:effectLst/>
                <a:uLnTx/>
                <a:uFillTx/>
                <a:latin typeface="Calibri"/>
                <a:ea typeface="+mn-ea"/>
                <a:cs typeface="+mn-cs"/>
              </a:rPr>
              <a:t>	</a:t>
            </a:r>
            <a:r>
              <a:rPr kumimoji="0" lang="sr-Cyrl-CS" sz="1600" b="0" i="0" u="none" strike="noStrike" kern="1200" cap="none" spc="0" normalizeH="0" baseline="0" noProof="0" dirty="0">
                <a:ln>
                  <a:noFill/>
                </a:ln>
                <a:solidFill>
                  <a:prstClr val="black"/>
                </a:solidFill>
                <a:effectLst/>
                <a:uLnTx/>
                <a:uFillTx/>
                <a:latin typeface="Calibri"/>
                <a:ea typeface="+mn-ea"/>
                <a:cs typeface="+mn-cs"/>
              </a:rPr>
              <a:t>	</a:t>
            </a:r>
            <a:r>
              <a:rPr kumimoji="0" lang="sr-Cyrl-CS" sz="1800" b="0" i="0" u="none" strike="noStrike" kern="1200" cap="none" spc="0" normalizeH="0" baseline="0" noProof="0" dirty="0">
                <a:ln>
                  <a:noFill/>
                </a:ln>
                <a:solidFill>
                  <a:prstClr val="black"/>
                </a:solidFill>
                <a:effectLst/>
                <a:uLnTx/>
                <a:uFillTx/>
                <a:latin typeface="Calibri"/>
                <a:ea typeface="+mn-ea"/>
                <a:cs typeface="+mn-cs"/>
              </a:rPr>
              <a:t>		</a:t>
            </a:r>
            <a:endParaRPr kumimoji="0" lang="sr-Latn-R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CS" sz="1800" b="1" i="0" u="none" strike="noStrike" kern="1200" cap="none" spc="0" normalizeH="0" baseline="0" noProof="0" dirty="0">
                <a:ln>
                  <a:noFill/>
                </a:ln>
                <a:solidFill>
                  <a:prstClr val="black"/>
                </a:solidFill>
                <a:effectLst/>
                <a:uLnTx/>
                <a:uFillTx/>
                <a:latin typeface="Calibri"/>
                <a:ea typeface="+mn-ea"/>
                <a:cs typeface="+mn-cs"/>
              </a:rPr>
              <a:t>		</a:t>
            </a:r>
            <a:endParaRPr kumimoji="0" lang="sr-Latn-R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9" descr="Program 11 - Centar za socijalni rad Kucevo (4).jpg"/>
          <p:cNvPicPr>
            <a:picLocks noChangeAspect="1"/>
          </p:cNvPicPr>
          <p:nvPr/>
        </p:nvPicPr>
        <p:blipFill>
          <a:blip r:embed="rId2" cstate="print"/>
          <a:stretch>
            <a:fillRect/>
          </a:stretch>
        </p:blipFill>
        <p:spPr>
          <a:xfrm>
            <a:off x="5105400" y="5105400"/>
            <a:ext cx="3665911" cy="1573649"/>
          </a:xfrm>
          <a:prstGeom prst="rect">
            <a:avLst/>
          </a:prstGeom>
        </p:spPr>
      </p:pic>
      <p:pic>
        <p:nvPicPr>
          <p:cNvPr id="2052" name="Picture 4" descr="305665078_171033822146761_8208543116378948642_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684151"/>
            <a:ext cx="4419600" cy="299489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Potpisani ugovori sa studentima koje će stipendirati opština Kučevo ~  Poport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284962"/>
            <a:ext cx="3658984" cy="274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327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152400"/>
            <a:ext cx="8591550" cy="609600"/>
          </a:xfrm>
        </p:spPr>
        <p:txBody>
          <a:bodyPr>
            <a:noAutofit/>
          </a:bodyPr>
          <a:lstStyle/>
          <a:p>
            <a:r>
              <a:rPr lang="sr-Cyrl-RS" b="1" dirty="0"/>
              <a:t>ПРОГРАМ 12. </a:t>
            </a:r>
            <a:r>
              <a:rPr lang="sr-Cyrl-RS" dirty="0">
                <a:solidFill>
                  <a:srgbClr val="C00000"/>
                </a:solidFill>
              </a:rPr>
              <a:t>Здравствена заштита</a:t>
            </a:r>
            <a:endParaRPr lang="sr-Latn-RS" dirty="0">
              <a:solidFill>
                <a:srgbClr val="C00000"/>
              </a:solidFill>
            </a:endParaRPr>
          </a:p>
        </p:txBody>
      </p:sp>
      <p:sp>
        <p:nvSpPr>
          <p:cNvPr id="2" name="Content Placeholder 1"/>
          <p:cNvSpPr>
            <a:spLocks noGrp="1"/>
          </p:cNvSpPr>
          <p:nvPr>
            <p:ph sz="quarter" idx="13"/>
          </p:nvPr>
        </p:nvSpPr>
        <p:spPr>
          <a:xfrm>
            <a:off x="243840" y="1061709"/>
            <a:ext cx="8595360" cy="5339091"/>
          </a:xfrm>
        </p:spPr>
        <p:txBody>
          <a:bodyPr/>
          <a:lstStyle/>
          <a:p>
            <a:pPr>
              <a:buFont typeface="Wingdings" pitchFamily="2" charset="2"/>
              <a:buChar char="q"/>
            </a:pPr>
            <a:r>
              <a:rPr lang="sr-Cyrl-RS" dirty="0" smtClean="0"/>
              <a:t> Укупно утрошено: </a:t>
            </a:r>
            <a:r>
              <a:rPr lang="en-US" dirty="0" smtClean="0"/>
              <a:t>22.076.968,97 </a:t>
            </a:r>
            <a:r>
              <a:rPr lang="sr-Cyrl-RS" dirty="0" smtClean="0"/>
              <a:t> динара</a:t>
            </a:r>
          </a:p>
          <a:p>
            <a:pPr>
              <a:buNone/>
            </a:pPr>
            <a:endParaRPr lang="sr-Cyrl-RS" dirty="0"/>
          </a:p>
          <a:p>
            <a:endParaRPr lang="sr-Cyrl-RS" dirty="0"/>
          </a:p>
          <a:p>
            <a:pPr marL="109728" indent="0">
              <a:buNone/>
            </a:pPr>
            <a:endParaRPr lang="sr-Cyrl-RS" dirty="0"/>
          </a:p>
          <a:p>
            <a:pPr marL="109728" indent="0">
              <a:buNone/>
            </a:pPr>
            <a:endParaRPr lang="sr-Cyrl-RS" dirty="0"/>
          </a:p>
        </p:txBody>
      </p:sp>
      <p:sp>
        <p:nvSpPr>
          <p:cNvPr id="4" name="Rectangle 3"/>
          <p:cNvSpPr/>
          <p:nvPr/>
        </p:nvSpPr>
        <p:spPr>
          <a:xfrm>
            <a:off x="304800" y="1600200"/>
            <a:ext cx="8534400" cy="116955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r-Cyrl-RS" sz="1400" b="0" i="0" u="none" strike="noStrike" kern="1200" cap="none" spc="0" normalizeH="0" baseline="0" noProof="0" dirty="0" smtClean="0">
                <a:ln>
                  <a:noFill/>
                </a:ln>
                <a:solidFill>
                  <a:prstClr val="black"/>
                </a:solidFill>
                <a:effectLst/>
                <a:uLnTx/>
                <a:uFillTx/>
                <a:latin typeface="Calibri"/>
                <a:ea typeface="+mn-ea"/>
                <a:cs typeface="+mn-cs"/>
              </a:rPr>
              <a:t>Унапређење здравствене заштите је на првом месту збрињавања наших грађана и она обухвата: доступност здравствене заштите за најстарије и најудаљеније становнике, подизање квалитета здравствених услуга, смањење времена чекања, стављање превентиве као приоритет унапређења здравствене заштите.</a:t>
            </a:r>
            <a:r>
              <a:rPr kumimoji="0" lang="ru-RU" sz="1400" b="0" i="0" u="none" strike="noStrike" kern="1200" cap="none" spc="0" normalizeH="0" baseline="0" noProof="0" dirty="0" smtClean="0">
                <a:ln>
                  <a:noFill/>
                </a:ln>
                <a:solidFill>
                  <a:prstClr val="black"/>
                </a:solidFill>
                <a:effectLst/>
                <a:uLnTx/>
                <a:uFillTx/>
                <a:latin typeface="Calibri"/>
                <a:ea typeface="+mn-ea"/>
                <a:cs typeface="+mn-cs"/>
              </a:rPr>
              <a:t>Извођење грађевинских радова на реконструкцији и енергетској санацији објекта Дома здравља "Бошко Вребалов" у Кучеву</a:t>
            </a:r>
            <a:r>
              <a:rPr kumimoji="0" lang="sr-Cyrl-CS" sz="1400" b="0" i="0" u="none" strike="noStrike" kern="1200" cap="none" spc="0" normalizeH="0" baseline="0" noProof="0" dirty="0">
                <a:ln>
                  <a:noFill/>
                </a:ln>
                <a:solidFill>
                  <a:prstClr val="black"/>
                </a:solidFill>
                <a:effectLst/>
                <a:uLnTx/>
                <a:uFillTx/>
                <a:latin typeface="Calibri"/>
                <a:ea typeface="+mn-ea"/>
                <a:cs typeface="+mn-cs"/>
              </a:rPr>
              <a:t>	</a:t>
            </a:r>
            <a:endParaRPr kumimoji="0" lang="sr-Latn-R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304800" y="5968425"/>
            <a:ext cx="8417293"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r-Cyrl-CS" sz="1600" b="0" i="0" u="none" strike="noStrike" kern="1200" cap="none" spc="0" normalizeH="0" baseline="0" noProof="0" dirty="0" smtClean="0">
                <a:ln>
                  <a:noFill/>
                </a:ln>
                <a:solidFill>
                  <a:prstClr val="black"/>
                </a:solidFill>
                <a:effectLst/>
                <a:uLnTx/>
                <a:uFillTx/>
                <a:latin typeface="Calibri"/>
                <a:ea typeface="+mn-ea"/>
                <a:cs typeface="+mn-cs"/>
              </a:rPr>
              <a:t>Један од циљева је унапређење здравља становништва. Покривеност становништва примарном здравственом заштитом је 100 посто.</a:t>
            </a:r>
            <a:endParaRPr kumimoji="0" lang="sr-Cyrl-C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descr="Program 11 - Dom zdravlja Kucevo (2).jpg"/>
          <p:cNvPicPr>
            <a:picLocks noChangeAspect="1"/>
          </p:cNvPicPr>
          <p:nvPr/>
        </p:nvPicPr>
        <p:blipFill>
          <a:blip r:embed="rId2" cstate="print"/>
          <a:srcRect l="13559" b="565"/>
          <a:stretch>
            <a:fillRect/>
          </a:stretch>
        </p:blipFill>
        <p:spPr>
          <a:xfrm>
            <a:off x="4953000" y="2743200"/>
            <a:ext cx="3810000" cy="3210859"/>
          </a:xfrm>
          <a:prstGeom prst="rect">
            <a:avLst/>
          </a:prstGeom>
        </p:spPr>
      </p:pic>
      <p:pic>
        <p:nvPicPr>
          <p:cNvPr id="6150" name="Picture 6" descr="Почела реконструкција Дома здравља - e-Kuče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282" y="2752735"/>
            <a:ext cx="4310276" cy="3232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538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152400"/>
            <a:ext cx="8591550" cy="619506"/>
          </a:xfrm>
        </p:spPr>
        <p:txBody>
          <a:bodyPr>
            <a:noAutofit/>
          </a:bodyPr>
          <a:lstStyle/>
          <a:p>
            <a:r>
              <a:rPr lang="sr-Cyrl-RS" b="1" dirty="0"/>
              <a:t>ПРОГРАМ 13. </a:t>
            </a:r>
            <a:r>
              <a:rPr lang="sr-Cyrl-RS" dirty="0">
                <a:solidFill>
                  <a:srgbClr val="C00000"/>
                </a:solidFill>
              </a:rPr>
              <a:t>Развој културе и информисања</a:t>
            </a:r>
            <a:endParaRPr lang="sr-Latn-RS" dirty="0">
              <a:solidFill>
                <a:srgbClr val="C00000"/>
              </a:solidFill>
            </a:endParaRPr>
          </a:p>
        </p:txBody>
      </p:sp>
      <p:sp>
        <p:nvSpPr>
          <p:cNvPr id="2" name="Content Placeholder 1"/>
          <p:cNvSpPr>
            <a:spLocks noGrp="1"/>
          </p:cNvSpPr>
          <p:nvPr>
            <p:ph sz="quarter" idx="13"/>
          </p:nvPr>
        </p:nvSpPr>
        <p:spPr>
          <a:xfrm>
            <a:off x="274320" y="1298448"/>
            <a:ext cx="4373880" cy="5102352"/>
          </a:xfrm>
        </p:spPr>
        <p:txBody>
          <a:bodyPr>
            <a:normAutofit fontScale="92500" lnSpcReduction="20000"/>
          </a:bodyPr>
          <a:lstStyle/>
          <a:p>
            <a:pPr>
              <a:buFont typeface="Wingdings" pitchFamily="2" charset="2"/>
              <a:buChar char="q"/>
            </a:pPr>
            <a:r>
              <a:rPr lang="sr-Cyrl-RS" dirty="0" smtClean="0"/>
              <a:t> </a:t>
            </a:r>
            <a:r>
              <a:rPr lang="sr-Cyrl-RS" sz="1600" dirty="0" smtClean="0"/>
              <a:t>Укупно утрошено</a:t>
            </a:r>
            <a:r>
              <a:rPr lang="en-US" sz="1600" dirty="0" smtClean="0"/>
              <a:t>  </a:t>
            </a:r>
            <a:r>
              <a:rPr lang="en-US" dirty="0" smtClean="0">
                <a:solidFill>
                  <a:srgbClr val="FF0000"/>
                </a:solidFill>
              </a:rPr>
              <a:t>56,482,806</a:t>
            </a:r>
            <a:r>
              <a:rPr lang="en-US" sz="1600" dirty="0" smtClean="0"/>
              <a:t> </a:t>
            </a:r>
            <a:r>
              <a:rPr lang="sr-Cyrl-RS" sz="1600" dirty="0" smtClean="0"/>
              <a:t>динара</a:t>
            </a:r>
          </a:p>
          <a:p>
            <a:pPr>
              <a:buNone/>
            </a:pPr>
            <a:endParaRPr lang="sr-Cyrl-RS" sz="1600" dirty="0"/>
          </a:p>
          <a:p>
            <a:pPr marL="0" indent="0">
              <a:buNone/>
            </a:pPr>
            <a:r>
              <a:rPr lang="sr-Cyrl-RS" sz="1600" dirty="0" smtClean="0"/>
              <a:t>Програм обухвата: </a:t>
            </a:r>
          </a:p>
          <a:p>
            <a:pPr marL="0" indent="0"/>
            <a:r>
              <a:rPr lang="sr-Cyrl-RS" sz="1600" dirty="0" smtClean="0"/>
              <a:t> Функционисање локалних установа културе: Центра за културу „Драган Кецман” Кучево и Библиотеке „Никола Сикимић Максим” Кучево; </a:t>
            </a:r>
          </a:p>
          <a:p>
            <a:pPr marL="0" indent="0"/>
            <a:r>
              <a:rPr lang="sr-Cyrl-RS" sz="1600" dirty="0" smtClean="0"/>
              <a:t> Манифестација:  ,,Хомољски мотиви,,</a:t>
            </a:r>
          </a:p>
          <a:p>
            <a:pPr marL="0" indent="0"/>
            <a:r>
              <a:rPr lang="sr-Cyrl-RS" sz="1600" dirty="0" smtClean="0"/>
              <a:t>Великани Кучева</a:t>
            </a:r>
          </a:p>
          <a:p>
            <a:pPr marL="0" indent="0"/>
            <a:r>
              <a:rPr lang="sr-Cyrl-RS" sz="1600" dirty="0" smtClean="0"/>
              <a:t>Фестивал аматерских позоришта </a:t>
            </a:r>
          </a:p>
          <a:p>
            <a:pPr marL="0" indent="0"/>
            <a:r>
              <a:rPr lang="sr-Cyrl-RS" sz="1600" dirty="0" smtClean="0"/>
              <a:t>Манифестација Михољски сусрети села</a:t>
            </a:r>
          </a:p>
          <a:p>
            <a:pPr marL="0" indent="0"/>
            <a:r>
              <a:rPr lang="sr-Cyrl-RS" sz="1600" dirty="0" smtClean="0"/>
              <a:t> Организовање књижевних вечери, позоришних представа, биоскопских пројекција, изложби,предавања, наступи фолклорног ансабла итд.</a:t>
            </a:r>
          </a:p>
          <a:p>
            <a:pPr marL="0" indent="0">
              <a:buNone/>
            </a:pPr>
            <a:r>
              <a:rPr lang="sr-Cyrl-RS" sz="1600" dirty="0" smtClean="0"/>
              <a:t>Циљ је обезбедити и очувати културно-</a:t>
            </a:r>
            <a:br>
              <a:rPr lang="sr-Cyrl-RS" sz="1600" dirty="0" smtClean="0"/>
            </a:br>
            <a:r>
              <a:rPr lang="sr-Cyrl-RS" sz="1600" dirty="0" smtClean="0"/>
              <a:t>-историјско наслеђе и укључити што већи број грађана у културна дешавања општине</a:t>
            </a:r>
            <a:endParaRPr lang="sr-Cyrl-RS" sz="1700" dirty="0" smtClean="0"/>
          </a:p>
          <a:p>
            <a:pPr marL="0" indent="0">
              <a:buNone/>
            </a:pPr>
            <a:r>
              <a:rPr lang="sr-Cyrl-RS" sz="1700" dirty="0" smtClean="0"/>
              <a:t>-очување,унапређење и представљање културног-историјског наслеђа,културне разновсности,продукције и стваралаштва у локалној заједници.Остваривање права грађана и информисање и унапређење јавног ивнформисања.</a:t>
            </a:r>
            <a:endParaRPr lang="sr-Cyrl-RS" sz="1700" dirty="0"/>
          </a:p>
        </p:txBody>
      </p:sp>
      <p:pic>
        <p:nvPicPr>
          <p:cNvPr id="5" name="Picture 4" descr="Program 13 - 50. Homoljski motivi.jpg"/>
          <p:cNvPicPr>
            <a:picLocks noChangeAspect="1"/>
          </p:cNvPicPr>
          <p:nvPr/>
        </p:nvPicPr>
        <p:blipFill>
          <a:blip r:embed="rId2" cstate="print"/>
          <a:srcRect l="14000" r="10000"/>
          <a:stretch>
            <a:fillRect/>
          </a:stretch>
        </p:blipFill>
        <p:spPr>
          <a:xfrm>
            <a:off x="4800600" y="1371600"/>
            <a:ext cx="3962400" cy="2235487"/>
          </a:xfrm>
          <a:prstGeom prst="rect">
            <a:avLst/>
          </a:prstGeom>
        </p:spPr>
      </p:pic>
      <p:pic>
        <p:nvPicPr>
          <p:cNvPr id="6" name="Picture 5" descr="Program 13 - Festival Truba Miroslava Mileta Matusica.jpg"/>
          <p:cNvPicPr>
            <a:picLocks noChangeAspect="1"/>
          </p:cNvPicPr>
          <p:nvPr/>
        </p:nvPicPr>
        <p:blipFill>
          <a:blip r:embed="rId3" cstate="print"/>
          <a:stretch>
            <a:fillRect/>
          </a:stretch>
        </p:blipFill>
        <p:spPr>
          <a:xfrm>
            <a:off x="4800600" y="3607087"/>
            <a:ext cx="3965168" cy="2641313"/>
          </a:xfrm>
          <a:prstGeom prst="rect">
            <a:avLst/>
          </a:prstGeom>
        </p:spPr>
      </p:pic>
    </p:spTree>
    <p:extLst>
      <p:ext uri="{BB962C8B-B14F-4D97-AF65-F5344CB8AC3E}">
        <p14:creationId xmlns:p14="http://schemas.microsoft.com/office/powerpoint/2010/main" val="1799828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76200"/>
            <a:ext cx="8591550" cy="685800"/>
          </a:xfrm>
        </p:spPr>
        <p:txBody>
          <a:bodyPr>
            <a:noAutofit/>
          </a:bodyPr>
          <a:lstStyle/>
          <a:p>
            <a:r>
              <a:rPr lang="sr-Cyrl-RS" b="1" dirty="0"/>
              <a:t>ПРОГРАМ 14. </a:t>
            </a:r>
            <a:r>
              <a:rPr lang="sr-Cyrl-RS" dirty="0">
                <a:solidFill>
                  <a:srgbClr val="C00000"/>
                </a:solidFill>
              </a:rPr>
              <a:t>Развој спорта и омладин</a:t>
            </a:r>
            <a:r>
              <a:rPr lang="sr-Cyrl-RS" sz="3500" dirty="0">
                <a:solidFill>
                  <a:srgbClr val="C00000"/>
                </a:solidFill>
              </a:rPr>
              <a:t>е</a:t>
            </a:r>
            <a:endParaRPr lang="sr-Latn-RS" sz="3500" dirty="0">
              <a:solidFill>
                <a:srgbClr val="C00000"/>
              </a:solidFill>
            </a:endParaRPr>
          </a:p>
        </p:txBody>
      </p:sp>
      <p:sp>
        <p:nvSpPr>
          <p:cNvPr id="2" name="Content Placeholder 1"/>
          <p:cNvSpPr>
            <a:spLocks noGrp="1"/>
          </p:cNvSpPr>
          <p:nvPr>
            <p:ph sz="quarter" idx="13"/>
          </p:nvPr>
        </p:nvSpPr>
        <p:spPr/>
        <p:txBody>
          <a:bodyPr/>
          <a:lstStyle/>
          <a:p>
            <a:pPr>
              <a:buFont typeface="Wingdings" pitchFamily="2" charset="2"/>
              <a:buChar char="q"/>
            </a:pPr>
            <a:r>
              <a:rPr lang="sr-Cyrl-RS" dirty="0" smtClean="0"/>
              <a:t> Укупно утрошено: </a:t>
            </a:r>
            <a:r>
              <a:rPr lang="en-US" dirty="0" smtClean="0"/>
              <a:t>2</a:t>
            </a:r>
            <a:r>
              <a:rPr lang="sr-Cyrl-RS" dirty="0" smtClean="0"/>
              <a:t>7.445.965,20</a:t>
            </a:r>
            <a:r>
              <a:rPr lang="en-US" dirty="0" smtClean="0"/>
              <a:t> </a:t>
            </a:r>
            <a:r>
              <a:rPr lang="sr-Cyrl-RS" dirty="0" smtClean="0"/>
              <a:t> </a:t>
            </a:r>
            <a:r>
              <a:rPr lang="sr-Cyrl-RS" dirty="0"/>
              <a:t>динара</a:t>
            </a:r>
          </a:p>
          <a:p>
            <a:endParaRPr lang="sr-Cyrl-RS" dirty="0"/>
          </a:p>
          <a:p>
            <a:pPr marL="109728" indent="0">
              <a:buNone/>
            </a:pPr>
            <a:endParaRPr lang="sr-Cyrl-RS" dirty="0"/>
          </a:p>
        </p:txBody>
      </p:sp>
      <p:sp>
        <p:nvSpPr>
          <p:cNvPr id="5" name="Rectangle 4"/>
          <p:cNvSpPr/>
          <p:nvPr/>
        </p:nvSpPr>
        <p:spPr>
          <a:xfrm>
            <a:off x="304800" y="4059792"/>
            <a:ext cx="8382000" cy="181588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r-Cyrl-CS" sz="1600" b="0" i="0" u="none" strike="noStrike" kern="1200" cap="none" spc="0" normalizeH="0" baseline="0" noProof="0" dirty="0" smtClean="0">
                <a:ln>
                  <a:noFill/>
                </a:ln>
                <a:solidFill>
                  <a:prstClr val="black"/>
                </a:solidFill>
                <a:effectLst/>
                <a:uLnTx/>
                <a:uFillTx/>
                <a:latin typeface="Calibri"/>
                <a:ea typeface="+mn-ea"/>
                <a:cs typeface="+mn-cs"/>
              </a:rPr>
              <a:t>Циљ, </a:t>
            </a:r>
            <a:r>
              <a:rPr kumimoji="0" lang="sr-Cyrl-CS" sz="1600" b="0" i="0" u="none" strike="noStrike" kern="1200" cap="none" spc="0" normalizeH="0" baseline="0" noProof="0" dirty="0">
                <a:ln>
                  <a:noFill/>
                </a:ln>
                <a:solidFill>
                  <a:prstClr val="black"/>
                </a:solidFill>
                <a:effectLst/>
                <a:uLnTx/>
                <a:uFillTx/>
                <a:latin typeface="Calibri"/>
                <a:ea typeface="+mn-ea"/>
                <a:cs typeface="+mn-cs"/>
              </a:rPr>
              <a:t>обезбеђивање услова за рад и унапређење капацитета спортских организација преко којих се остварује јавни интерес у области спорта у </a:t>
            </a:r>
            <a:r>
              <a:rPr kumimoji="0" lang="sr-Cyrl-CS" sz="1600" b="0" i="0" u="none" strike="noStrike" kern="1200" cap="none" spc="0" normalizeH="0" baseline="0" noProof="0" dirty="0" smtClean="0">
                <a:ln>
                  <a:noFill/>
                </a:ln>
                <a:solidFill>
                  <a:prstClr val="black"/>
                </a:solidFill>
                <a:effectLst/>
                <a:uLnTx/>
                <a:uFillTx/>
                <a:latin typeface="Calibri"/>
                <a:ea typeface="+mn-ea"/>
                <a:cs typeface="+mn-cs"/>
              </a:rPr>
              <a:t>општини Кучево, </a:t>
            </a:r>
            <a:r>
              <a:rPr kumimoji="0" lang="sr-Cyrl-CS" sz="1600" b="0" i="0" u="none" strike="noStrike" kern="1200" cap="none" spc="0" normalizeH="0" baseline="0" noProof="0" dirty="0">
                <a:ln>
                  <a:noFill/>
                </a:ln>
                <a:solidFill>
                  <a:prstClr val="black"/>
                </a:solidFill>
                <a:effectLst/>
                <a:uLnTx/>
                <a:uFillTx/>
                <a:latin typeface="Calibri"/>
                <a:ea typeface="+mn-ea"/>
                <a:cs typeface="+mn-cs"/>
              </a:rPr>
              <a:t>реализован је у потпуности у односу на план . </a:t>
            </a:r>
            <a:endParaRPr kumimoji="0" lang="sr-Latn-R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r-Cyrl-CS" sz="1600" b="0" i="0" u="none" strike="noStrike" kern="1200" cap="none" spc="0" normalizeH="0" baseline="0" noProof="0" dirty="0" smtClean="0">
                <a:ln>
                  <a:noFill/>
                </a:ln>
                <a:solidFill>
                  <a:prstClr val="black"/>
                </a:solidFill>
                <a:effectLst/>
                <a:uLnTx/>
                <a:uFillTx/>
                <a:latin typeface="Calibri"/>
                <a:ea typeface="+mn-ea"/>
                <a:cs typeface="+mn-cs"/>
              </a:rPr>
              <a:t>У 2022. години буџет је финансирао 27 спортских удружења у 12 различитих спортова кроз 28 програма преко којих се остварује јавни интерес у области спорта. У 2023. години спортска удружења су реализовала низ акција и манифестација. Такође, у склопу својих редовних активности, клубови су учествовали у својим такмичарским лигама.</a:t>
            </a:r>
            <a:endParaRPr kumimoji="0" lang="sr-Latn-R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descr="Program 14 - Rukomet.jpg"/>
          <p:cNvPicPr>
            <a:picLocks noChangeAspect="1"/>
          </p:cNvPicPr>
          <p:nvPr/>
        </p:nvPicPr>
        <p:blipFill>
          <a:blip r:embed="rId2" cstate="print"/>
          <a:srcRect l="25397"/>
          <a:stretch>
            <a:fillRect/>
          </a:stretch>
        </p:blipFill>
        <p:spPr>
          <a:xfrm>
            <a:off x="457200" y="1905000"/>
            <a:ext cx="2667000" cy="2058284"/>
          </a:xfrm>
          <a:prstGeom prst="rect">
            <a:avLst/>
          </a:prstGeom>
        </p:spPr>
      </p:pic>
      <p:pic>
        <p:nvPicPr>
          <p:cNvPr id="4098" name="Picture 2" descr="IMG-20220829-WA00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8831" y="1899497"/>
            <a:ext cx="2964874" cy="206201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ekucevo.rs/wp-content/uploads/2022/08/20220828_185333-350x15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900382"/>
            <a:ext cx="2792556" cy="2062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206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4038600"/>
          </a:xfrm>
        </p:spPr>
        <p:txBody>
          <a:bodyPr anchor="t">
            <a:noAutofit/>
          </a:bodyPr>
          <a:lstStyle/>
          <a:p>
            <a:pPr algn="ctr"/>
            <a:r>
              <a:rPr lang="sr-Latn-RS" sz="5400" dirty="0"/>
              <a:t/>
            </a:r>
            <a:br>
              <a:rPr lang="sr-Latn-RS" sz="5400" dirty="0"/>
            </a:br>
            <a:r>
              <a:rPr lang="sr-Cyrl-RS" sz="5400" b="1" dirty="0"/>
              <a:t>КОНСОЛИДОВАНИ ЗАВРШНИ РАЧУН БУЏЕТА </a:t>
            </a:r>
            <a:r>
              <a:rPr lang="sr-Cyrl-RS" sz="5400" b="1" dirty="0" smtClean="0"/>
              <a:t>ОПШТИНЕ КУЧЕВО</a:t>
            </a:r>
            <a:r>
              <a:rPr lang="sr-Cyrl-RS" sz="5400" b="1" dirty="0" smtClean="0">
                <a:solidFill>
                  <a:srgbClr val="FF0000"/>
                </a:solidFill>
              </a:rPr>
              <a:t> </a:t>
            </a:r>
            <a:r>
              <a:rPr lang="sr-Cyrl-RS" sz="5400" b="1" dirty="0"/>
              <a:t>ЗА </a:t>
            </a:r>
            <a:r>
              <a:rPr lang="sr-Cyrl-RS" sz="5400" b="1" dirty="0" smtClean="0"/>
              <a:t>2023. ГОДИНУ</a:t>
            </a:r>
            <a:endParaRPr lang="sr-Latn-CS" sz="5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4" y="152400"/>
            <a:ext cx="8715375" cy="609601"/>
          </a:xfrm>
        </p:spPr>
        <p:txBody>
          <a:bodyPr>
            <a:noAutofit/>
          </a:bodyPr>
          <a:lstStyle/>
          <a:p>
            <a:r>
              <a:rPr lang="sr-Cyrl-RS" b="1" dirty="0"/>
              <a:t>ПРОГРАМ 15. </a:t>
            </a:r>
            <a:r>
              <a:rPr lang="sr-Cyrl-RS" dirty="0">
                <a:solidFill>
                  <a:srgbClr val="C00000"/>
                </a:solidFill>
              </a:rPr>
              <a:t>Опште услуге локалне самоуправе</a:t>
            </a:r>
            <a:endParaRPr lang="sr-Latn-RS" dirty="0">
              <a:solidFill>
                <a:srgbClr val="C00000"/>
              </a:solidFill>
            </a:endParaRPr>
          </a:p>
        </p:txBody>
      </p:sp>
      <p:sp>
        <p:nvSpPr>
          <p:cNvPr id="2" name="Content Placeholder 1"/>
          <p:cNvSpPr>
            <a:spLocks noGrp="1"/>
          </p:cNvSpPr>
          <p:nvPr>
            <p:ph sz="quarter" idx="13"/>
          </p:nvPr>
        </p:nvSpPr>
        <p:spPr>
          <a:xfrm>
            <a:off x="274320" y="1143000"/>
            <a:ext cx="8595360" cy="1981200"/>
          </a:xfrm>
        </p:spPr>
        <p:txBody>
          <a:bodyPr>
            <a:normAutofit/>
          </a:bodyPr>
          <a:lstStyle/>
          <a:p>
            <a:pPr>
              <a:buFont typeface="Wingdings" pitchFamily="2" charset="2"/>
              <a:buChar char="q"/>
            </a:pPr>
            <a:r>
              <a:rPr lang="sr-Cyrl-RS" dirty="0" smtClean="0"/>
              <a:t> Укупно утрошено: 150.150.392,53</a:t>
            </a:r>
            <a:r>
              <a:rPr lang="en-US" dirty="0" smtClean="0"/>
              <a:t> </a:t>
            </a:r>
            <a:r>
              <a:rPr lang="sr-Cyrl-RS" dirty="0" smtClean="0"/>
              <a:t> динара</a:t>
            </a:r>
          </a:p>
          <a:p>
            <a:pPr algn="just"/>
            <a:endParaRPr lang="sr-Cyrl-CS" sz="1400" dirty="0" smtClean="0"/>
          </a:p>
          <a:p>
            <a:pPr algn="just"/>
            <a:r>
              <a:rPr lang="sr-Cyrl-CS" sz="1400" dirty="0" smtClean="0"/>
              <a:t>Циљ овог програма је обезбеђивање континуираног функционисања </a:t>
            </a:r>
            <a:r>
              <a:rPr lang="sr-Cyrl-CS" sz="1400" dirty="0"/>
              <a:t>органа </a:t>
            </a:r>
            <a:r>
              <a:rPr lang="sr-Cyrl-CS" sz="1400" dirty="0" smtClean="0"/>
              <a:t>ЈЛС (јединице локалне самоуправе)</a:t>
            </a:r>
            <a:r>
              <a:rPr lang="sr-Latn-RS" sz="1400" dirty="0" smtClean="0"/>
              <a:t>. </a:t>
            </a:r>
            <a:r>
              <a:rPr lang="sr-Cyrl-CS" sz="1400" dirty="0" smtClean="0"/>
              <a:t>Трошкови  </a:t>
            </a:r>
            <a:r>
              <a:rPr lang="sr-Cyrl-CS" sz="1400" dirty="0"/>
              <a:t>који су предвиђени овим програмом, планирани су у </a:t>
            </a:r>
            <a:r>
              <a:rPr lang="sr-Cyrl-CS" sz="1400" dirty="0" smtClean="0"/>
              <a:t>параметрима </a:t>
            </a:r>
            <a:r>
              <a:rPr lang="sr-Cyrl-CS" sz="1400" dirty="0"/>
              <a:t>у односу на </a:t>
            </a:r>
            <a:r>
              <a:rPr lang="sr-Cyrl-CS" sz="1400" dirty="0" smtClean="0"/>
              <a:t>20</a:t>
            </a:r>
            <a:r>
              <a:rPr lang="sr-Cyrl-RS" sz="1400" dirty="0" smtClean="0"/>
              <a:t>22</a:t>
            </a:r>
            <a:r>
              <a:rPr lang="sr-Cyrl-CS" sz="1400" dirty="0" smtClean="0"/>
              <a:t>. </a:t>
            </a:r>
            <a:r>
              <a:rPr lang="sr-Cyrl-CS" sz="1400" dirty="0"/>
              <a:t>годину што је у складу са  рестриктивном политиком запошљавања у државним органима, и у том смислу су формирани и сви остали трошкови на начин на који и како је могуће </a:t>
            </a:r>
            <a:r>
              <a:rPr lang="sr-Cyrl-CS" sz="1400" dirty="0" smtClean="0"/>
              <a:t>утицати, </a:t>
            </a:r>
            <a:r>
              <a:rPr lang="sr-Cyrl-CS" sz="1400" dirty="0"/>
              <a:t>а да при томе функционисање локалне самоуправе задржи постојећи квантитет и квалитет.</a:t>
            </a:r>
            <a:endParaRPr lang="sr-Latn-RS" sz="1400" dirty="0"/>
          </a:p>
          <a:p>
            <a:endParaRPr lang="sr-Cyrl-RS" dirty="0"/>
          </a:p>
          <a:p>
            <a:pPr marL="109728" indent="0">
              <a:buNone/>
            </a:pPr>
            <a:endParaRPr lang="sr-Cyrl-RS" dirty="0"/>
          </a:p>
        </p:txBody>
      </p:sp>
      <p:pic>
        <p:nvPicPr>
          <p:cNvPr id="8194" name="Picture 2" descr="Општина Кучево — Википедиј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124200"/>
            <a:ext cx="5946774" cy="347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496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228601"/>
            <a:ext cx="8591550" cy="914400"/>
          </a:xfrm>
        </p:spPr>
        <p:txBody>
          <a:bodyPr>
            <a:noAutofit/>
          </a:bodyPr>
          <a:lstStyle/>
          <a:p>
            <a:r>
              <a:rPr lang="sr-Cyrl-RS" b="1" dirty="0"/>
              <a:t>ПРОГРАМ 16. </a:t>
            </a:r>
            <a:r>
              <a:rPr lang="sr-Cyrl-RS" dirty="0">
                <a:solidFill>
                  <a:srgbClr val="C00000"/>
                </a:solidFill>
              </a:rPr>
              <a:t>Политички систем локалне самоуправе</a:t>
            </a:r>
            <a:endParaRPr lang="sr-Latn-RS" dirty="0">
              <a:solidFill>
                <a:srgbClr val="C00000"/>
              </a:solidFill>
            </a:endParaRPr>
          </a:p>
        </p:txBody>
      </p:sp>
      <p:sp>
        <p:nvSpPr>
          <p:cNvPr id="2" name="Content Placeholder 1"/>
          <p:cNvSpPr>
            <a:spLocks noGrp="1"/>
          </p:cNvSpPr>
          <p:nvPr>
            <p:ph sz="quarter" idx="13"/>
          </p:nvPr>
        </p:nvSpPr>
        <p:spPr>
          <a:xfrm>
            <a:off x="274320" y="1298448"/>
            <a:ext cx="8595360" cy="1368552"/>
          </a:xfrm>
        </p:spPr>
        <p:txBody>
          <a:bodyPr>
            <a:normAutofit fontScale="55000" lnSpcReduction="20000"/>
          </a:bodyPr>
          <a:lstStyle/>
          <a:p>
            <a:pPr>
              <a:buFont typeface="Wingdings" pitchFamily="2" charset="2"/>
              <a:buChar char="q"/>
            </a:pPr>
            <a:r>
              <a:rPr lang="sr-Cyrl-RS" dirty="0" smtClean="0"/>
              <a:t> Укупно утрошено: 27.923.328,40</a:t>
            </a:r>
            <a:r>
              <a:rPr lang="en-US" dirty="0" smtClean="0"/>
              <a:t> </a:t>
            </a:r>
            <a:r>
              <a:rPr lang="sr-Cyrl-RS" dirty="0" smtClean="0"/>
              <a:t> </a:t>
            </a:r>
            <a:r>
              <a:rPr lang="sr-Cyrl-RS" dirty="0"/>
              <a:t>динара</a:t>
            </a:r>
          </a:p>
          <a:p>
            <a:pPr algn="just"/>
            <a:r>
              <a:rPr lang="sr-Cyrl-CS" sz="1600" dirty="0"/>
              <a:t>Са </a:t>
            </a:r>
            <a:r>
              <a:rPr lang="sr-Cyrl-RS" sz="1600" dirty="0" smtClean="0"/>
              <a:t>пет</a:t>
            </a:r>
            <a:r>
              <a:rPr lang="sr-Cyrl-CS" sz="1600" dirty="0" smtClean="0"/>
              <a:t> </a:t>
            </a:r>
            <a:r>
              <a:rPr lang="sr-Cyrl-CS" sz="1600" dirty="0"/>
              <a:t>одржаних седница Скупштине </a:t>
            </a:r>
            <a:r>
              <a:rPr lang="sr-Cyrl-CS" sz="1600" dirty="0" smtClean="0"/>
              <a:t>општине Кучево, </a:t>
            </a:r>
            <a:r>
              <a:rPr lang="sr-Cyrl-CS" sz="1600" dirty="0"/>
              <a:t>Скупштина је у потпуности обављала делатности из своје надлежности у складу са Законом о локалној самоуправи и Статутом </a:t>
            </a:r>
            <a:r>
              <a:rPr lang="sr-Cyrl-CS" sz="1600" dirty="0" smtClean="0"/>
              <a:t>Општине Кучево.</a:t>
            </a:r>
            <a:r>
              <a:rPr lang="en-US" sz="1600" dirty="0" smtClean="0"/>
              <a:t> </a:t>
            </a:r>
            <a:endParaRPr lang="sr-Cyrl-RS" sz="1600" dirty="0" smtClean="0"/>
          </a:p>
          <a:p>
            <a:pPr algn="just"/>
            <a:r>
              <a:rPr lang="sr-Cyrl-RS" sz="1600" dirty="0" smtClean="0"/>
              <a:t>Овај програм обухвата две програмске активности:</a:t>
            </a:r>
          </a:p>
          <a:p>
            <a:pPr algn="just"/>
            <a:r>
              <a:rPr lang="sr-Cyrl-RS" sz="1600" dirty="0" smtClean="0"/>
              <a:t>Функционисање скупштине</a:t>
            </a:r>
          </a:p>
          <a:p>
            <a:pPr algn="just"/>
            <a:r>
              <a:rPr lang="sr-Cyrl-RS" sz="1600" dirty="0" smtClean="0"/>
              <a:t>Функдионисање извршних органа (Председник и Општинско веће)</a:t>
            </a:r>
          </a:p>
          <a:p>
            <a:pPr algn="just"/>
            <a:r>
              <a:rPr lang="sr-Cyrl-RS" sz="1600" dirty="0" smtClean="0"/>
              <a:t>Спровођење избора</a:t>
            </a:r>
            <a:endParaRPr lang="sr-Cyrl-RS" sz="1600" dirty="0"/>
          </a:p>
          <a:p>
            <a:pPr marL="109728" indent="0">
              <a:buNone/>
            </a:pPr>
            <a:endParaRPr lang="sr-Cyrl-RS" dirty="0"/>
          </a:p>
        </p:txBody>
      </p:sp>
      <p:pic>
        <p:nvPicPr>
          <p:cNvPr id="7172" name="Picture 4" descr="U četvrtak 30. marta zakazana 23. sednica SO u Kučev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50865"/>
            <a:ext cx="6705600" cy="3782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561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228601"/>
            <a:ext cx="8591550" cy="914400"/>
          </a:xfrm>
        </p:spPr>
        <p:txBody>
          <a:bodyPr>
            <a:noAutofit/>
          </a:bodyPr>
          <a:lstStyle/>
          <a:p>
            <a:r>
              <a:rPr lang="sr-Cyrl-RS" b="1" dirty="0"/>
              <a:t>ПРОГРАМ </a:t>
            </a:r>
            <a:r>
              <a:rPr lang="sr-Cyrl-RS" b="1" dirty="0" smtClean="0"/>
              <a:t>1</a:t>
            </a:r>
            <a:r>
              <a:rPr lang="en-US" b="1" dirty="0" smtClean="0"/>
              <a:t>7</a:t>
            </a:r>
            <a:r>
              <a:rPr lang="sr-Cyrl-RS" b="1" dirty="0" smtClean="0"/>
              <a:t>. </a:t>
            </a:r>
            <a:r>
              <a:rPr lang="sr-Cyrl-RS" b="1" dirty="0" smtClean="0">
                <a:solidFill>
                  <a:srgbClr val="C00000"/>
                </a:solidFill>
              </a:rPr>
              <a:t>Енергетска ефикасност и обновљиви извори енергије</a:t>
            </a:r>
            <a:endParaRPr lang="sr-Latn-RS" dirty="0">
              <a:solidFill>
                <a:srgbClr val="C00000"/>
              </a:solidFill>
            </a:endParaRPr>
          </a:p>
        </p:txBody>
      </p:sp>
      <p:sp>
        <p:nvSpPr>
          <p:cNvPr id="2" name="Content Placeholder 1"/>
          <p:cNvSpPr>
            <a:spLocks noGrp="1"/>
          </p:cNvSpPr>
          <p:nvPr>
            <p:ph sz="quarter" idx="13"/>
          </p:nvPr>
        </p:nvSpPr>
        <p:spPr>
          <a:xfrm>
            <a:off x="274320" y="1298448"/>
            <a:ext cx="8595360" cy="1368552"/>
          </a:xfrm>
        </p:spPr>
        <p:txBody>
          <a:bodyPr>
            <a:normAutofit fontScale="25000" lnSpcReduction="20000"/>
          </a:bodyPr>
          <a:lstStyle/>
          <a:p>
            <a:pPr>
              <a:buFont typeface="Wingdings" pitchFamily="2" charset="2"/>
              <a:buChar char="q"/>
            </a:pPr>
            <a:r>
              <a:rPr lang="sr-Cyrl-RS" dirty="0" smtClean="0"/>
              <a:t> </a:t>
            </a:r>
            <a:r>
              <a:rPr lang="sr-Cyrl-RS" sz="3700" dirty="0" smtClean="0"/>
              <a:t>Укупно утрошено:  </a:t>
            </a:r>
            <a:r>
              <a:rPr lang="en-US" sz="3700" dirty="0" smtClean="0"/>
              <a:t>1,</a:t>
            </a:r>
            <a:r>
              <a:rPr lang="sr-Cyrl-RS" sz="3700" dirty="0" smtClean="0"/>
              <a:t>637.298,35</a:t>
            </a:r>
            <a:r>
              <a:rPr lang="en-US" sz="3700" dirty="0" smtClean="0"/>
              <a:t> </a:t>
            </a:r>
            <a:r>
              <a:rPr lang="sr-Cyrl-RS" sz="3700" dirty="0" smtClean="0"/>
              <a:t>динара</a:t>
            </a:r>
            <a:endParaRPr lang="sr-Cyrl-RS" sz="3700" dirty="0"/>
          </a:p>
          <a:p>
            <a:pPr algn="just"/>
            <a:r>
              <a:rPr lang="ru-RU" sz="3700" dirty="0" smtClean="0"/>
              <a:t>Уговор са министарством потписан је крајем 2023 године и тројни уговори између грађана - општине и извођача 15.12.2023. године, сам програм се већински реализује у току 2024. године.                                                                                                                                                                                       </a:t>
            </a:r>
          </a:p>
          <a:p>
            <a:pPr algn="just"/>
            <a:r>
              <a:rPr lang="ru-RU" sz="3700" dirty="0" smtClean="0"/>
              <a:t>Реализација Програма повећања енергетске ефикасности домаћинстава на територији Општине Кучево за 2023 годину у вредности од 4.000.000,00 дин (четири милиона динара) од чега општина учествује са 2.000.000,00 дин а Министарство рударства и енергетике са 2.000.000,00 дин. За разлику од 2022 године програм је отвореног типа тј. нема рокова за привредне субјекте (извођаче који се могу пријављивати у току укупног трајања програма) нити за грађане, који се могу пријављивати до утрошка средстава. Утврдили смо базну листу привредних субјеката (имамо извођаче за све мере енергетске санације - укупно 20 привредних субјеката) и објављен је Јавни позив за грађане. Услове Јавног позива задовољило је 24 градјана који су потписали 25 уговора (један градјанин је потписао 2 уговора за 2 мере). Сва средтва Нај популарнија мера је као и у 2022 години замена столарије - 21 грађана потписали уговор, затим  соларни панели - 3 грађана, топлотне пумпе - 1 грађанин и котао на пелет - 1 грађанин. Реализована (завршени радови и исплаћени извођачи) су 21 од 25 уговора у тренутку писања извештаја. Очекује се комплетна реализација програма до трећег квартала 2024.године</a:t>
            </a:r>
            <a:endParaRPr lang="sr-Cyrl-RS" sz="37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3276600"/>
            <a:ext cx="3801319" cy="285098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1218" y="3276600"/>
            <a:ext cx="3916219" cy="2937164"/>
          </a:xfrm>
          <a:prstGeom prst="rect">
            <a:avLst/>
          </a:prstGeom>
        </p:spPr>
      </p:pic>
    </p:spTree>
    <p:extLst>
      <p:ext uri="{BB962C8B-B14F-4D97-AF65-F5344CB8AC3E}">
        <p14:creationId xmlns:p14="http://schemas.microsoft.com/office/powerpoint/2010/main" val="3105339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7650" y="761999"/>
            <a:ext cx="8591550" cy="1066801"/>
          </a:xfrm>
        </p:spPr>
        <p:txBody>
          <a:bodyPr>
            <a:noAutofit/>
          </a:bodyPr>
          <a:lstStyle/>
          <a:p>
            <a:pPr algn="ctr"/>
            <a:r>
              <a:rPr lang="sr-Cyrl-RS" sz="2500" b="1" cap="all" dirty="0">
                <a:solidFill>
                  <a:schemeClr val="accent1">
                    <a:lumMod val="50000"/>
                  </a:schemeClr>
                </a:solidFill>
              </a:rPr>
              <a:t>Захваљујемо Вам се што сте издвојили време и пажљиво прегледали презентацију</a:t>
            </a:r>
            <a:endParaRPr lang="sr-Latn-RS" sz="2500" b="1" cap="all" dirty="0">
              <a:solidFill>
                <a:schemeClr val="accent1">
                  <a:lumMod val="50000"/>
                </a:schemeClr>
              </a:solidFill>
            </a:endParaRPr>
          </a:p>
        </p:txBody>
      </p:sp>
      <p:sp>
        <p:nvSpPr>
          <p:cNvPr id="2" name="Content Placeholder 1"/>
          <p:cNvSpPr>
            <a:spLocks noGrp="1"/>
          </p:cNvSpPr>
          <p:nvPr>
            <p:ph sz="quarter" idx="13"/>
          </p:nvPr>
        </p:nvSpPr>
        <p:spPr>
          <a:xfrm>
            <a:off x="609600" y="2209800"/>
            <a:ext cx="7924800" cy="4026408"/>
          </a:xfrm>
        </p:spPr>
        <p:txBody>
          <a:bodyPr>
            <a:normAutofit/>
          </a:bodyPr>
          <a:lstStyle/>
          <a:p>
            <a:pPr>
              <a:buNone/>
            </a:pPr>
            <a:endParaRPr lang="sr-Cyrl-RS" dirty="0"/>
          </a:p>
          <a:p>
            <a:pPr algn="just"/>
            <a:r>
              <a:rPr lang="sr-Cyrl-RS" dirty="0"/>
              <a:t>Уколико сте заинтересовани да погледате Одлуку о завршном рачуну </a:t>
            </a:r>
            <a:r>
              <a:rPr lang="sr-Cyrl-RS" dirty="0" smtClean="0"/>
              <a:t>буџета Општине Кучево за 2022. годину</a:t>
            </a:r>
            <a:r>
              <a:rPr lang="sr-Cyrl-RS" dirty="0"/>
              <a:t>, са свим пратећим документима у целини, исту можете преузети на следећем линку интернет </a:t>
            </a:r>
            <a:r>
              <a:rPr lang="sr-Cyrl-RS" dirty="0" smtClean="0"/>
              <a:t>странице (сајту) </a:t>
            </a:r>
            <a:r>
              <a:rPr lang="sr-Cyrl-RS" dirty="0"/>
              <a:t>О</a:t>
            </a:r>
            <a:r>
              <a:rPr lang="sr-Cyrl-RS" dirty="0" smtClean="0"/>
              <a:t>пштинске управе Кучево</a:t>
            </a:r>
            <a:r>
              <a:rPr lang="sr-Cyrl-RS" dirty="0" smtClean="0"/>
              <a:t>: </a:t>
            </a:r>
            <a:r>
              <a:rPr lang="sr-Latn-RS" dirty="0">
                <a:hlinkClick r:id="rId2"/>
              </a:rPr>
              <a:t>https://</a:t>
            </a:r>
            <a:r>
              <a:rPr lang="sr-Latn-RS" dirty="0" smtClean="0">
                <a:hlinkClick r:id="rId2"/>
              </a:rPr>
              <a:t>www.kucevo.rs/servis-gradana/budet/budet-opshtine-kuchevo-za-2023.php</a:t>
            </a:r>
            <a:r>
              <a:rPr lang="sr-Cyrl-RS" smtClean="0"/>
              <a:t> </a:t>
            </a:r>
            <a:endParaRPr lang="sr-Cyrl-RS" dirty="0">
              <a:solidFill>
                <a:srgbClr val="FF0000"/>
              </a:solidFill>
            </a:endParaRPr>
          </a:p>
          <a:p>
            <a:pPr algn="just"/>
            <a:r>
              <a:rPr lang="sr-Cyrl-RS" dirty="0"/>
              <a:t>Уколико имате питања у вези са  </a:t>
            </a:r>
            <a:r>
              <a:rPr lang="sr-Cyrl-RS" dirty="0" smtClean="0"/>
              <a:t>Водичем/Презентацијом </a:t>
            </a:r>
            <a:r>
              <a:rPr lang="sr-Cyrl-RS" dirty="0"/>
              <a:t>или Одлуком о завршном рачуну, можете нам писати на адресу: </a:t>
            </a:r>
            <a:r>
              <a:rPr lang="en-US" dirty="0" smtClean="0">
                <a:solidFill>
                  <a:srgbClr val="FF0000"/>
                </a:solidFill>
                <a:hlinkClick r:id="rId3"/>
              </a:rPr>
              <a:t>budzet@kucevo.rs</a:t>
            </a:r>
            <a:r>
              <a:rPr lang="en-US" dirty="0" smtClean="0">
                <a:solidFill>
                  <a:srgbClr val="FF0000"/>
                </a:solidFill>
              </a:rPr>
              <a:t> </a:t>
            </a:r>
            <a:r>
              <a:rPr lang="sr-Cyrl-RS" dirty="0" smtClean="0"/>
              <a:t>и </a:t>
            </a:r>
            <a:r>
              <a:rPr lang="sr-Cyrl-RS" dirty="0"/>
              <a:t>оставити контакт податке за достављање </a:t>
            </a:r>
            <a:r>
              <a:rPr lang="sr-Cyrl-RS" dirty="0" smtClean="0"/>
              <a:t>одговора.</a:t>
            </a:r>
            <a:endParaRPr lang="sr-Latn-RS" dirty="0"/>
          </a:p>
        </p:txBody>
      </p:sp>
    </p:spTree>
    <p:extLst>
      <p:ext uri="{BB962C8B-B14F-4D97-AF65-F5344CB8AC3E}">
        <p14:creationId xmlns:p14="http://schemas.microsoft.com/office/powerpoint/2010/main" val="365212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sz="quarter" idx="13"/>
          </p:nvPr>
        </p:nvSpPr>
        <p:spPr>
          <a:xfrm>
            <a:off x="304800" y="1295400"/>
            <a:ext cx="8595360" cy="4937760"/>
          </a:xfrm>
        </p:spPr>
        <p:txBody>
          <a:bodyPr>
            <a:normAutofit lnSpcReduction="10000"/>
          </a:bodyPr>
          <a:lstStyle/>
          <a:p>
            <a:pPr marL="0" indent="0">
              <a:buNone/>
            </a:pPr>
            <a:r>
              <a:rPr lang="sr-Cyrl-RS" dirty="0"/>
              <a:t>Поштовани</a:t>
            </a:r>
            <a:r>
              <a:rPr lang="en-US" dirty="0"/>
              <a:t>,</a:t>
            </a:r>
            <a:r>
              <a:rPr lang="en-US" dirty="0">
                <a:solidFill>
                  <a:srgbClr val="FF0000"/>
                </a:solidFill>
              </a:rPr>
              <a:t> </a:t>
            </a:r>
            <a:endParaRPr lang="sr-Cyrl-RS" dirty="0">
              <a:solidFill>
                <a:srgbClr val="FF0000"/>
              </a:solidFill>
            </a:endParaRPr>
          </a:p>
          <a:p>
            <a:pPr marL="0" indent="0">
              <a:buNone/>
            </a:pPr>
            <a:endParaRPr lang="sr-Cyrl-RS" dirty="0">
              <a:solidFill>
                <a:srgbClr val="FF0000"/>
              </a:solidFill>
            </a:endParaRPr>
          </a:p>
          <a:p>
            <a:pPr marL="0" indent="0" algn="just">
              <a:buNone/>
            </a:pPr>
            <a:r>
              <a:rPr lang="sr-Cyrl-RS" dirty="0"/>
              <a:t>Презентација која је пред вама има за циљ да вам на што једноставнији и приступачнији начин прикаже</a:t>
            </a:r>
            <a:r>
              <a:rPr lang="en-US" dirty="0"/>
              <a:t> </a:t>
            </a:r>
            <a:r>
              <a:rPr lang="sr-Cyrl-RS" dirty="0"/>
              <a:t>на који начин је претходне године </a:t>
            </a:r>
            <a:r>
              <a:rPr lang="sr-Cyrl-RS" dirty="0" smtClean="0"/>
              <a:t>(20</a:t>
            </a:r>
            <a:r>
              <a:rPr lang="en-US" dirty="0" smtClean="0"/>
              <a:t>23</a:t>
            </a:r>
            <a:r>
              <a:rPr lang="sr-Cyrl-RS" dirty="0" smtClean="0"/>
              <a:t>. године) утрошен </a:t>
            </a:r>
            <a:r>
              <a:rPr lang="sr-Cyrl-RS" dirty="0"/>
              <a:t>новац из буџета наше </a:t>
            </a:r>
            <a:r>
              <a:rPr lang="sr-Cyrl-RS" dirty="0" smtClean="0"/>
              <a:t>општине. </a:t>
            </a:r>
            <a:r>
              <a:rPr lang="sr-Cyrl-RS" dirty="0"/>
              <a:t>Намера нам је да Вам на сажет и јасан начин прикажемо колико је остварено прихода и примања као и колико је утрошено расхода и издатака у претходној години како по буџетским корисницима тако и по програмима. </a:t>
            </a:r>
          </a:p>
          <a:p>
            <a:pPr marL="0" indent="0" algn="just">
              <a:buNone/>
            </a:pPr>
            <a:r>
              <a:rPr lang="sr-Cyrl-RS" dirty="0" smtClean="0"/>
              <a:t>Кроз овај транспарентан начин желимо да </a:t>
            </a:r>
            <a:r>
              <a:rPr lang="sr-Cyrl-RS" dirty="0"/>
              <a:t>унапредимо </a:t>
            </a:r>
            <a:r>
              <a:rPr lang="sr-Cyrl-RS" dirty="0" smtClean="0"/>
              <a:t>интересовање наших суграђана за локалне финансије и као и да заједно сарађујемо у постављану циљева, утврђивању приоритета развоја и планирању развоја општине</a:t>
            </a:r>
          </a:p>
          <a:p>
            <a:pPr marL="0" indent="0" algn="r">
              <a:buNone/>
            </a:pPr>
            <a:r>
              <a:rPr lang="sr-Cyrl-RS" dirty="0" smtClean="0"/>
              <a:t> Председник општине</a:t>
            </a:r>
          </a:p>
          <a:p>
            <a:pPr marL="0" indent="0" algn="r">
              <a:buNone/>
            </a:pPr>
            <a:r>
              <a:rPr lang="sr-Cyrl-RS" dirty="0" smtClean="0"/>
              <a:t>Ненад Микић </a:t>
            </a:r>
          </a:p>
          <a:p>
            <a:pPr marL="0" indent="0" algn="r">
              <a:buNone/>
            </a:pPr>
            <a:endParaRPr lang="sr-Cyrl-RS" dirty="0" smtClean="0"/>
          </a:p>
          <a:p>
            <a:pPr marL="0" indent="0" algn="r">
              <a:buNone/>
            </a:pPr>
            <a:r>
              <a:rPr lang="sr-Cyrl-RS" dirty="0" smtClean="0">
                <a:solidFill>
                  <a:srgbClr val="FF0000"/>
                </a:solidFill>
              </a:rPr>
              <a:t> </a:t>
            </a:r>
          </a:p>
          <a:p>
            <a:endParaRPr lang="sr-Cyrl-RS" dirty="0"/>
          </a:p>
          <a:p>
            <a:endParaRPr lang="sr-Cyrl-RS" dirty="0"/>
          </a:p>
          <a:p>
            <a:endParaRPr lang="sr-Latn-RS" dirty="0">
              <a:solidFill>
                <a:srgbClr val="FF0000"/>
              </a:solidFill>
            </a:endParaRPr>
          </a:p>
        </p:txBody>
      </p:sp>
      <p:sp>
        <p:nvSpPr>
          <p:cNvPr id="5" name="Title 2"/>
          <p:cNvSpPr>
            <a:spLocks noGrp="1"/>
          </p:cNvSpPr>
          <p:nvPr>
            <p:ph type="title"/>
          </p:nvPr>
        </p:nvSpPr>
        <p:spPr>
          <a:xfrm>
            <a:off x="380999" y="228601"/>
            <a:ext cx="8486775" cy="685800"/>
          </a:xfrm>
        </p:spPr>
        <p:txBody>
          <a:bodyPr/>
          <a:lstStyle/>
          <a:p>
            <a:r>
              <a:rPr lang="sr-Cyrl-RS" dirty="0"/>
              <a:t>Уводна реч</a:t>
            </a:r>
            <a:endParaRPr lang="sr-Latn-RS" dirty="0"/>
          </a:p>
        </p:txBody>
      </p:sp>
    </p:spTree>
    <p:extLst>
      <p:ext uri="{BB962C8B-B14F-4D97-AF65-F5344CB8AC3E}">
        <p14:creationId xmlns:p14="http://schemas.microsoft.com/office/powerpoint/2010/main" val="3805068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Cyrl-RS" dirty="0"/>
              <a:t>СТРУКТУРА ОСТВАРЕНИХ ТЕКУЋИХ ПРИХОДА И ПРИМАЊА</a:t>
            </a:r>
            <a:endParaRPr lang="sr-Latn-CS"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1046462215"/>
              </p:ext>
            </p:extLst>
          </p:nvPr>
        </p:nvGraphicFramePr>
        <p:xfrm>
          <a:off x="274638" y="1298575"/>
          <a:ext cx="85947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685801"/>
            <a:ext cx="6705600" cy="457199"/>
          </a:xfrm>
        </p:spPr>
        <p:txBody>
          <a:bodyPr>
            <a:noAutofit/>
          </a:bodyPr>
          <a:lstStyle/>
          <a:p>
            <a:r>
              <a:rPr lang="sr-Cyrl-RS" sz="3200" dirty="0"/>
              <a:t>Остварење прихода и примања у односу на план</a:t>
            </a:r>
            <a:endParaRPr lang="en-US" sz="3200" dirty="0"/>
          </a:p>
        </p:txBody>
      </p:sp>
      <p:graphicFrame>
        <p:nvGraphicFramePr>
          <p:cNvPr id="6" name="Chart 5">
            <a:extLst>
              <a:ext uri="{FF2B5EF4-FFF2-40B4-BE49-F238E27FC236}">
                <a16:creationId xmlns:a16="http://schemas.microsoft.com/office/drawing/2014/main" xmlns="" id="{00000000-0008-0000-0000-000003000000}"/>
              </a:ext>
            </a:extLst>
          </p:cNvPr>
          <p:cNvGraphicFramePr>
            <a:graphicFrameLocks/>
          </p:cNvGraphicFramePr>
          <p:nvPr>
            <p:extLst>
              <p:ext uri="{D42A27DB-BD31-4B8C-83A1-F6EECF244321}">
                <p14:modId xmlns:p14="http://schemas.microsoft.com/office/powerpoint/2010/main" val="1052673903"/>
              </p:ext>
            </p:extLst>
          </p:nvPr>
        </p:nvGraphicFramePr>
        <p:xfrm>
          <a:off x="685800" y="1524000"/>
          <a:ext cx="6819899" cy="470534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graphicFrame>
        <p:nvGraphicFramePr>
          <p:cNvPr id="5" name="Chart 4">
            <a:extLst>
              <a:ext uri="{FF2B5EF4-FFF2-40B4-BE49-F238E27FC236}">
                <a16:creationId xmlns:a16="http://schemas.microsoft.com/office/drawing/2014/main" xmlns="" id="{00000000-0008-0000-0000-000002000000}"/>
              </a:ext>
            </a:extLst>
          </p:cNvPr>
          <p:cNvGraphicFramePr>
            <a:graphicFrameLocks/>
          </p:cNvGraphicFramePr>
          <p:nvPr>
            <p:extLst>
              <p:ext uri="{D42A27DB-BD31-4B8C-83A1-F6EECF244321}">
                <p14:modId xmlns:p14="http://schemas.microsoft.com/office/powerpoint/2010/main" val="4250282659"/>
              </p:ext>
            </p:extLst>
          </p:nvPr>
        </p:nvGraphicFramePr>
        <p:xfrm>
          <a:off x="304800" y="0"/>
          <a:ext cx="8839199"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219200"/>
            <a:ext cx="6858000" cy="304800"/>
          </a:xfrm>
        </p:spPr>
        <p:txBody>
          <a:bodyPr>
            <a:normAutofit fontScale="90000"/>
          </a:bodyPr>
          <a:lstStyle/>
          <a:p>
            <a:r>
              <a:rPr lang="en-US" sz="4800" dirty="0" smtClean="0"/>
              <a:t/>
            </a:r>
            <a:br>
              <a:rPr lang="en-US" sz="4800" dirty="0" smtClean="0"/>
            </a:br>
            <a:r>
              <a:rPr lang="sr-Cyrl-RS" sz="4000" dirty="0" smtClean="0"/>
              <a:t>Месечна </a:t>
            </a:r>
            <a:r>
              <a:rPr lang="sr-Cyrl-RS" sz="4000" dirty="0"/>
              <a:t>динамика остварења прихода</a:t>
            </a:r>
            <a:endParaRPr lang="en-US" sz="4000" dirty="0"/>
          </a:p>
        </p:txBody>
      </p:sp>
      <p:graphicFrame>
        <p:nvGraphicFramePr>
          <p:cNvPr id="5" name="Chart 4">
            <a:extLst>
              <a:ext uri="{FF2B5EF4-FFF2-40B4-BE49-F238E27FC236}">
                <a16:creationId xmlns:a16="http://schemas.microsoft.com/office/drawing/2014/main" xmlns="" id="{00000000-0008-0000-0100-000002000000}"/>
              </a:ext>
            </a:extLst>
          </p:cNvPr>
          <p:cNvGraphicFramePr>
            <a:graphicFrameLocks/>
          </p:cNvGraphicFramePr>
          <p:nvPr>
            <p:extLst>
              <p:ext uri="{D42A27DB-BD31-4B8C-83A1-F6EECF244321}">
                <p14:modId xmlns:p14="http://schemas.microsoft.com/office/powerpoint/2010/main" val="2332395720"/>
              </p:ext>
            </p:extLst>
          </p:nvPr>
        </p:nvGraphicFramePr>
        <p:xfrm>
          <a:off x="586474" y="1371600"/>
          <a:ext cx="7504581" cy="50768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Cyrl-RS" dirty="0"/>
              <a:t>СТРУКТУРА ИЗВРШЕНИХ РАСХОДА И ИЗДАТАКА БУЏЕТА</a:t>
            </a:r>
            <a:endParaRPr lang="sr-Latn-C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1017237101"/>
              </p:ext>
            </p:extLst>
          </p:nvPr>
        </p:nvGraphicFramePr>
        <p:xfrm>
          <a:off x="274638" y="1298575"/>
          <a:ext cx="85947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2337</TotalTime>
  <Words>3617</Words>
  <Application>Microsoft Office PowerPoint</Application>
  <PresentationFormat>On-screen Show (4:3)</PresentationFormat>
  <Paragraphs>218</Paragraphs>
  <Slides>33</Slides>
  <Notes>3</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Theme</vt:lpstr>
      <vt:lpstr>1_Office Theme</vt:lpstr>
      <vt:lpstr>ОПШТИНА КУЧЕВО</vt:lpstr>
      <vt:lpstr>САДРЖАЈ:</vt:lpstr>
      <vt:lpstr> КОНСОЛИДОВАНИ ЗАВРШНИ РАЧУН БУЏЕТА ОПШТИНЕ КУЧЕВО ЗА 2023. ГОДИНУ</vt:lpstr>
      <vt:lpstr>Уводна реч</vt:lpstr>
      <vt:lpstr>СТРУКТУРА ОСТВАРЕНИХ ТЕКУЋИХ ПРИХОДА И ПРИМАЊА</vt:lpstr>
      <vt:lpstr>Остварење прихода и примања у односу на план</vt:lpstr>
      <vt:lpstr>PowerPoint Presentation</vt:lpstr>
      <vt:lpstr> Месечна динамика остварења прихода</vt:lpstr>
      <vt:lpstr>СТРУКТУРА ИЗВРШЕНИХ РАСХОДА И ИЗДАТАКА БУЏЕТА</vt:lpstr>
      <vt:lpstr>Извршење расхода и издатака у односу на план</vt:lpstr>
      <vt:lpstr> </vt:lpstr>
      <vt:lpstr>Месечна динамика извршења расхода</vt:lpstr>
      <vt:lpstr>ПРЕГЛЕД ИЗВРШЕЊА ПО КОРИСНИЦИМА</vt:lpstr>
      <vt:lpstr>PowerPoint Presentation</vt:lpstr>
      <vt:lpstr>Преглед програмске структуре буџета</vt:lpstr>
      <vt:lpstr>ПРОГРАМ 1. Становање, урбанизам и просторно планирање</vt:lpstr>
      <vt:lpstr>ПРОГРАМ 2. Комуналне делатности </vt:lpstr>
      <vt:lpstr>ПРОГРАМ 3. Локални економски развој</vt:lpstr>
      <vt:lpstr>ПРОГРАМ 4. Развој туризма</vt:lpstr>
      <vt:lpstr>PowerPoint Presentation</vt:lpstr>
      <vt:lpstr>ПРОГРАМ 6. Заштита животне средине</vt:lpstr>
      <vt:lpstr>ПРОГРАМ 7. Организација саобраћаја и саобраћајна инфраструктура</vt:lpstr>
      <vt:lpstr>ПРОГРАМ 8. Предшколско васпитање и образовање</vt:lpstr>
      <vt:lpstr>ПРОГРАМ 9. Основно образовање и васпитање</vt:lpstr>
      <vt:lpstr>   ПРОГРАМ 10. Средње образовање и васпитање</vt:lpstr>
      <vt:lpstr>  ПРОГРАМ 11. Социјална и дечија заштита</vt:lpstr>
      <vt:lpstr>ПРОГРАМ 12. Здравствена заштита</vt:lpstr>
      <vt:lpstr>ПРОГРАМ 13. Развој културе и информисања</vt:lpstr>
      <vt:lpstr>ПРОГРАМ 14. Развој спорта и омладине</vt:lpstr>
      <vt:lpstr>ПРОГРАМ 15. Опште услуге локалне самоуправе</vt:lpstr>
      <vt:lpstr>ПРОГРАМ 16. Политички систем локалне самоуправе</vt:lpstr>
      <vt:lpstr>ПРОГРАМ 17. Енергетска ефикасност и обновљиви извори енергије</vt:lpstr>
      <vt:lpstr>Захваљујемо Вам се што сте издвојили време и пажљиво прегледали презентацију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КОНСОЛИДОВАНИ ЗАВРШНИ РАЧУН БУЏЕТА ОПШТИНЕ ВЕЛИКО ГРАДИШТЕ ЗА 2014.ГОДИНУ</dc:title>
  <dc:creator>JPantic</dc:creator>
  <cp:lastModifiedBy>(D)</cp:lastModifiedBy>
  <cp:revision>293</cp:revision>
  <cp:lastPrinted>2018-09-10T13:38:36Z</cp:lastPrinted>
  <dcterms:created xsi:type="dcterms:W3CDTF">2006-08-16T00:00:00Z</dcterms:created>
  <dcterms:modified xsi:type="dcterms:W3CDTF">2024-07-24T10:40:15Z</dcterms:modified>
</cp:coreProperties>
</file>