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1" r:id="rId2"/>
  </p:sldMasterIdLst>
  <p:notesMasterIdLst>
    <p:notesMasterId r:id="rId39"/>
  </p:notesMasterIdLst>
  <p:sldIdLst>
    <p:sldId id="264" r:id="rId3"/>
    <p:sldId id="293" r:id="rId4"/>
    <p:sldId id="256" r:id="rId5"/>
    <p:sldId id="316" r:id="rId6"/>
    <p:sldId id="257" r:id="rId7"/>
    <p:sldId id="258" r:id="rId8"/>
    <p:sldId id="295" r:id="rId9"/>
    <p:sldId id="315" r:id="rId10"/>
    <p:sldId id="260" r:id="rId11"/>
    <p:sldId id="296" r:id="rId12"/>
    <p:sldId id="267" r:id="rId13"/>
    <p:sldId id="314" r:id="rId14"/>
    <p:sldId id="270" r:id="rId15"/>
    <p:sldId id="262" r:id="rId16"/>
    <p:sldId id="297" r:id="rId17"/>
    <p:sldId id="317" r:id="rId18"/>
    <p:sldId id="318" r:id="rId19"/>
    <p:sldId id="336" r:id="rId20"/>
    <p:sldId id="319" r:id="rId21"/>
    <p:sldId id="337" r:id="rId22"/>
    <p:sldId id="320" r:id="rId23"/>
    <p:sldId id="321" r:id="rId24"/>
    <p:sldId id="335" r:id="rId25"/>
    <p:sldId id="322" r:id="rId26"/>
    <p:sldId id="338" r:id="rId27"/>
    <p:sldId id="323" r:id="rId28"/>
    <p:sldId id="324" r:id="rId29"/>
    <p:sldId id="325" r:id="rId30"/>
    <p:sldId id="326" r:id="rId31"/>
    <p:sldId id="327" r:id="rId32"/>
    <p:sldId id="328" r:id="rId33"/>
    <p:sldId id="329" r:id="rId34"/>
    <p:sldId id="330" r:id="rId35"/>
    <p:sldId id="331" r:id="rId36"/>
    <p:sldId id="332" r:id="rId37"/>
    <p:sldId id="33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718" autoAdjust="0"/>
  </p:normalViewPr>
  <p:slideViewPr>
    <p:cSldViewPr>
      <p:cViewPr>
        <p:scale>
          <a:sx n="77" d="100"/>
          <a:sy n="77" d="100"/>
        </p:scale>
        <p:origin x="-1555"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'[Prilog 2 - Tabele i grafici.xlsx]Приходи и примања'!$D$5</c:f>
              <c:strCache>
                <c:ptCount val="1"/>
                <c:pt idx="0">
                  <c:v>извршење</c:v>
                </c:pt>
              </c:strCache>
            </c:strRef>
          </c:tx>
          <c:invertIfNegative val="0"/>
          <c:cat>
            <c:strRef>
              <c:f>'[Prilog 2 - Tabele i grafici.xlsx]Приходи и примања'!$C$6:$C$11</c:f>
              <c:strCache>
                <c:ptCount val="6"/>
                <c:pt idx="0">
                  <c:v>Порески приходи</c:v>
                </c:pt>
                <c:pt idx="1">
                  <c:v>Донације од међународних организација</c:v>
                </c:pt>
                <c:pt idx="2">
                  <c:v>Трансфери од других нивоа власти</c:v>
                </c:pt>
                <c:pt idx="3">
                  <c:v>Приходи од имовине и продаје добара</c:v>
                </c:pt>
                <c:pt idx="4">
                  <c:v>Други приходи</c:v>
                </c:pt>
                <c:pt idx="5">
                  <c:v>Приходи о продаје финансјске и нефинансијске имовине</c:v>
                </c:pt>
              </c:strCache>
            </c:strRef>
          </c:cat>
          <c:val>
            <c:numRef>
              <c:f>'[Prilog 2 - Tabele i grafici.xlsx]Приходи и примања'!$D$6:$D$11</c:f>
              <c:numCache>
                <c:formatCode>#,##0</c:formatCode>
                <c:ptCount val="6"/>
                <c:pt idx="0">
                  <c:v>179510165.06999993</c:v>
                </c:pt>
                <c:pt idx="1">
                  <c:v>714000</c:v>
                </c:pt>
                <c:pt idx="2">
                  <c:v>337735490.86000001</c:v>
                </c:pt>
                <c:pt idx="3">
                  <c:v>17276520.079999998</c:v>
                </c:pt>
                <c:pt idx="4">
                  <c:v>6672852.7899999991</c:v>
                </c:pt>
                <c:pt idx="5">
                  <c:v>7485063.8200000003</c:v>
                </c:pt>
              </c:numCache>
            </c:numRef>
          </c:val>
          <c:extLst xmlns:c16r2="http://schemas.microsoft.com/office/drawing/2015/06/chart">
            <c:ext xmlns:c16="http://schemas.microsoft.com/office/drawing/2014/chart" uri="{C3380CC4-5D6E-409C-BE32-E72D297353CC}">
              <c16:uniqueId val="{00000000-560E-4A1D-A04D-10B0728D1ACA}"/>
            </c:ext>
          </c:extLst>
        </c:ser>
        <c:ser>
          <c:idx val="1"/>
          <c:order val="1"/>
          <c:tx>
            <c:strRef>
              <c:f>'[Prilog 2 - Tabele i grafici.xlsx]Приходи и примања'!$E$5</c:f>
              <c:strCache>
                <c:ptCount val="1"/>
                <c:pt idx="0">
                  <c:v>план</c:v>
                </c:pt>
              </c:strCache>
            </c:strRef>
          </c:tx>
          <c:invertIfNegative val="0"/>
          <c:cat>
            <c:strRef>
              <c:f>'[Prilog 2 - Tabele i grafici.xlsx]Приходи и примања'!$C$6:$C$11</c:f>
              <c:strCache>
                <c:ptCount val="6"/>
                <c:pt idx="0">
                  <c:v>Порески приходи</c:v>
                </c:pt>
                <c:pt idx="1">
                  <c:v>Донације од међународних организација</c:v>
                </c:pt>
                <c:pt idx="2">
                  <c:v>Трансфери од других нивоа власти</c:v>
                </c:pt>
                <c:pt idx="3">
                  <c:v>Приходи од имовине и продаје добара</c:v>
                </c:pt>
                <c:pt idx="4">
                  <c:v>Други приходи</c:v>
                </c:pt>
                <c:pt idx="5">
                  <c:v>Приходи о продаје финансјске и нефинансијске имовине</c:v>
                </c:pt>
              </c:strCache>
            </c:strRef>
          </c:cat>
          <c:val>
            <c:numRef>
              <c:f>'[Prilog 2 - Tabele i grafici.xlsx]Приходи и примања'!$E$6:$E$11</c:f>
              <c:numCache>
                <c:formatCode>#,##0</c:formatCode>
                <c:ptCount val="6"/>
                <c:pt idx="0">
                  <c:v>209000000</c:v>
                </c:pt>
                <c:pt idx="1">
                  <c:v>819000</c:v>
                </c:pt>
                <c:pt idx="2">
                  <c:v>327625095</c:v>
                </c:pt>
                <c:pt idx="3">
                  <c:v>27755072</c:v>
                </c:pt>
                <c:pt idx="4">
                  <c:v>14094000</c:v>
                </c:pt>
                <c:pt idx="5">
                  <c:v>13000000</c:v>
                </c:pt>
              </c:numCache>
            </c:numRef>
          </c:val>
          <c:extLst xmlns:c16r2="http://schemas.microsoft.com/office/drawing/2015/06/chart">
            <c:ext xmlns:c16="http://schemas.microsoft.com/office/drawing/2014/chart" uri="{C3380CC4-5D6E-409C-BE32-E72D297353CC}">
              <c16:uniqueId val="{00000001-560E-4A1D-A04D-10B0728D1ACA}"/>
            </c:ext>
          </c:extLst>
        </c:ser>
        <c:dLbls>
          <c:showLegendKey val="0"/>
          <c:showVal val="0"/>
          <c:showCatName val="0"/>
          <c:showSerName val="0"/>
          <c:showPercent val="0"/>
          <c:showBubbleSize val="0"/>
        </c:dLbls>
        <c:gapWidth val="150"/>
        <c:shape val="cylinder"/>
        <c:axId val="196618240"/>
        <c:axId val="125495552"/>
        <c:axId val="0"/>
      </c:bar3DChart>
      <c:catAx>
        <c:axId val="196618240"/>
        <c:scaling>
          <c:orientation val="minMax"/>
        </c:scaling>
        <c:delete val="0"/>
        <c:axPos val="b"/>
        <c:numFmt formatCode="General" sourceLinked="0"/>
        <c:majorTickMark val="out"/>
        <c:minorTickMark val="none"/>
        <c:tickLblPos val="nextTo"/>
        <c:crossAx val="125495552"/>
        <c:crosses val="autoZero"/>
        <c:auto val="1"/>
        <c:lblAlgn val="ctr"/>
        <c:lblOffset val="100"/>
        <c:noMultiLvlLbl val="0"/>
      </c:catAx>
      <c:valAx>
        <c:axId val="125495552"/>
        <c:scaling>
          <c:orientation val="minMax"/>
          <c:max val="350000000"/>
        </c:scaling>
        <c:delete val="0"/>
        <c:axPos val="l"/>
        <c:majorGridlines/>
        <c:numFmt formatCode="#,##0" sourceLinked="1"/>
        <c:majorTickMark val="out"/>
        <c:minorTickMark val="none"/>
        <c:tickLblPos val="nextTo"/>
        <c:crossAx val="1966182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Cyrl-RS" b="1"/>
              <a:t>Структура остварења прихода и примања</a:t>
            </a:r>
            <a:endParaRPr lang="en-US" b="1"/>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86414103672438"/>
          <c:y val="0.42840527849091808"/>
          <c:w val="0.61710352286096348"/>
          <c:h val="0.54428595760967535"/>
        </c:manualLayout>
      </c:layout>
      <c:pie3DChart>
        <c:varyColors val="1"/>
        <c:ser>
          <c:idx val="0"/>
          <c:order val="0"/>
          <c:explosion val="1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E86-4DB2-BB9D-FEC6D903DEFD}"/>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0E86-4DB2-BB9D-FEC6D903DEFD}"/>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E86-4DB2-BB9D-FEC6D903DEFD}"/>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0E86-4DB2-BB9D-FEC6D903DEFD}"/>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6-0E86-4DB2-BB9D-FEC6D903DEFD}"/>
              </c:ext>
            </c:extLst>
          </c:dPt>
          <c:dPt>
            <c:idx val="5"/>
            <c:bubble3D val="0"/>
            <c:explosion val="8"/>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E86-4DB2-BB9D-FEC6D903DEFD}"/>
              </c:ext>
            </c:extLst>
          </c:dPt>
          <c:dLbls>
            <c:dLbl>
              <c:idx val="0"/>
              <c:layout>
                <c:manualLayout>
                  <c:x val="3.5110264529722691E-2"/>
                  <c:y val="-2.432410066388759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E86-4DB2-BB9D-FEC6D903DEFD}"/>
                </c:ext>
              </c:extLst>
            </c:dLbl>
            <c:dLbl>
              <c:idx val="1"/>
              <c:layout>
                <c:manualLayout>
                  <c:x val="1.3602061918089076E-2"/>
                  <c:y val="8.7571660725902153E-2"/>
                </c:manualLayout>
              </c:layout>
              <c:dLblPos val="bestFit"/>
              <c:showLegendKey val="0"/>
              <c:showVal val="0"/>
              <c:showCatName val="1"/>
              <c:showSerName val="0"/>
              <c:showPercent val="1"/>
              <c:showBubbleSize val="0"/>
            </c:dLbl>
            <c:dLbl>
              <c:idx val="2"/>
              <c:layout>
                <c:manualLayout>
                  <c:x val="0.19962356841690995"/>
                  <c:y val="-0.19406332567785736"/>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E86-4DB2-BB9D-FEC6D903DEFD}"/>
                </c:ext>
              </c:extLst>
            </c:dLbl>
            <c:dLbl>
              <c:idx val="3"/>
              <c:layout>
                <c:manualLayout>
                  <c:x val="-0.19208986636693717"/>
                  <c:y val="1.2808839095686661E-2"/>
                </c:manualLayout>
              </c:layout>
              <c:dLblPos val="bestFit"/>
              <c:showLegendKey val="0"/>
              <c:showVal val="0"/>
              <c:showCatName val="1"/>
              <c:showSerName val="0"/>
              <c:showPercent val="1"/>
              <c:showBubbleSize val="0"/>
            </c:dLbl>
            <c:dLbl>
              <c:idx val="4"/>
              <c:layout>
                <c:manualLayout>
                  <c:x val="1.6841900925712486E-2"/>
                  <c:y val="-0.10304573104832487"/>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E86-4DB2-BB9D-FEC6D903DEFD}"/>
                </c:ext>
              </c:extLst>
            </c:dLbl>
            <c:dLbl>
              <c:idx val="5"/>
              <c:layout>
                <c:manualLayout>
                  <c:x val="0.2342064714946071"/>
                  <c:y val="-0.1160784313725490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E86-4DB2-BB9D-FEC6D903DEFD}"/>
                </c:ext>
              </c:extLst>
            </c:dLbl>
            <c:spPr>
              <a:solidFill>
                <a:sysClr val="window" lastClr="FFFFFF"/>
              </a:solidFill>
              <a:ln w="12700">
                <a:solidFill>
                  <a:sysClr val="windowText" lastClr="000000">
                    <a:lumMod val="50000"/>
                    <a:lumOff val="50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bestFit"/>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'[Prilog 2 - Tabele i grafici.xlsx]Приходи и примања'!$C$6:$C$11</c:f>
              <c:strCache>
                <c:ptCount val="6"/>
                <c:pt idx="0">
                  <c:v>Порески приходи</c:v>
                </c:pt>
                <c:pt idx="1">
                  <c:v>Донације од међународних организација</c:v>
                </c:pt>
                <c:pt idx="2">
                  <c:v>Трансфери од других нивоа власти</c:v>
                </c:pt>
                <c:pt idx="3">
                  <c:v>Приходи од имовине и продаје добара</c:v>
                </c:pt>
                <c:pt idx="4">
                  <c:v>Други приходи</c:v>
                </c:pt>
                <c:pt idx="5">
                  <c:v>Приходи о продаје финансјске и нефинансијске имовине</c:v>
                </c:pt>
              </c:strCache>
            </c:strRef>
          </c:cat>
          <c:val>
            <c:numRef>
              <c:f>'[Prilog 2 - Tabele i grafici.xlsx]Приходи и примања'!$D$6:$D$11</c:f>
              <c:numCache>
                <c:formatCode>#,##0</c:formatCode>
                <c:ptCount val="6"/>
                <c:pt idx="0">
                  <c:v>179510165.06999993</c:v>
                </c:pt>
                <c:pt idx="1">
                  <c:v>714000</c:v>
                </c:pt>
                <c:pt idx="2">
                  <c:v>337735490.86000001</c:v>
                </c:pt>
                <c:pt idx="3">
                  <c:v>17276520.079999998</c:v>
                </c:pt>
                <c:pt idx="4">
                  <c:v>6672852.7899999991</c:v>
                </c:pt>
                <c:pt idx="5">
                  <c:v>7485063.8200000003</c:v>
                </c:pt>
              </c:numCache>
            </c:numRef>
          </c:val>
          <c:extLst xmlns:c16r2="http://schemas.microsoft.com/office/drawing/2015/06/chart">
            <c:ext xmlns:c16="http://schemas.microsoft.com/office/drawing/2014/chart" uri="{C3380CC4-5D6E-409C-BE32-E72D297353CC}">
              <c16:uniqueId val="{00000000-0E86-4DB2-BB9D-FEC6D903DEFD}"/>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'[Prilog 2 - Tabele i grafici.xlsx]Приходи по месецима'!$B$6:$B$17</c:f>
              <c:strCache>
                <c:ptCount val="12"/>
                <c:pt idx="0">
                  <c:v>Јануар</c:v>
                </c:pt>
                <c:pt idx="1">
                  <c:v>Фебруар</c:v>
                </c:pt>
                <c:pt idx="2">
                  <c:v>Март</c:v>
                </c:pt>
                <c:pt idx="3">
                  <c:v>Април</c:v>
                </c:pt>
                <c:pt idx="4">
                  <c:v>Мај</c:v>
                </c:pt>
                <c:pt idx="5">
                  <c:v>Јун</c:v>
                </c:pt>
                <c:pt idx="6">
                  <c:v>Јул</c:v>
                </c:pt>
                <c:pt idx="7">
                  <c:v>Август </c:v>
                </c:pt>
                <c:pt idx="8">
                  <c:v>Септебар</c:v>
                </c:pt>
                <c:pt idx="9">
                  <c:v>Октобар</c:v>
                </c:pt>
                <c:pt idx="10">
                  <c:v>Новембар</c:v>
                </c:pt>
                <c:pt idx="11">
                  <c:v>Децембар</c:v>
                </c:pt>
              </c:strCache>
            </c:strRef>
          </c:cat>
          <c:val>
            <c:numRef>
              <c:f>'[Prilog 2 - Tabele i grafici.xlsx]Приходи по месецима'!$C$6:$C$17</c:f>
              <c:numCache>
                <c:formatCode>#,##0</c:formatCode>
                <c:ptCount val="12"/>
                <c:pt idx="0">
                  <c:v>36965000</c:v>
                </c:pt>
                <c:pt idx="1">
                  <c:v>39737000</c:v>
                </c:pt>
                <c:pt idx="2">
                  <c:v>42825000</c:v>
                </c:pt>
                <c:pt idx="3">
                  <c:v>41976000</c:v>
                </c:pt>
                <c:pt idx="4">
                  <c:v>41361000</c:v>
                </c:pt>
                <c:pt idx="5">
                  <c:v>47306000</c:v>
                </c:pt>
                <c:pt idx="6">
                  <c:v>39276000</c:v>
                </c:pt>
                <c:pt idx="7">
                  <c:v>42676000</c:v>
                </c:pt>
                <c:pt idx="8">
                  <c:v>43559000</c:v>
                </c:pt>
                <c:pt idx="9">
                  <c:v>40551000</c:v>
                </c:pt>
                <c:pt idx="10">
                  <c:v>42127000</c:v>
                </c:pt>
                <c:pt idx="11">
                  <c:v>89893000</c:v>
                </c:pt>
              </c:numCache>
            </c:numRef>
          </c:val>
          <c:extLst xmlns:c16r2="http://schemas.microsoft.com/office/drawing/2015/06/chart">
            <c:ext xmlns:c16="http://schemas.microsoft.com/office/drawing/2014/chart" uri="{C3380CC4-5D6E-409C-BE32-E72D297353CC}">
              <c16:uniqueId val="{00000000-BA26-4587-B739-22B633AEA61A}"/>
            </c:ext>
          </c:extLst>
        </c:ser>
        <c:dLbls>
          <c:showLegendKey val="0"/>
          <c:showVal val="0"/>
          <c:showCatName val="0"/>
          <c:showSerName val="0"/>
          <c:showPercent val="0"/>
          <c:showBubbleSize val="0"/>
        </c:dLbls>
        <c:gapWidth val="150"/>
        <c:shape val="cylinder"/>
        <c:axId val="196662784"/>
        <c:axId val="136766016"/>
        <c:axId val="0"/>
      </c:bar3DChart>
      <c:catAx>
        <c:axId val="196662784"/>
        <c:scaling>
          <c:orientation val="minMax"/>
        </c:scaling>
        <c:delete val="0"/>
        <c:axPos val="b"/>
        <c:numFmt formatCode="General" sourceLinked="0"/>
        <c:majorTickMark val="out"/>
        <c:minorTickMark val="none"/>
        <c:tickLblPos val="nextTo"/>
        <c:crossAx val="136766016"/>
        <c:crosses val="autoZero"/>
        <c:auto val="1"/>
        <c:lblAlgn val="ctr"/>
        <c:lblOffset val="100"/>
        <c:noMultiLvlLbl val="0"/>
      </c:catAx>
      <c:valAx>
        <c:axId val="136766016"/>
        <c:scaling>
          <c:orientation val="minMax"/>
        </c:scaling>
        <c:delete val="0"/>
        <c:axPos val="l"/>
        <c:majorGridlines/>
        <c:numFmt formatCode="#,##0" sourceLinked="1"/>
        <c:majorTickMark val="out"/>
        <c:minorTickMark val="none"/>
        <c:tickLblPos val="nextTo"/>
        <c:crossAx val="19666278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'[Prilog 2 - Tabele i grafici.xlsx]Расходи и издаци'!$D$5</c:f>
              <c:strCache>
                <c:ptCount val="1"/>
                <c:pt idx="0">
                  <c:v>извршење</c:v>
                </c:pt>
              </c:strCache>
            </c:strRef>
          </c:tx>
          <c:invertIfNegative val="0"/>
          <c:cat>
            <c:strRef>
              <c:f>'[Prilog 2 - Tabele i grafici.xlsx]Расходи и издаци'!$C$6:$C$13</c:f>
              <c:strCache>
                <c:ptCount val="8"/>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strCache>
            </c:strRef>
          </c:cat>
          <c:val>
            <c:numRef>
              <c:f>'[Prilog 2 - Tabele i grafici.xlsx]Расходи и издаци'!$D$6:$D$13</c:f>
              <c:numCache>
                <c:formatCode>#,##0</c:formatCode>
                <c:ptCount val="8"/>
                <c:pt idx="0">
                  <c:v>135308182.09</c:v>
                </c:pt>
                <c:pt idx="1">
                  <c:v>164868637.61999997</c:v>
                </c:pt>
                <c:pt idx="2">
                  <c:v>0</c:v>
                </c:pt>
                <c:pt idx="3">
                  <c:v>21547005.289999999</c:v>
                </c:pt>
                <c:pt idx="4">
                  <c:v>103826499.75999999</c:v>
                </c:pt>
                <c:pt idx="5">
                  <c:v>16147522.67</c:v>
                </c:pt>
                <c:pt idx="6">
                  <c:v>27435213.129999999</c:v>
                </c:pt>
                <c:pt idx="7">
                  <c:v>66109948.969999991</c:v>
                </c:pt>
              </c:numCache>
            </c:numRef>
          </c:val>
          <c:extLst xmlns:c16r2="http://schemas.microsoft.com/office/drawing/2015/06/chart">
            <c:ext xmlns:c16="http://schemas.microsoft.com/office/drawing/2014/chart" uri="{C3380CC4-5D6E-409C-BE32-E72D297353CC}">
              <c16:uniqueId val="{00000000-9256-42AC-9972-970785915AC3}"/>
            </c:ext>
          </c:extLst>
        </c:ser>
        <c:ser>
          <c:idx val="1"/>
          <c:order val="1"/>
          <c:tx>
            <c:strRef>
              <c:f>'[Prilog 2 - Tabele i grafici.xlsx]Расходи и издаци'!$E$5</c:f>
              <c:strCache>
                <c:ptCount val="1"/>
                <c:pt idx="0">
                  <c:v>план</c:v>
                </c:pt>
              </c:strCache>
            </c:strRef>
          </c:tx>
          <c:invertIfNegative val="0"/>
          <c:cat>
            <c:strRef>
              <c:f>'[Prilog 2 - Tabele i grafici.xlsx]Расходи и издаци'!$C$6:$C$13</c:f>
              <c:strCache>
                <c:ptCount val="8"/>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strCache>
            </c:strRef>
          </c:cat>
          <c:val>
            <c:numRef>
              <c:f>'[Prilog 2 - Tabele i grafici.xlsx]Расходи и издаци'!$E$6:$E$13</c:f>
              <c:numCache>
                <c:formatCode>#,##0</c:formatCode>
                <c:ptCount val="8"/>
                <c:pt idx="0">
                  <c:v>138729000</c:v>
                </c:pt>
                <c:pt idx="1">
                  <c:v>191647616</c:v>
                </c:pt>
                <c:pt idx="2">
                  <c:v>5400.29</c:v>
                </c:pt>
                <c:pt idx="3">
                  <c:v>21845000</c:v>
                </c:pt>
                <c:pt idx="4">
                  <c:v>110517486</c:v>
                </c:pt>
                <c:pt idx="5">
                  <c:v>16826494</c:v>
                </c:pt>
                <c:pt idx="6">
                  <c:v>30979500</c:v>
                </c:pt>
                <c:pt idx="7">
                  <c:v>88518331</c:v>
                </c:pt>
              </c:numCache>
            </c:numRef>
          </c:val>
          <c:extLst xmlns:c16r2="http://schemas.microsoft.com/office/drawing/2015/06/chart">
            <c:ext xmlns:c16="http://schemas.microsoft.com/office/drawing/2014/chart" uri="{C3380CC4-5D6E-409C-BE32-E72D297353CC}">
              <c16:uniqueId val="{00000001-9256-42AC-9972-970785915AC3}"/>
            </c:ext>
          </c:extLst>
        </c:ser>
        <c:dLbls>
          <c:showLegendKey val="0"/>
          <c:showVal val="0"/>
          <c:showCatName val="0"/>
          <c:showSerName val="0"/>
          <c:showPercent val="0"/>
          <c:showBubbleSize val="0"/>
        </c:dLbls>
        <c:gapWidth val="150"/>
        <c:shape val="cylinder"/>
        <c:axId val="197151232"/>
        <c:axId val="136768896"/>
        <c:axId val="0"/>
      </c:bar3DChart>
      <c:catAx>
        <c:axId val="197151232"/>
        <c:scaling>
          <c:orientation val="minMax"/>
        </c:scaling>
        <c:delete val="0"/>
        <c:axPos val="b"/>
        <c:numFmt formatCode="General" sourceLinked="0"/>
        <c:majorTickMark val="out"/>
        <c:minorTickMark val="none"/>
        <c:tickLblPos val="nextTo"/>
        <c:crossAx val="136768896"/>
        <c:crosses val="autoZero"/>
        <c:auto val="1"/>
        <c:lblAlgn val="ctr"/>
        <c:lblOffset val="100"/>
        <c:noMultiLvlLbl val="0"/>
      </c:catAx>
      <c:valAx>
        <c:axId val="136768896"/>
        <c:scaling>
          <c:orientation val="minMax"/>
          <c:max val="200000000"/>
        </c:scaling>
        <c:delete val="0"/>
        <c:axPos val="l"/>
        <c:majorGridlines/>
        <c:numFmt formatCode="#,##0" sourceLinked="1"/>
        <c:majorTickMark val="out"/>
        <c:minorTickMark val="none"/>
        <c:tickLblPos val="nextTo"/>
        <c:crossAx val="197151232"/>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Cyrl-RS" b="1"/>
              <a:t>Структура расхода и издатака</a:t>
            </a:r>
            <a:endParaRPr lang="en-US" b="1"/>
          </a:p>
        </c:rich>
      </c:tx>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712750081894612"/>
          <c:y val="0.31178409757603831"/>
          <c:w val="0.53601721202415198"/>
          <c:h val="0.47396905974988424"/>
        </c:manualLayout>
      </c:layout>
      <c:pie3DChart>
        <c:varyColors val="1"/>
        <c:ser>
          <c:idx val="0"/>
          <c:order val="0"/>
          <c:explosion val="15"/>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187-400C-AE0C-D299E08B2FF7}"/>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187-400C-AE0C-D299E08B2FF7}"/>
              </c:ext>
            </c:extLst>
          </c:dPt>
          <c:dPt>
            <c:idx val="2"/>
            <c:bubble3D val="0"/>
            <c:explosion val="3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187-400C-AE0C-D299E08B2FF7}"/>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187-400C-AE0C-D299E08B2FF7}"/>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187-400C-AE0C-D299E08B2FF7}"/>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9187-400C-AE0C-D299E08B2FF7}"/>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9187-400C-AE0C-D299E08B2FF7}"/>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E-9187-400C-AE0C-D299E08B2FF7}"/>
              </c:ext>
            </c:extLst>
          </c:dPt>
          <c:dLbls>
            <c:dLbl>
              <c:idx val="0"/>
              <c:layout>
                <c:manualLayout>
                  <c:x val="4.1088854648176684E-3"/>
                  <c:y val="-3.1372549019608137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187-400C-AE0C-D299E08B2FF7}"/>
                </c:ext>
              </c:extLst>
            </c:dLbl>
            <c:dLbl>
              <c:idx val="1"/>
              <c:layout>
                <c:manualLayout>
                  <c:x val="-1.2326656394453005E-2"/>
                  <c:y val="-9.4117647058823528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187-400C-AE0C-D299E08B2FF7}"/>
                </c:ext>
              </c:extLst>
            </c:dLbl>
            <c:dLbl>
              <c:idx val="2"/>
              <c:layout>
                <c:manualLayout>
                  <c:x val="0.23215202876219826"/>
                  <c:y val="3.5090761802922782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187-400C-AE0C-D299E08B2FF7}"/>
                </c:ext>
              </c:extLst>
            </c:dLbl>
            <c:dLbl>
              <c:idx val="3"/>
              <c:layout>
                <c:manualLayout>
                  <c:x val="1.438109912686184E-2"/>
                  <c:y val="0.10678280029811078"/>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187-400C-AE0C-D299E08B2FF7}"/>
                </c:ext>
              </c:extLst>
            </c:dLbl>
            <c:dLbl>
              <c:idx val="4"/>
              <c:layout>
                <c:manualLayout>
                  <c:x val="-2.6707755521314835E-2"/>
                  <c:y val="0.1095715628139075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187-400C-AE0C-D299E08B2FF7}"/>
                </c:ext>
              </c:extLst>
            </c:dLbl>
            <c:dLbl>
              <c:idx val="5"/>
              <c:layout>
                <c:manualLayout>
                  <c:x val="-6.7796610169491553E-2"/>
                  <c:y val="-5.0312562781504172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187-400C-AE0C-D299E08B2FF7}"/>
                </c:ext>
              </c:extLst>
            </c:dLbl>
            <c:dLbl>
              <c:idx val="6"/>
              <c:layout>
                <c:manualLayout>
                  <c:x val="6.1633281972265034E-3"/>
                  <c:y val="-0.19117902854735747"/>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187-400C-AE0C-D299E08B2FF7}"/>
                </c:ext>
              </c:extLst>
            </c:dLbl>
            <c:dLbl>
              <c:idx val="7"/>
              <c:layout>
                <c:manualLayout>
                  <c:x val="7.3959938366718034E-2"/>
                  <c:y val="-7.5139496451832419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187-400C-AE0C-D299E08B2FF7}"/>
                </c:ext>
              </c:extLst>
            </c:dLbl>
            <c:dLbl>
              <c:idx val="8"/>
              <c:layout>
                <c:manualLayout>
                  <c:x val="-1.0272213662044168E-2"/>
                  <c:y val="-2.8235294117647063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45D-44DB-8DB0-55217AF78A45}"/>
                </c:ext>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'[Prilog 2 - Tabele i grafici.xlsx]Расходи и издаци'!$C$6:$C$13</c:f>
              <c:strCache>
                <c:ptCount val="8"/>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strCache>
            </c:strRef>
          </c:cat>
          <c:val>
            <c:numRef>
              <c:f>'[Prilog 2 - Tabele i grafici.xlsx]Расходи и издаци'!$D$6:$D$13</c:f>
              <c:numCache>
                <c:formatCode>#,##0</c:formatCode>
                <c:ptCount val="8"/>
                <c:pt idx="0">
                  <c:v>135308182.09</c:v>
                </c:pt>
                <c:pt idx="1">
                  <c:v>164868637.61999997</c:v>
                </c:pt>
                <c:pt idx="2">
                  <c:v>0</c:v>
                </c:pt>
                <c:pt idx="3">
                  <c:v>21547005.289999999</c:v>
                </c:pt>
                <c:pt idx="4">
                  <c:v>103826499.75999999</c:v>
                </c:pt>
                <c:pt idx="5">
                  <c:v>16147522.67</c:v>
                </c:pt>
                <c:pt idx="6">
                  <c:v>27435213.129999999</c:v>
                </c:pt>
                <c:pt idx="7">
                  <c:v>66109948.969999991</c:v>
                </c:pt>
              </c:numCache>
            </c:numRef>
          </c:val>
          <c:extLst xmlns:c16r2="http://schemas.microsoft.com/office/drawing/2015/06/chart">
            <c:ext xmlns:c16="http://schemas.microsoft.com/office/drawing/2014/chart" uri="{C3380CC4-5D6E-409C-BE32-E72D297353CC}">
              <c16:uniqueId val="{0000000C-9187-400C-AE0C-D299E08B2FF7}"/>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6160303781704759E-2"/>
          <c:y val="4.168936285414207E-2"/>
          <c:w val="0.90383975838584152"/>
          <c:h val="0.84292784080160221"/>
        </c:manualLayout>
      </c:layout>
      <c:bar3DChart>
        <c:barDir val="col"/>
        <c:grouping val="clustered"/>
        <c:varyColors val="0"/>
        <c:ser>
          <c:idx val="0"/>
          <c:order val="0"/>
          <c:invertIfNegative val="0"/>
          <c:cat>
            <c:strRef>
              <c:f>'[Prilog 2 - Tabele i grafici.xlsx]Расходи по месецима'!$B$3:$B$14</c:f>
              <c:strCache>
                <c:ptCount val="12"/>
                <c:pt idx="0">
                  <c:v>Јануар</c:v>
                </c:pt>
                <c:pt idx="1">
                  <c:v>Фебруар</c:v>
                </c:pt>
                <c:pt idx="2">
                  <c:v>Март</c:v>
                </c:pt>
                <c:pt idx="3">
                  <c:v>Април</c:v>
                </c:pt>
                <c:pt idx="4">
                  <c:v>Мај</c:v>
                </c:pt>
                <c:pt idx="5">
                  <c:v>Јун</c:v>
                </c:pt>
                <c:pt idx="6">
                  <c:v>Јул</c:v>
                </c:pt>
                <c:pt idx="7">
                  <c:v>Август </c:v>
                </c:pt>
                <c:pt idx="8">
                  <c:v>Септебар</c:v>
                </c:pt>
                <c:pt idx="9">
                  <c:v>Октобар</c:v>
                </c:pt>
                <c:pt idx="10">
                  <c:v>Новембар</c:v>
                </c:pt>
                <c:pt idx="11">
                  <c:v>Децембар</c:v>
                </c:pt>
              </c:strCache>
            </c:strRef>
          </c:cat>
          <c:val>
            <c:numRef>
              <c:f>'[Prilog 2 - Tabele i grafici.xlsx]Расходи по месецима'!$C$3:$C$14</c:f>
              <c:numCache>
                <c:formatCode>#,##0</c:formatCode>
                <c:ptCount val="12"/>
                <c:pt idx="0">
                  <c:v>31778000</c:v>
                </c:pt>
                <c:pt idx="1">
                  <c:v>37632000</c:v>
                </c:pt>
                <c:pt idx="2">
                  <c:v>46089000</c:v>
                </c:pt>
                <c:pt idx="3">
                  <c:v>41252000</c:v>
                </c:pt>
                <c:pt idx="4">
                  <c:v>43177000</c:v>
                </c:pt>
                <c:pt idx="5">
                  <c:v>38129000</c:v>
                </c:pt>
                <c:pt idx="6">
                  <c:v>40594000</c:v>
                </c:pt>
                <c:pt idx="7">
                  <c:v>43940000</c:v>
                </c:pt>
                <c:pt idx="8">
                  <c:v>34149000</c:v>
                </c:pt>
                <c:pt idx="9">
                  <c:v>40664000</c:v>
                </c:pt>
                <c:pt idx="10">
                  <c:v>51366000</c:v>
                </c:pt>
                <c:pt idx="11">
                  <c:v>85361000</c:v>
                </c:pt>
              </c:numCache>
            </c:numRef>
          </c:val>
          <c:extLst xmlns:c16r2="http://schemas.microsoft.com/office/drawing/2015/06/chart">
            <c:ext xmlns:c16="http://schemas.microsoft.com/office/drawing/2014/chart" uri="{C3380CC4-5D6E-409C-BE32-E72D297353CC}">
              <c16:uniqueId val="{00000000-2AC2-4E84-B65A-DBA2599EC4E1}"/>
            </c:ext>
          </c:extLst>
        </c:ser>
        <c:dLbls>
          <c:showLegendKey val="0"/>
          <c:showVal val="0"/>
          <c:showCatName val="0"/>
          <c:showSerName val="0"/>
          <c:showPercent val="0"/>
          <c:showBubbleSize val="0"/>
        </c:dLbls>
        <c:gapWidth val="150"/>
        <c:shape val="cylinder"/>
        <c:axId val="196812800"/>
        <c:axId val="136772928"/>
        <c:axId val="0"/>
      </c:bar3DChart>
      <c:catAx>
        <c:axId val="196812800"/>
        <c:scaling>
          <c:orientation val="minMax"/>
        </c:scaling>
        <c:delete val="0"/>
        <c:axPos val="b"/>
        <c:numFmt formatCode="General" sourceLinked="0"/>
        <c:majorTickMark val="out"/>
        <c:minorTickMark val="none"/>
        <c:tickLblPos val="nextTo"/>
        <c:crossAx val="136772928"/>
        <c:crosses val="autoZero"/>
        <c:auto val="1"/>
        <c:lblAlgn val="ctr"/>
        <c:lblOffset val="100"/>
        <c:noMultiLvlLbl val="0"/>
      </c:catAx>
      <c:valAx>
        <c:axId val="136772928"/>
        <c:scaling>
          <c:orientation val="minMax"/>
        </c:scaling>
        <c:delete val="0"/>
        <c:axPos val="l"/>
        <c:majorGridlines/>
        <c:numFmt formatCode="#,##0" sourceLinked="1"/>
        <c:majorTickMark val="out"/>
        <c:minorTickMark val="none"/>
        <c:tickLblPos val="nextTo"/>
        <c:crossAx val="19681280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74121840033154"/>
          <c:y val="0.11795493917690668"/>
          <c:w val="0.81464931620389602"/>
          <c:h val="0.79302321387041819"/>
        </c:manualLayout>
      </c:layout>
      <c:pie3DChart>
        <c:varyColors val="1"/>
        <c:ser>
          <c:idx val="0"/>
          <c:order val="0"/>
          <c:explosion val="24"/>
          <c:dLbls>
            <c:dLbl>
              <c:idx val="2"/>
              <c:layout>
                <c:manualLayout>
                  <c:x val="3.8352811161762673E-2"/>
                  <c:y val="-3.4209015012363975E-3"/>
                </c:manualLayout>
              </c:layout>
              <c:showLegendKey val="0"/>
              <c:showVal val="0"/>
              <c:showCatName val="1"/>
              <c:showSerName val="0"/>
              <c:showPercent val="1"/>
              <c:showBubbleSize val="0"/>
            </c:dLbl>
            <c:dLbl>
              <c:idx val="3"/>
              <c:layout>
                <c:manualLayout>
                  <c:x val="7.4641359303771235E-2"/>
                  <c:y val="7.0679709340129945E-2"/>
                </c:manualLayout>
              </c:layout>
              <c:showLegendKey val="0"/>
              <c:showVal val="0"/>
              <c:showCatName val="1"/>
              <c:showSerName val="0"/>
              <c:showPercent val="1"/>
              <c:showBubbleSize val="0"/>
            </c:dLbl>
            <c:dLbl>
              <c:idx val="5"/>
              <c:layout>
                <c:manualLayout>
                  <c:x val="0.12822422986600365"/>
                  <c:y val="4.8153284636888755E-2"/>
                </c:manualLayout>
              </c:layout>
              <c:showLegendKey val="0"/>
              <c:showVal val="0"/>
              <c:showCatName val="1"/>
              <c:showSerName val="0"/>
              <c:showPercent val="1"/>
              <c:showBubbleSize val="0"/>
            </c:dLbl>
            <c:dLbl>
              <c:idx val="6"/>
              <c:layout>
                <c:manualLayout>
                  <c:x val="0"/>
                  <c:y val="7.8511388608069541E-2"/>
                </c:manualLayout>
              </c:layout>
              <c:showLegendKey val="0"/>
              <c:showVal val="0"/>
              <c:showCatName val="1"/>
              <c:showSerName val="0"/>
              <c:showPercent val="1"/>
              <c:showBubbleSize val="0"/>
            </c:dLbl>
            <c:dLbl>
              <c:idx val="7"/>
              <c:layout>
                <c:manualLayout>
                  <c:x val="0"/>
                  <c:y val="-0.10589891453441737"/>
                </c:manualLayout>
              </c:layout>
              <c:showLegendKey val="0"/>
              <c:showVal val="0"/>
              <c:showCatName val="1"/>
              <c:showSerName val="0"/>
              <c:showPercent val="1"/>
              <c:showBubbleSize val="0"/>
            </c:dLbl>
            <c:dLbl>
              <c:idx val="8"/>
              <c:layout>
                <c:manualLayout>
                  <c:x val="1.4317758738307492E-3"/>
                  <c:y val="-0.12219826952010747"/>
                </c:manualLayout>
              </c:layout>
              <c:showLegendKey val="0"/>
              <c:showVal val="0"/>
              <c:showCatName val="1"/>
              <c:showSerName val="0"/>
              <c:showPercent val="1"/>
              <c:showBubbleSize val="0"/>
            </c:dLbl>
            <c:dLbl>
              <c:idx val="9"/>
              <c:layout>
                <c:manualLayout>
                  <c:x val="1.0730542892664733E-2"/>
                  <c:y val="-9.7332137280308293E-3"/>
                </c:manualLayout>
              </c:layout>
              <c:showLegendKey val="0"/>
              <c:showVal val="0"/>
              <c:showCatName val="1"/>
              <c:showSerName val="0"/>
              <c:showPercent val="1"/>
              <c:showBubbleSize val="0"/>
            </c:dLbl>
            <c:dLbl>
              <c:idx val="10"/>
              <c:layout>
                <c:manualLayout>
                  <c:x val="-1.1848774960398675E-2"/>
                  <c:y val="-4.2485701945484677E-2"/>
                </c:manualLayout>
              </c:layout>
              <c:showLegendKey val="0"/>
              <c:showVal val="0"/>
              <c:showCatName val="1"/>
              <c:showSerName val="0"/>
              <c:showPercent val="1"/>
              <c:showBubbleSize val="0"/>
            </c:dLbl>
            <c:dLbl>
              <c:idx val="11"/>
              <c:layout>
                <c:manualLayout>
                  <c:x val="-5.6104385630210323E-3"/>
                  <c:y val="-9.6466043010446492E-2"/>
                </c:manualLayout>
              </c:layout>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'[Prilog 2 - Tabele i grafici.xlsx]Извршење по корисницима '!$B$3:$B$16</c:f>
              <c:strCache>
                <c:ptCount val="14"/>
                <c:pt idx="0">
                  <c:v>Скупштина општине</c:v>
                </c:pt>
                <c:pt idx="1">
                  <c:v>Председник општине</c:v>
                </c:pt>
                <c:pt idx="2">
                  <c:v>Општинско веће</c:v>
                </c:pt>
                <c:pt idx="3">
                  <c:v>Општинско правобранилаштво</c:v>
                </c:pt>
                <c:pt idx="4">
                  <c:v>Општинска управа</c:v>
                </c:pt>
                <c:pt idx="5">
                  <c:v>Месне заједнице</c:v>
                </c:pt>
                <c:pt idx="6">
                  <c:v>Центар за културу В. Дугошевић</c:v>
                </c:pt>
                <c:pt idx="7">
                  <c:v>Библиотека Н.С.Максим </c:v>
                </c:pt>
                <c:pt idx="8">
                  <c:v>Туристичка организација</c:v>
                </c:pt>
                <c:pt idx="9">
                  <c:v>Предшколска установа ,,ЛАНЕ"</c:v>
                </c:pt>
                <c:pt idx="10">
                  <c:v>Центар за социјални рад</c:v>
                </c:pt>
                <c:pt idx="11">
                  <c:v>Дом здравља</c:v>
                </c:pt>
                <c:pt idx="12">
                  <c:v>Основно образовање</c:v>
                </c:pt>
                <c:pt idx="13">
                  <c:v>Средње образовање</c:v>
                </c:pt>
              </c:strCache>
            </c:strRef>
          </c:cat>
          <c:val>
            <c:numRef>
              <c:f>'[Prilog 2 - Tabele i grafici.xlsx]Извршење по корисницима '!$C$3:$C$16</c:f>
              <c:numCache>
                <c:formatCode>#,##0</c:formatCode>
                <c:ptCount val="14"/>
                <c:pt idx="0">
                  <c:v>4844901.18</c:v>
                </c:pt>
                <c:pt idx="1">
                  <c:v>15946527.960000001</c:v>
                </c:pt>
                <c:pt idx="2">
                  <c:v>5065164.1900000004</c:v>
                </c:pt>
                <c:pt idx="3">
                  <c:v>2410179.2200000002</c:v>
                </c:pt>
                <c:pt idx="4">
                  <c:v>267181898.11999995</c:v>
                </c:pt>
                <c:pt idx="5">
                  <c:v>9638965.1899999995</c:v>
                </c:pt>
                <c:pt idx="6">
                  <c:v>35078328.149999999</c:v>
                </c:pt>
                <c:pt idx="7">
                  <c:v>16322976.529999999</c:v>
                </c:pt>
                <c:pt idx="8">
                  <c:v>19434736.809999999</c:v>
                </c:pt>
                <c:pt idx="9">
                  <c:v>58841424.260000013</c:v>
                </c:pt>
                <c:pt idx="10">
                  <c:v>17796528.870000001</c:v>
                </c:pt>
                <c:pt idx="11">
                  <c:v>18965730.210000001</c:v>
                </c:pt>
                <c:pt idx="12">
                  <c:v>59085700.109999999</c:v>
                </c:pt>
                <c:pt idx="13">
                  <c:v>4629948.7299999995</c:v>
                </c:pt>
              </c:numCache>
            </c:numRef>
          </c:val>
          <c:extLst xmlns:c16r2="http://schemas.microsoft.com/office/drawing/2015/06/chart">
            <c:ext xmlns:c16="http://schemas.microsoft.com/office/drawing/2014/chart" uri="{C3380CC4-5D6E-409C-BE32-E72D297353CC}">
              <c16:uniqueId val="{00000000-0B26-42A4-9432-47A15049E1EE}"/>
            </c:ext>
          </c:extLst>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'[Prilog 2 - Tabele i grafici.xlsx]Програми'!$D$5:$D$20</c:f>
              <c:strCache>
                <c:ptCount val="16"/>
                <c:pt idx="0">
                  <c:v>СТАНОВАЊЕ, УРБАНИЗАМ И ПРОСТОРНО ПЛАНИРАЊЕ</c:v>
                </c:pt>
                <c:pt idx="1">
                  <c:v> КОМУНАЛНЕ ДЕЛАТНОСТИ </c:v>
                </c:pt>
                <c:pt idx="2">
                  <c:v>ЛОКАЛНИ ЕКОНОМСКИ РАЗВОЈ </c:v>
                </c:pt>
                <c:pt idx="3">
                  <c:v>РАЗВОЈ ТУРИЗМА</c:v>
                </c:pt>
                <c:pt idx="4">
                  <c:v>ПОЉОПРИВРЕДА И РУРАЛНИ РАЗВОЈ</c:v>
                </c:pt>
                <c:pt idx="5">
                  <c:v> ЗАШТИТА ЖИВОТНЕ СРЕДИНЕ</c:v>
                </c:pt>
                <c:pt idx="6">
                  <c:v>ОРГАНИЗАЦИЈА САОБРАЋАЈА И САОБРАЋАЈНА ИНФРАСТРУКТУРА</c:v>
                </c:pt>
                <c:pt idx="7">
                  <c:v>Предшколско васпитање и образовање</c:v>
                </c:pt>
                <c:pt idx="8">
                  <c:v>Основно образовање И ВАСПИТАЊЕ</c:v>
                </c:pt>
                <c:pt idx="9">
                  <c:v>Средње образовање И ВАСПИТАЊЕ</c:v>
                </c:pt>
                <c:pt idx="10">
                  <c:v>СОЦИЈАЛНА И ДЕЧИЈА ЗАШТИТА </c:v>
                </c:pt>
                <c:pt idx="11">
                  <c:v>ЗДРАВСТВЕНА ЗАШТИТА</c:v>
                </c:pt>
                <c:pt idx="12">
                  <c:v>Развој културе и информисања</c:v>
                </c:pt>
                <c:pt idx="13">
                  <c:v>Развој спорта и омладине</c:v>
                </c:pt>
                <c:pt idx="14">
                  <c:v>ОПШТЕ УСЛУГЕ ЛОКАЛНЕ САМОУПРАВЕ</c:v>
                </c:pt>
                <c:pt idx="15">
                  <c:v>ПОЛИТИЧКИ СИСТЕМ ЛОКАЛНЕ САМОУПРАВЕ</c:v>
                </c:pt>
              </c:strCache>
            </c:strRef>
          </c:cat>
          <c:val>
            <c:numRef>
              <c:f>'[Prilog 2 - Tabele i grafici.xlsx]Програми'!$E$5:$E$20</c:f>
              <c:numCache>
                <c:formatCode>#,##0</c:formatCode>
                <c:ptCount val="16"/>
                <c:pt idx="0">
                  <c:v>3715854.51</c:v>
                </c:pt>
                <c:pt idx="1">
                  <c:v>32819560.430000003</c:v>
                </c:pt>
                <c:pt idx="2">
                  <c:v>28975181.870000001</c:v>
                </c:pt>
                <c:pt idx="3">
                  <c:v>19434736.809999999</c:v>
                </c:pt>
                <c:pt idx="4">
                  <c:v>7229411.2500000009</c:v>
                </c:pt>
                <c:pt idx="5">
                  <c:v>5960653.0499999998</c:v>
                </c:pt>
                <c:pt idx="6">
                  <c:v>48884462.899999999</c:v>
                </c:pt>
                <c:pt idx="7">
                  <c:v>58841424.260000013</c:v>
                </c:pt>
                <c:pt idx="8">
                  <c:v>59085700.109999999</c:v>
                </c:pt>
                <c:pt idx="9">
                  <c:v>4629948.7299999995</c:v>
                </c:pt>
                <c:pt idx="10">
                  <c:v>32948197.540000003</c:v>
                </c:pt>
                <c:pt idx="11">
                  <c:v>18965730.210000001</c:v>
                </c:pt>
                <c:pt idx="12">
                  <c:v>54278054.679999992</c:v>
                </c:pt>
                <c:pt idx="13">
                  <c:v>23915049.309999999</c:v>
                </c:pt>
                <c:pt idx="14">
                  <c:v>109702450.53999998</c:v>
                </c:pt>
                <c:pt idx="15">
                  <c:v>25856593.329999998</c:v>
                </c:pt>
              </c:numCache>
            </c:numRef>
          </c:val>
          <c:extLst xmlns:c16r2="http://schemas.microsoft.com/office/drawing/2015/06/chart">
            <c:ext xmlns:c16="http://schemas.microsoft.com/office/drawing/2014/chart" uri="{C3380CC4-5D6E-409C-BE32-E72D297353CC}">
              <c16:uniqueId val="{00000000-7B59-4295-8206-5CBD4E28E3F2}"/>
            </c:ext>
          </c:extLst>
        </c:ser>
        <c:dLbls>
          <c:showLegendKey val="0"/>
          <c:showVal val="0"/>
          <c:showCatName val="1"/>
          <c:showSerName val="0"/>
          <c:showPercent val="0"/>
          <c:showBubbleSize val="0"/>
          <c:showLeaderLines val="1"/>
        </c:dLbls>
      </c:pie3D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5C91B-EF79-4BB0-9A34-B42BC43BC03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r-Latn-RS"/>
        </a:p>
      </dgm:t>
    </dgm:pt>
    <dgm:pt modelId="{0F7D09EA-D198-4367-BBE2-E9E89FB19D0B}">
      <dgm:prSet phldrT="[Text]"/>
      <dgm:spPr/>
      <dgm:t>
        <a:bodyPr/>
        <a:lstStyle/>
        <a:p>
          <a:r>
            <a:rPr lang="sr-Cyrl-RS" dirty="0"/>
            <a:t>Укупно остварени буџетски приходи и примања </a:t>
          </a:r>
          <a:r>
            <a:rPr lang="en-US" b="0" i="0" u="none" dirty="0" smtClean="0"/>
            <a:t>549,394,09</a:t>
          </a:r>
          <a:r>
            <a:rPr lang="sr-Cyrl-RS" b="0" i="0" u="none" dirty="0" smtClean="0"/>
            <a:t>3</a:t>
          </a:r>
          <a:r>
            <a:rPr lang="sr-Cyrl-RS" dirty="0" smtClean="0">
              <a:solidFill>
                <a:schemeClr val="tx1"/>
              </a:solidFill>
            </a:rPr>
            <a:t> </a:t>
          </a:r>
          <a:r>
            <a:rPr lang="sr-Cyrl-RS" dirty="0"/>
            <a:t>динара</a:t>
          </a:r>
          <a:endParaRPr lang="sr-Latn-RS" dirty="0"/>
        </a:p>
      </dgm:t>
    </dgm:pt>
    <dgm:pt modelId="{4BE6F344-8CBC-431D-9083-6F83F47F9612}" type="parTrans" cxnId="{299752E8-6F36-47B8-9731-41582F32125F}">
      <dgm:prSet/>
      <dgm:spPr/>
      <dgm:t>
        <a:bodyPr/>
        <a:lstStyle/>
        <a:p>
          <a:endParaRPr lang="sr-Latn-RS"/>
        </a:p>
      </dgm:t>
    </dgm:pt>
    <dgm:pt modelId="{B408B735-932D-47E2-9813-DC4B25ABB9F2}" type="sibTrans" cxnId="{299752E8-6F36-47B8-9731-41582F32125F}">
      <dgm:prSet/>
      <dgm:spPr/>
      <dgm:t>
        <a:bodyPr/>
        <a:lstStyle/>
        <a:p>
          <a:endParaRPr lang="sr-Latn-RS"/>
        </a:p>
      </dgm:t>
    </dgm:pt>
    <dgm:pt modelId="{75D710BC-0A2E-41BA-9079-C991342DE102}">
      <dgm:prSet phldrT="[Text]"/>
      <dgm:spPr/>
      <dgm:t>
        <a:bodyPr/>
        <a:lstStyle/>
        <a:p>
          <a:r>
            <a:rPr lang="sr-Cyrl-RS" dirty="0"/>
            <a:t>Приходи од пореза </a:t>
          </a:r>
          <a:r>
            <a:rPr lang="en-US" b="0" i="0" u="none" dirty="0" smtClean="0"/>
            <a:t>179,510,165</a:t>
          </a:r>
          <a:r>
            <a:rPr lang="sr-Cyrl-RS" dirty="0" smtClean="0">
              <a:solidFill>
                <a:srgbClr val="FF0000"/>
              </a:solidFill>
            </a:rPr>
            <a:t> </a:t>
          </a:r>
          <a:r>
            <a:rPr lang="sr-Cyrl-RS" dirty="0" smtClean="0"/>
            <a:t>динара</a:t>
          </a:r>
          <a:endParaRPr lang="sr-Latn-RS" dirty="0"/>
        </a:p>
      </dgm:t>
    </dgm:pt>
    <dgm:pt modelId="{A1EF8517-756C-4035-AED8-DFDACA2765BB}" type="parTrans" cxnId="{B47BE4BD-5859-40B5-A983-70A3BEC23E74}">
      <dgm:prSet/>
      <dgm:spPr/>
      <dgm:t>
        <a:bodyPr/>
        <a:lstStyle/>
        <a:p>
          <a:endParaRPr lang="sr-Latn-RS"/>
        </a:p>
      </dgm:t>
    </dgm:pt>
    <dgm:pt modelId="{D33E1982-4B10-4D9D-9F31-E004FD7FDC97}" type="sibTrans" cxnId="{B47BE4BD-5859-40B5-A983-70A3BEC23E74}">
      <dgm:prSet/>
      <dgm:spPr/>
      <dgm:t>
        <a:bodyPr/>
        <a:lstStyle/>
        <a:p>
          <a:endParaRPr lang="sr-Latn-RS"/>
        </a:p>
      </dgm:t>
    </dgm:pt>
    <dgm:pt modelId="{5BAC4697-C10A-479C-A467-68E8955B6DA2}">
      <dgm:prSet phldrT="[Text]"/>
      <dgm:spPr/>
      <dgm:t>
        <a:bodyPr/>
        <a:lstStyle/>
        <a:p>
          <a:r>
            <a:rPr lang="sr-Cyrl-RS" dirty="0" smtClean="0"/>
            <a:t>Донације од међународних организација </a:t>
          </a:r>
          <a:r>
            <a:rPr lang="sr-Cyrl-RS" dirty="0" smtClean="0">
              <a:solidFill>
                <a:schemeClr val="tx1"/>
              </a:solidFill>
            </a:rPr>
            <a:t>714.000</a:t>
          </a:r>
          <a:r>
            <a:rPr lang="sr-Cyrl-RS" dirty="0" smtClean="0">
              <a:solidFill>
                <a:srgbClr val="FF0000"/>
              </a:solidFill>
            </a:rPr>
            <a:t> </a:t>
          </a:r>
          <a:r>
            <a:rPr lang="sr-Cyrl-RS" dirty="0" smtClean="0"/>
            <a:t>динара</a:t>
          </a:r>
          <a:endParaRPr lang="sr-Latn-RS" dirty="0"/>
        </a:p>
      </dgm:t>
    </dgm:pt>
    <dgm:pt modelId="{363200AF-4036-41BE-A7D8-8725390E1446}" type="parTrans" cxnId="{91FA3EBC-8D24-45C3-BB0C-1FD75931D9D9}">
      <dgm:prSet/>
      <dgm:spPr/>
      <dgm:t>
        <a:bodyPr/>
        <a:lstStyle/>
        <a:p>
          <a:endParaRPr lang="sr-Latn-RS"/>
        </a:p>
      </dgm:t>
    </dgm:pt>
    <dgm:pt modelId="{9D8213F2-CF8E-417D-B5EA-E15D8CF820F6}" type="sibTrans" cxnId="{91FA3EBC-8D24-45C3-BB0C-1FD75931D9D9}">
      <dgm:prSet/>
      <dgm:spPr/>
      <dgm:t>
        <a:bodyPr/>
        <a:lstStyle/>
        <a:p>
          <a:endParaRPr lang="sr-Latn-RS"/>
        </a:p>
      </dgm:t>
    </dgm:pt>
    <dgm:pt modelId="{997E45C4-D504-4BFF-B09B-E46031442DD7}">
      <dgm:prSet phldrT="[Text]"/>
      <dgm:spPr/>
      <dgm:t>
        <a:bodyPr/>
        <a:lstStyle/>
        <a:p>
          <a:r>
            <a:rPr lang="ru-RU" dirty="0" smtClean="0"/>
            <a:t>Трансфери од других нивоа власти </a:t>
          </a:r>
          <a:r>
            <a:rPr lang="en-US" b="0" i="0" u="none" dirty="0" smtClean="0"/>
            <a:t>337,735,491</a:t>
          </a:r>
          <a:r>
            <a:rPr lang="sr-Cyrl-RS" b="0" i="0" u="none" dirty="0" smtClean="0"/>
            <a:t> </a:t>
          </a:r>
          <a:r>
            <a:rPr lang="sr-Cyrl-RS" dirty="0" smtClean="0"/>
            <a:t>динара</a:t>
          </a:r>
          <a:endParaRPr lang="sr-Latn-RS" dirty="0"/>
        </a:p>
      </dgm:t>
    </dgm:pt>
    <dgm:pt modelId="{56C77883-3EB7-483F-9583-6D9320B33748}" type="parTrans" cxnId="{74772029-0183-49F2-8BB6-45E7C810B32F}">
      <dgm:prSet/>
      <dgm:spPr/>
      <dgm:t>
        <a:bodyPr/>
        <a:lstStyle/>
        <a:p>
          <a:endParaRPr lang="sr-Latn-RS"/>
        </a:p>
      </dgm:t>
    </dgm:pt>
    <dgm:pt modelId="{364D25E7-F9D1-4A2D-8A9C-44F6706362EA}" type="sibTrans" cxnId="{74772029-0183-49F2-8BB6-45E7C810B32F}">
      <dgm:prSet/>
      <dgm:spPr/>
      <dgm:t>
        <a:bodyPr/>
        <a:lstStyle/>
        <a:p>
          <a:endParaRPr lang="sr-Latn-RS"/>
        </a:p>
      </dgm:t>
    </dgm:pt>
    <dgm:pt modelId="{A1B2CE3F-5ED6-43A9-8DB8-B8005700C423}">
      <dgm:prSet phldrT="[Text]"/>
      <dgm:spPr/>
      <dgm:t>
        <a:bodyPr/>
        <a:lstStyle/>
        <a:p>
          <a:r>
            <a:rPr lang="sr-Cyrl-RS" dirty="0" smtClean="0"/>
            <a:t>Други приходи </a:t>
          </a:r>
          <a:r>
            <a:rPr lang="en-US" b="0" i="0" u="none" dirty="0" smtClean="0"/>
            <a:t>6,672,853</a:t>
          </a:r>
          <a:r>
            <a:rPr lang="sr-Cyrl-RS" dirty="0" smtClean="0">
              <a:solidFill>
                <a:srgbClr val="FF0000"/>
              </a:solidFill>
            </a:rPr>
            <a:t> </a:t>
          </a:r>
          <a:r>
            <a:rPr lang="sr-Cyrl-RS" dirty="0"/>
            <a:t>динара</a:t>
          </a:r>
          <a:endParaRPr lang="sr-Latn-RS" dirty="0"/>
        </a:p>
      </dgm:t>
    </dgm:pt>
    <dgm:pt modelId="{4A4C92A6-D92C-474B-91DC-A76590C668FC}" type="parTrans" cxnId="{EC699C48-3FEA-4BE1-B6D6-55CA3C1CBC8E}">
      <dgm:prSet/>
      <dgm:spPr/>
      <dgm:t>
        <a:bodyPr/>
        <a:lstStyle/>
        <a:p>
          <a:endParaRPr lang="sr-Latn-RS"/>
        </a:p>
      </dgm:t>
    </dgm:pt>
    <dgm:pt modelId="{F9182901-88ED-4E31-9599-5940724B934D}" type="sibTrans" cxnId="{EC699C48-3FEA-4BE1-B6D6-55CA3C1CBC8E}">
      <dgm:prSet/>
      <dgm:spPr/>
      <dgm:t>
        <a:bodyPr/>
        <a:lstStyle/>
        <a:p>
          <a:endParaRPr lang="sr-Latn-RS"/>
        </a:p>
      </dgm:t>
    </dgm:pt>
    <dgm:pt modelId="{A64C42B9-2B58-4546-8C43-6AAF997FEBAC}">
      <dgm:prSet phldrT="[Text]"/>
      <dgm:spPr/>
      <dgm:t>
        <a:bodyPr/>
        <a:lstStyle/>
        <a:p>
          <a:endParaRPr lang="sr-Latn-RS" dirty="0"/>
        </a:p>
      </dgm:t>
    </dgm:pt>
    <dgm:pt modelId="{8E108F2E-3631-4B96-B416-C0D6E4B1DE4A}" type="parTrans" cxnId="{C5B08E42-2E34-4223-B4D0-ED62D074A621}">
      <dgm:prSet/>
      <dgm:spPr/>
      <dgm:t>
        <a:bodyPr/>
        <a:lstStyle/>
        <a:p>
          <a:endParaRPr lang="sr-Latn-RS"/>
        </a:p>
      </dgm:t>
    </dgm:pt>
    <dgm:pt modelId="{D1329AF5-4ACF-4D5F-8975-B67D74AA4B01}" type="sibTrans" cxnId="{C5B08E42-2E34-4223-B4D0-ED62D074A621}">
      <dgm:prSet/>
      <dgm:spPr/>
      <dgm:t>
        <a:bodyPr/>
        <a:lstStyle/>
        <a:p>
          <a:endParaRPr lang="sr-Latn-RS"/>
        </a:p>
      </dgm:t>
    </dgm:pt>
    <dgm:pt modelId="{F75370B4-B886-4ECE-9C1A-3559C3EA4B6F}">
      <dgm:prSet phldrT="[Text]"/>
      <dgm:spPr/>
      <dgm:t>
        <a:bodyPr/>
        <a:lstStyle/>
        <a:p>
          <a:r>
            <a:rPr lang="sr-Cyrl-RS" dirty="0"/>
            <a:t>Примања од продаје </a:t>
          </a:r>
          <a:r>
            <a:rPr lang="sr-Cyrl-RS" dirty="0" smtClean="0"/>
            <a:t>финансијске и нефинансијске </a:t>
          </a:r>
          <a:r>
            <a:rPr lang="sr-Cyrl-RS" dirty="0"/>
            <a:t>имовине </a:t>
          </a:r>
          <a:r>
            <a:rPr lang="en-US" b="0" i="0" u="none" dirty="0" smtClean="0"/>
            <a:t>7,485,064</a:t>
          </a:r>
          <a:r>
            <a:rPr lang="sr-Cyrl-RS" dirty="0" smtClean="0">
              <a:solidFill>
                <a:srgbClr val="FF0000"/>
              </a:solidFill>
            </a:rPr>
            <a:t> </a:t>
          </a:r>
          <a:r>
            <a:rPr lang="sr-Cyrl-RS" dirty="0"/>
            <a:t>динара</a:t>
          </a:r>
          <a:endParaRPr lang="sr-Latn-RS" dirty="0"/>
        </a:p>
      </dgm:t>
    </dgm:pt>
    <dgm:pt modelId="{16D9E57A-E35A-47A6-BC62-76B3491FED51}" type="parTrans" cxnId="{C147308D-EA15-4FAB-8AD0-14A3F4429A2F}">
      <dgm:prSet/>
      <dgm:spPr/>
      <dgm:t>
        <a:bodyPr/>
        <a:lstStyle/>
        <a:p>
          <a:endParaRPr lang="sr-Latn-RS"/>
        </a:p>
      </dgm:t>
    </dgm:pt>
    <dgm:pt modelId="{B46093B1-B076-478D-BC49-8DA48403D79B}" type="sibTrans" cxnId="{C147308D-EA15-4FAB-8AD0-14A3F4429A2F}">
      <dgm:prSet/>
      <dgm:spPr/>
      <dgm:t>
        <a:bodyPr/>
        <a:lstStyle/>
        <a:p>
          <a:endParaRPr lang="sr-Latn-RS"/>
        </a:p>
      </dgm:t>
    </dgm:pt>
    <dgm:pt modelId="{CB54EAD0-7B79-4F2A-B6F1-C248D89D873C}">
      <dgm:prSet phldrT="[Text]"/>
      <dgm:spPr/>
      <dgm:t>
        <a:bodyPr/>
        <a:lstStyle/>
        <a:p>
          <a:r>
            <a:rPr lang="ru-RU" b="0" i="0" u="none" dirty="0" smtClean="0"/>
            <a:t>Приходи од имовине и продаје добара </a:t>
          </a:r>
          <a:r>
            <a:rPr lang="en-US" b="0" i="0" u="none" dirty="0" smtClean="0"/>
            <a:t>17,276,520</a:t>
          </a:r>
          <a:r>
            <a:rPr lang="sr-Cyrl-RS" b="0" i="0" u="none" dirty="0" smtClean="0"/>
            <a:t> </a:t>
          </a:r>
          <a:r>
            <a:rPr lang="sr-Cyrl-RS" dirty="0" smtClean="0"/>
            <a:t>динара</a:t>
          </a:r>
          <a:endParaRPr lang="sr-Latn-RS" dirty="0"/>
        </a:p>
      </dgm:t>
    </dgm:pt>
    <dgm:pt modelId="{5C631D12-F47E-4716-9372-1BA146C52E22}" type="parTrans" cxnId="{4EEDB805-4310-43A9-8920-A74261D961DD}">
      <dgm:prSet/>
      <dgm:spPr/>
      <dgm:t>
        <a:bodyPr/>
        <a:lstStyle/>
        <a:p>
          <a:endParaRPr lang="sr-Latn-RS"/>
        </a:p>
      </dgm:t>
    </dgm:pt>
    <dgm:pt modelId="{4B8E9549-DB7D-4E19-A0AF-C526121D5CC1}" type="sibTrans" cxnId="{4EEDB805-4310-43A9-8920-A74261D961DD}">
      <dgm:prSet/>
      <dgm:spPr/>
      <dgm:t>
        <a:bodyPr/>
        <a:lstStyle/>
        <a:p>
          <a:endParaRPr lang="sr-Latn-RS"/>
        </a:p>
      </dgm:t>
    </dgm:pt>
    <dgm:pt modelId="{71FC123C-D5F4-4BDB-8ACC-4371CF3E51AD}" type="pres">
      <dgm:prSet presAssocID="{E275C91B-EF79-4BB0-9A34-B42BC43BC036}" presName="composite" presStyleCnt="0">
        <dgm:presLayoutVars>
          <dgm:chMax val="1"/>
          <dgm:dir/>
          <dgm:resizeHandles val="exact"/>
        </dgm:presLayoutVars>
      </dgm:prSet>
      <dgm:spPr/>
      <dgm:t>
        <a:bodyPr/>
        <a:lstStyle/>
        <a:p>
          <a:endParaRPr lang="en-US"/>
        </a:p>
      </dgm:t>
    </dgm:pt>
    <dgm:pt modelId="{29FB5735-0E39-4B45-B5D6-888866646622}" type="pres">
      <dgm:prSet presAssocID="{E275C91B-EF79-4BB0-9A34-B42BC43BC036}" presName="radial" presStyleCnt="0">
        <dgm:presLayoutVars>
          <dgm:animLvl val="ctr"/>
        </dgm:presLayoutVars>
      </dgm:prSet>
      <dgm:spPr/>
    </dgm:pt>
    <dgm:pt modelId="{6240F709-AB07-42B9-B8EB-1B2E8746EE72}" type="pres">
      <dgm:prSet presAssocID="{0F7D09EA-D198-4367-BBE2-E9E89FB19D0B}" presName="centerShape" presStyleLbl="vennNode1" presStyleIdx="0" presStyleCnt="7"/>
      <dgm:spPr/>
      <dgm:t>
        <a:bodyPr/>
        <a:lstStyle/>
        <a:p>
          <a:endParaRPr lang="en-US"/>
        </a:p>
      </dgm:t>
    </dgm:pt>
    <dgm:pt modelId="{1E48DC28-EBDC-4BE0-9094-D51E4D1A8576}" type="pres">
      <dgm:prSet presAssocID="{75D710BC-0A2E-41BA-9079-C991342DE102}" presName="node" presStyleLbl="vennNode1" presStyleIdx="1" presStyleCnt="7">
        <dgm:presLayoutVars>
          <dgm:bulletEnabled val="1"/>
        </dgm:presLayoutVars>
      </dgm:prSet>
      <dgm:spPr/>
      <dgm:t>
        <a:bodyPr/>
        <a:lstStyle/>
        <a:p>
          <a:endParaRPr lang="en-US"/>
        </a:p>
      </dgm:t>
    </dgm:pt>
    <dgm:pt modelId="{EB89CB60-213E-431F-B611-84321B4647B1}" type="pres">
      <dgm:prSet presAssocID="{5BAC4697-C10A-479C-A467-68E8955B6DA2}" presName="node" presStyleLbl="vennNode1" presStyleIdx="2" presStyleCnt="7">
        <dgm:presLayoutVars>
          <dgm:bulletEnabled val="1"/>
        </dgm:presLayoutVars>
      </dgm:prSet>
      <dgm:spPr/>
      <dgm:t>
        <a:bodyPr/>
        <a:lstStyle/>
        <a:p>
          <a:endParaRPr lang="en-US"/>
        </a:p>
      </dgm:t>
    </dgm:pt>
    <dgm:pt modelId="{5E756D5E-9AFF-4693-AE03-CDC062CA5968}" type="pres">
      <dgm:prSet presAssocID="{997E45C4-D504-4BFF-B09B-E46031442DD7}" presName="node" presStyleLbl="vennNode1" presStyleIdx="3" presStyleCnt="7">
        <dgm:presLayoutVars>
          <dgm:bulletEnabled val="1"/>
        </dgm:presLayoutVars>
      </dgm:prSet>
      <dgm:spPr/>
      <dgm:t>
        <a:bodyPr/>
        <a:lstStyle/>
        <a:p>
          <a:endParaRPr lang="en-US"/>
        </a:p>
      </dgm:t>
    </dgm:pt>
    <dgm:pt modelId="{6E2D8596-3A8B-4B87-841E-D772DEAFF40C}" type="pres">
      <dgm:prSet presAssocID="{A1B2CE3F-5ED6-43A9-8DB8-B8005700C423}" presName="node" presStyleLbl="vennNode1" presStyleIdx="4" presStyleCnt="7">
        <dgm:presLayoutVars>
          <dgm:bulletEnabled val="1"/>
        </dgm:presLayoutVars>
      </dgm:prSet>
      <dgm:spPr/>
      <dgm:t>
        <a:bodyPr/>
        <a:lstStyle/>
        <a:p>
          <a:endParaRPr lang="en-US"/>
        </a:p>
      </dgm:t>
    </dgm:pt>
    <dgm:pt modelId="{D87C8F6A-22E8-4CA1-A551-C282CE3CC8A2}" type="pres">
      <dgm:prSet presAssocID="{F75370B4-B886-4ECE-9C1A-3559C3EA4B6F}" presName="node" presStyleLbl="vennNode1" presStyleIdx="5" presStyleCnt="7" custRadScaleRad="102268" custRadScaleInc="-414">
        <dgm:presLayoutVars>
          <dgm:bulletEnabled val="1"/>
        </dgm:presLayoutVars>
      </dgm:prSet>
      <dgm:spPr/>
      <dgm:t>
        <a:bodyPr/>
        <a:lstStyle/>
        <a:p>
          <a:endParaRPr lang="en-US"/>
        </a:p>
      </dgm:t>
    </dgm:pt>
    <dgm:pt modelId="{4EA1A295-1EDC-4064-B557-66F8000DB0EC}" type="pres">
      <dgm:prSet presAssocID="{CB54EAD0-7B79-4F2A-B6F1-C248D89D873C}" presName="node" presStyleLbl="vennNode1" presStyleIdx="6" presStyleCnt="7">
        <dgm:presLayoutVars>
          <dgm:bulletEnabled val="1"/>
        </dgm:presLayoutVars>
      </dgm:prSet>
      <dgm:spPr/>
      <dgm:t>
        <a:bodyPr/>
        <a:lstStyle/>
        <a:p>
          <a:endParaRPr lang="en-US"/>
        </a:p>
      </dgm:t>
    </dgm:pt>
  </dgm:ptLst>
  <dgm:cxnLst>
    <dgm:cxn modelId="{9DF30F36-4996-4378-AF11-66DD391F3194}" type="presOf" srcId="{0F7D09EA-D198-4367-BBE2-E9E89FB19D0B}" destId="{6240F709-AB07-42B9-B8EB-1B2E8746EE72}" srcOrd="0" destOrd="0" presId="urn:microsoft.com/office/officeart/2005/8/layout/radial3"/>
    <dgm:cxn modelId="{8CEAD3D1-8349-4BAD-BA4B-011A5ED9BD45}" type="presOf" srcId="{E275C91B-EF79-4BB0-9A34-B42BC43BC036}" destId="{71FC123C-D5F4-4BDB-8ACC-4371CF3E51AD}" srcOrd="0" destOrd="0" presId="urn:microsoft.com/office/officeart/2005/8/layout/radial3"/>
    <dgm:cxn modelId="{5622F9BE-B9B1-424B-AED7-DE53710D4493}" type="presOf" srcId="{5BAC4697-C10A-479C-A467-68E8955B6DA2}" destId="{EB89CB60-213E-431F-B611-84321B4647B1}" srcOrd="0" destOrd="0" presId="urn:microsoft.com/office/officeart/2005/8/layout/radial3"/>
    <dgm:cxn modelId="{299752E8-6F36-47B8-9731-41582F32125F}" srcId="{E275C91B-EF79-4BB0-9A34-B42BC43BC036}" destId="{0F7D09EA-D198-4367-BBE2-E9E89FB19D0B}" srcOrd="0" destOrd="0" parTransId="{4BE6F344-8CBC-431D-9083-6F83F47F9612}" sibTransId="{B408B735-932D-47E2-9813-DC4B25ABB9F2}"/>
    <dgm:cxn modelId="{91FA3EBC-8D24-45C3-BB0C-1FD75931D9D9}" srcId="{0F7D09EA-D198-4367-BBE2-E9E89FB19D0B}" destId="{5BAC4697-C10A-479C-A467-68E8955B6DA2}" srcOrd="1" destOrd="0" parTransId="{363200AF-4036-41BE-A7D8-8725390E1446}" sibTransId="{9D8213F2-CF8E-417D-B5EA-E15D8CF820F6}"/>
    <dgm:cxn modelId="{43E348C7-2EFC-44D2-8E09-073E590CE047}" type="presOf" srcId="{997E45C4-D504-4BFF-B09B-E46031442DD7}" destId="{5E756D5E-9AFF-4693-AE03-CDC062CA5968}" srcOrd="0" destOrd="0" presId="urn:microsoft.com/office/officeart/2005/8/layout/radial3"/>
    <dgm:cxn modelId="{A39DD0D9-EC6D-4656-8305-7A9587587AA1}" type="presOf" srcId="{75D710BC-0A2E-41BA-9079-C991342DE102}" destId="{1E48DC28-EBDC-4BE0-9094-D51E4D1A8576}" srcOrd="0" destOrd="0" presId="urn:microsoft.com/office/officeart/2005/8/layout/radial3"/>
    <dgm:cxn modelId="{B47BE4BD-5859-40B5-A983-70A3BEC23E74}" srcId="{0F7D09EA-D198-4367-BBE2-E9E89FB19D0B}" destId="{75D710BC-0A2E-41BA-9079-C991342DE102}" srcOrd="0" destOrd="0" parTransId="{A1EF8517-756C-4035-AED8-DFDACA2765BB}" sibTransId="{D33E1982-4B10-4D9D-9F31-E004FD7FDC97}"/>
    <dgm:cxn modelId="{C5B08E42-2E34-4223-B4D0-ED62D074A621}" srcId="{E275C91B-EF79-4BB0-9A34-B42BC43BC036}" destId="{A64C42B9-2B58-4546-8C43-6AAF997FEBAC}" srcOrd="1" destOrd="0" parTransId="{8E108F2E-3631-4B96-B416-C0D6E4B1DE4A}" sibTransId="{D1329AF5-4ACF-4D5F-8975-B67D74AA4B01}"/>
    <dgm:cxn modelId="{48784A77-CAD8-4E0D-8F0A-18876071C06D}" type="presOf" srcId="{A1B2CE3F-5ED6-43A9-8DB8-B8005700C423}" destId="{6E2D8596-3A8B-4B87-841E-D772DEAFF40C}" srcOrd="0" destOrd="0" presId="urn:microsoft.com/office/officeart/2005/8/layout/radial3"/>
    <dgm:cxn modelId="{74772029-0183-49F2-8BB6-45E7C810B32F}" srcId="{0F7D09EA-D198-4367-BBE2-E9E89FB19D0B}" destId="{997E45C4-D504-4BFF-B09B-E46031442DD7}" srcOrd="2" destOrd="0" parTransId="{56C77883-3EB7-483F-9583-6D9320B33748}" sibTransId="{364D25E7-F9D1-4A2D-8A9C-44F6706362EA}"/>
    <dgm:cxn modelId="{FE18AE14-C60B-45BD-9093-B0DC77E2A84C}" type="presOf" srcId="{CB54EAD0-7B79-4F2A-B6F1-C248D89D873C}" destId="{4EA1A295-1EDC-4064-B557-66F8000DB0EC}" srcOrd="0" destOrd="0" presId="urn:microsoft.com/office/officeart/2005/8/layout/radial3"/>
    <dgm:cxn modelId="{4EEDB805-4310-43A9-8920-A74261D961DD}" srcId="{0F7D09EA-D198-4367-BBE2-E9E89FB19D0B}" destId="{CB54EAD0-7B79-4F2A-B6F1-C248D89D873C}" srcOrd="5" destOrd="0" parTransId="{5C631D12-F47E-4716-9372-1BA146C52E22}" sibTransId="{4B8E9549-DB7D-4E19-A0AF-C526121D5CC1}"/>
    <dgm:cxn modelId="{6702B8FC-1CC6-4924-9B32-37D32A7C1B36}" type="presOf" srcId="{F75370B4-B886-4ECE-9C1A-3559C3EA4B6F}" destId="{D87C8F6A-22E8-4CA1-A551-C282CE3CC8A2}" srcOrd="0" destOrd="0" presId="urn:microsoft.com/office/officeart/2005/8/layout/radial3"/>
    <dgm:cxn modelId="{EC699C48-3FEA-4BE1-B6D6-55CA3C1CBC8E}" srcId="{0F7D09EA-D198-4367-BBE2-E9E89FB19D0B}" destId="{A1B2CE3F-5ED6-43A9-8DB8-B8005700C423}" srcOrd="3" destOrd="0" parTransId="{4A4C92A6-D92C-474B-91DC-A76590C668FC}" sibTransId="{F9182901-88ED-4E31-9599-5940724B934D}"/>
    <dgm:cxn modelId="{C147308D-EA15-4FAB-8AD0-14A3F4429A2F}" srcId="{0F7D09EA-D198-4367-BBE2-E9E89FB19D0B}" destId="{F75370B4-B886-4ECE-9C1A-3559C3EA4B6F}" srcOrd="4" destOrd="0" parTransId="{16D9E57A-E35A-47A6-BC62-76B3491FED51}" sibTransId="{B46093B1-B076-478D-BC49-8DA48403D79B}"/>
    <dgm:cxn modelId="{6F72265F-3C9E-408F-9ABA-4A14F7E02915}" type="presParOf" srcId="{71FC123C-D5F4-4BDB-8ACC-4371CF3E51AD}" destId="{29FB5735-0E39-4B45-B5D6-888866646622}" srcOrd="0" destOrd="0" presId="urn:microsoft.com/office/officeart/2005/8/layout/radial3"/>
    <dgm:cxn modelId="{853C835F-E9C3-4EF2-8B83-C67F5C1898C1}" type="presParOf" srcId="{29FB5735-0E39-4B45-B5D6-888866646622}" destId="{6240F709-AB07-42B9-B8EB-1B2E8746EE72}" srcOrd="0" destOrd="0" presId="urn:microsoft.com/office/officeart/2005/8/layout/radial3"/>
    <dgm:cxn modelId="{00E36334-7CE1-440E-B606-438536B5D17B}" type="presParOf" srcId="{29FB5735-0E39-4B45-B5D6-888866646622}" destId="{1E48DC28-EBDC-4BE0-9094-D51E4D1A8576}" srcOrd="1" destOrd="0" presId="urn:microsoft.com/office/officeart/2005/8/layout/radial3"/>
    <dgm:cxn modelId="{D66AF488-82A3-4479-B426-C6518DFA686E}" type="presParOf" srcId="{29FB5735-0E39-4B45-B5D6-888866646622}" destId="{EB89CB60-213E-431F-B611-84321B4647B1}" srcOrd="2" destOrd="0" presId="urn:microsoft.com/office/officeart/2005/8/layout/radial3"/>
    <dgm:cxn modelId="{718A1636-F86D-4873-98DC-DF0274B4AC78}" type="presParOf" srcId="{29FB5735-0E39-4B45-B5D6-888866646622}" destId="{5E756D5E-9AFF-4693-AE03-CDC062CA5968}" srcOrd="3" destOrd="0" presId="urn:microsoft.com/office/officeart/2005/8/layout/radial3"/>
    <dgm:cxn modelId="{4483379F-6C39-4E96-ADE9-7D70A0B1CEE6}" type="presParOf" srcId="{29FB5735-0E39-4B45-B5D6-888866646622}" destId="{6E2D8596-3A8B-4B87-841E-D772DEAFF40C}" srcOrd="4" destOrd="0" presId="urn:microsoft.com/office/officeart/2005/8/layout/radial3"/>
    <dgm:cxn modelId="{DE2B0016-641B-4841-8161-5860908B0C62}" type="presParOf" srcId="{29FB5735-0E39-4B45-B5D6-888866646622}" destId="{D87C8F6A-22E8-4CA1-A551-C282CE3CC8A2}" srcOrd="5" destOrd="0" presId="urn:microsoft.com/office/officeart/2005/8/layout/radial3"/>
    <dgm:cxn modelId="{646F9086-162D-4666-B31D-F86285C5176D}" type="presParOf" srcId="{29FB5735-0E39-4B45-B5D6-888866646622}" destId="{4EA1A295-1EDC-4064-B557-66F8000DB0E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80E6FE-75F8-455F-B00D-388A62CAD87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r-Latn-RS"/>
        </a:p>
      </dgm:t>
    </dgm:pt>
    <dgm:pt modelId="{3AEAB1B5-D9EF-4981-86BF-BCD6908D01E5}">
      <dgm:prSet phldrT="[Text]"/>
      <dgm:spPr/>
      <dgm:t>
        <a:bodyPr/>
        <a:lstStyle/>
        <a:p>
          <a:r>
            <a:rPr lang="sr-Cyrl-RS" dirty="0"/>
            <a:t>Укупно извршени расходи и издаци износе </a:t>
          </a:r>
          <a:r>
            <a:rPr lang="en-US" b="0" i="0" u="none" dirty="0" smtClean="0"/>
            <a:t>5</a:t>
          </a:r>
          <a:r>
            <a:rPr lang="sr-Cyrl-RS" b="0" i="0" u="none" dirty="0" smtClean="0"/>
            <a:t>35</a:t>
          </a:r>
          <a:r>
            <a:rPr lang="en-US" b="0" i="0" u="none" dirty="0" smtClean="0"/>
            <a:t>,</a:t>
          </a:r>
          <a:r>
            <a:rPr lang="sr-Cyrl-RS" b="0" i="0" u="none" dirty="0" smtClean="0"/>
            <a:t>243</a:t>
          </a:r>
          <a:r>
            <a:rPr lang="en-US" b="0" i="0" u="none" dirty="0" smtClean="0"/>
            <a:t>,</a:t>
          </a:r>
          <a:r>
            <a:rPr lang="sr-Cyrl-RS" b="0" i="0" u="none" dirty="0" smtClean="0"/>
            <a:t>010</a:t>
          </a:r>
          <a:r>
            <a:rPr lang="sr-Cyrl-RS" dirty="0" smtClean="0"/>
            <a:t> </a:t>
          </a:r>
          <a:r>
            <a:rPr lang="sr-Cyrl-RS" dirty="0"/>
            <a:t>динара</a:t>
          </a:r>
          <a:endParaRPr lang="sr-Latn-RS" dirty="0"/>
        </a:p>
      </dgm:t>
    </dgm:pt>
    <dgm:pt modelId="{9B790053-042C-4178-B099-0AA1E213BC4B}" type="parTrans" cxnId="{3003CA8A-6DE4-45F8-9E95-9DBBCD00E8BC}">
      <dgm:prSet/>
      <dgm:spPr/>
      <dgm:t>
        <a:bodyPr/>
        <a:lstStyle/>
        <a:p>
          <a:endParaRPr lang="sr-Latn-RS"/>
        </a:p>
      </dgm:t>
    </dgm:pt>
    <dgm:pt modelId="{DB173785-DEAA-40A6-91BF-CB61950A6CE4}" type="sibTrans" cxnId="{3003CA8A-6DE4-45F8-9E95-9DBBCD00E8BC}">
      <dgm:prSet/>
      <dgm:spPr/>
      <dgm:t>
        <a:bodyPr/>
        <a:lstStyle/>
        <a:p>
          <a:endParaRPr lang="sr-Latn-RS"/>
        </a:p>
      </dgm:t>
    </dgm:pt>
    <dgm:pt modelId="{2885F644-5E9D-46B6-8CAF-6E5B22E43DBC}">
      <dgm:prSet phldrT="[Text]"/>
      <dgm:spPr/>
      <dgm:t>
        <a:bodyPr/>
        <a:lstStyle/>
        <a:p>
          <a:r>
            <a:rPr lang="sr-Cyrl-RS" dirty="0"/>
            <a:t>Расходи за запослене </a:t>
          </a:r>
          <a:r>
            <a:rPr lang="en-US" b="0" i="0" u="none" dirty="0" smtClean="0"/>
            <a:t>135,308,182</a:t>
          </a:r>
          <a:r>
            <a:rPr lang="sr-Cyrl-RS" dirty="0" smtClean="0"/>
            <a:t> динара</a:t>
          </a:r>
          <a:endParaRPr lang="sr-Latn-RS" dirty="0"/>
        </a:p>
      </dgm:t>
    </dgm:pt>
    <dgm:pt modelId="{D533F1E8-9F58-46F3-B8A8-163A0327F5DA}" type="parTrans" cxnId="{16CBEC61-89ED-4D59-A282-62F769E1908D}">
      <dgm:prSet/>
      <dgm:spPr/>
      <dgm:t>
        <a:bodyPr/>
        <a:lstStyle/>
        <a:p>
          <a:endParaRPr lang="sr-Latn-RS"/>
        </a:p>
      </dgm:t>
    </dgm:pt>
    <dgm:pt modelId="{08FEAE6E-9170-4490-9C95-2D5CA2D0B642}" type="sibTrans" cxnId="{16CBEC61-89ED-4D59-A282-62F769E1908D}">
      <dgm:prSet/>
      <dgm:spPr/>
      <dgm:t>
        <a:bodyPr/>
        <a:lstStyle/>
        <a:p>
          <a:endParaRPr lang="sr-Latn-RS"/>
        </a:p>
      </dgm:t>
    </dgm:pt>
    <dgm:pt modelId="{66BFF05E-3F6D-4EED-9D30-10583093E473}">
      <dgm:prSet phldrT="[Text]"/>
      <dgm:spPr/>
      <dgm:t>
        <a:bodyPr/>
        <a:lstStyle/>
        <a:p>
          <a:r>
            <a:rPr lang="sr-Cyrl-RS" dirty="0"/>
            <a:t>Коришћење роба и услуга </a:t>
          </a:r>
          <a:r>
            <a:rPr lang="en-US" b="0" i="0" u="none" dirty="0" smtClean="0"/>
            <a:t>164,868,638 </a:t>
          </a:r>
          <a:r>
            <a:rPr lang="sr-Cyrl-RS" dirty="0" smtClean="0"/>
            <a:t>динара</a:t>
          </a:r>
          <a:endParaRPr lang="sr-Latn-RS" dirty="0"/>
        </a:p>
      </dgm:t>
    </dgm:pt>
    <dgm:pt modelId="{C76D26A3-42A4-45FA-AE9E-872BDE3C951D}" type="parTrans" cxnId="{D16FC27F-26CF-49E6-BB61-9DCD56E3A476}">
      <dgm:prSet/>
      <dgm:spPr/>
      <dgm:t>
        <a:bodyPr/>
        <a:lstStyle/>
        <a:p>
          <a:endParaRPr lang="sr-Latn-RS"/>
        </a:p>
      </dgm:t>
    </dgm:pt>
    <dgm:pt modelId="{348C766C-48F1-4B0B-A06E-1091D883FBD8}" type="sibTrans" cxnId="{D16FC27F-26CF-49E6-BB61-9DCD56E3A476}">
      <dgm:prSet/>
      <dgm:spPr/>
      <dgm:t>
        <a:bodyPr/>
        <a:lstStyle/>
        <a:p>
          <a:endParaRPr lang="sr-Latn-RS"/>
        </a:p>
      </dgm:t>
    </dgm:pt>
    <dgm:pt modelId="{6ADE78B8-6A90-409A-93EC-2E1018038D39}">
      <dgm:prSet phldrT="[Text]"/>
      <dgm:spPr/>
      <dgm:t>
        <a:bodyPr/>
        <a:lstStyle/>
        <a:p>
          <a:r>
            <a:rPr lang="sr-Cyrl-RS" dirty="0"/>
            <a:t>Отплата камата </a:t>
          </a:r>
          <a:r>
            <a:rPr lang="sr-Cyrl-RS" b="0" i="0" u="none" dirty="0" smtClean="0"/>
            <a:t>0</a:t>
          </a:r>
          <a:r>
            <a:rPr lang="sr-Cyrl-RS" dirty="0" smtClean="0"/>
            <a:t> </a:t>
          </a:r>
          <a:r>
            <a:rPr lang="sr-Cyrl-RS" dirty="0"/>
            <a:t>динара </a:t>
          </a:r>
          <a:endParaRPr lang="sr-Latn-RS" dirty="0"/>
        </a:p>
      </dgm:t>
    </dgm:pt>
    <dgm:pt modelId="{AE60744F-14AC-4F64-83C4-5205FA88679D}" type="parTrans" cxnId="{EAB41089-F315-4B8D-B7AC-5714AF51E9B3}">
      <dgm:prSet/>
      <dgm:spPr/>
      <dgm:t>
        <a:bodyPr/>
        <a:lstStyle/>
        <a:p>
          <a:endParaRPr lang="sr-Latn-RS"/>
        </a:p>
      </dgm:t>
    </dgm:pt>
    <dgm:pt modelId="{02410A3D-942F-454B-9780-587F226915E4}" type="sibTrans" cxnId="{EAB41089-F315-4B8D-B7AC-5714AF51E9B3}">
      <dgm:prSet/>
      <dgm:spPr/>
      <dgm:t>
        <a:bodyPr/>
        <a:lstStyle/>
        <a:p>
          <a:endParaRPr lang="sr-Latn-RS"/>
        </a:p>
      </dgm:t>
    </dgm:pt>
    <dgm:pt modelId="{6CDE4B7E-694A-4CC6-9380-C110FA4F3107}">
      <dgm:prSet phldrT="[Text]"/>
      <dgm:spPr/>
      <dgm:t>
        <a:bodyPr/>
        <a:lstStyle/>
        <a:p>
          <a:r>
            <a:rPr lang="sr-Cyrl-RS" dirty="0"/>
            <a:t>Субвенције </a:t>
          </a:r>
          <a:r>
            <a:rPr lang="en-US" b="0" i="0" u="none" dirty="0" smtClean="0"/>
            <a:t>21,547,005</a:t>
          </a:r>
          <a:r>
            <a:rPr lang="sr-Cyrl-RS" dirty="0" smtClean="0">
              <a:solidFill>
                <a:srgbClr val="FF0000"/>
              </a:solidFill>
            </a:rPr>
            <a:t> </a:t>
          </a:r>
          <a:r>
            <a:rPr lang="sr-Cyrl-RS" dirty="0"/>
            <a:t>динара</a:t>
          </a:r>
          <a:endParaRPr lang="sr-Latn-RS" dirty="0"/>
        </a:p>
      </dgm:t>
    </dgm:pt>
    <dgm:pt modelId="{F6B9A79C-4C1D-4A52-B265-8E3F0143E45F}" type="parTrans" cxnId="{76783F61-67EF-4F78-BF97-9BF8CB5CED0A}">
      <dgm:prSet/>
      <dgm:spPr/>
      <dgm:t>
        <a:bodyPr/>
        <a:lstStyle/>
        <a:p>
          <a:endParaRPr lang="sr-Latn-RS"/>
        </a:p>
      </dgm:t>
    </dgm:pt>
    <dgm:pt modelId="{89616386-E022-453E-A834-B06CA95E8124}" type="sibTrans" cxnId="{76783F61-67EF-4F78-BF97-9BF8CB5CED0A}">
      <dgm:prSet/>
      <dgm:spPr/>
      <dgm:t>
        <a:bodyPr/>
        <a:lstStyle/>
        <a:p>
          <a:endParaRPr lang="sr-Latn-RS"/>
        </a:p>
      </dgm:t>
    </dgm:pt>
    <dgm:pt modelId="{A7E4F091-602A-4737-8CA1-3DFC1E61B9AF}">
      <dgm:prSet phldrT="[Text]"/>
      <dgm:spPr/>
      <dgm:t>
        <a:bodyPr/>
        <a:lstStyle/>
        <a:p>
          <a:r>
            <a:rPr lang="sr-Cyrl-RS" dirty="0"/>
            <a:t>Донације, дотације и трансфери </a:t>
          </a:r>
          <a:r>
            <a:rPr lang="en-US" b="0" i="0" u="none" dirty="0" smtClean="0"/>
            <a:t>103,826,500</a:t>
          </a:r>
          <a:r>
            <a:rPr lang="sr-Cyrl-RS" dirty="0" smtClean="0"/>
            <a:t> </a:t>
          </a:r>
          <a:r>
            <a:rPr lang="sr-Cyrl-RS" dirty="0"/>
            <a:t>динара</a:t>
          </a:r>
          <a:endParaRPr lang="sr-Latn-RS" dirty="0"/>
        </a:p>
      </dgm:t>
    </dgm:pt>
    <dgm:pt modelId="{54791C53-C18A-486B-AD6A-B58EA3B2E4EC}" type="parTrans" cxnId="{AF2685DF-4E71-4D0F-9415-6CB502DCD77E}">
      <dgm:prSet/>
      <dgm:spPr/>
      <dgm:t>
        <a:bodyPr/>
        <a:lstStyle/>
        <a:p>
          <a:endParaRPr lang="sr-Latn-RS"/>
        </a:p>
      </dgm:t>
    </dgm:pt>
    <dgm:pt modelId="{6B2E87BA-09CD-44D4-A2CB-E7F84771F039}" type="sibTrans" cxnId="{AF2685DF-4E71-4D0F-9415-6CB502DCD77E}">
      <dgm:prSet/>
      <dgm:spPr/>
      <dgm:t>
        <a:bodyPr/>
        <a:lstStyle/>
        <a:p>
          <a:endParaRPr lang="sr-Latn-RS"/>
        </a:p>
      </dgm:t>
    </dgm:pt>
    <dgm:pt modelId="{D74D097A-7206-4D6A-8D6E-A923AB420E95}">
      <dgm:prSet phldrT="[Text]"/>
      <dgm:spPr/>
      <dgm:t>
        <a:bodyPr/>
        <a:lstStyle/>
        <a:p>
          <a:r>
            <a:rPr lang="sr-Cyrl-RS" dirty="0"/>
            <a:t>Социјално осигурање и социјална заштита </a:t>
          </a:r>
          <a:r>
            <a:rPr lang="en-US" b="0" i="0" u="none" dirty="0" smtClean="0"/>
            <a:t>16,147,523</a:t>
          </a:r>
          <a:r>
            <a:rPr lang="sr-Cyrl-RS" dirty="0" smtClean="0"/>
            <a:t> </a:t>
          </a:r>
          <a:r>
            <a:rPr lang="sr-Cyrl-RS" dirty="0"/>
            <a:t>динара</a:t>
          </a:r>
          <a:endParaRPr lang="sr-Latn-RS" dirty="0"/>
        </a:p>
      </dgm:t>
    </dgm:pt>
    <dgm:pt modelId="{A57142E9-F6A0-4AF0-8C02-A76885714A5D}" type="parTrans" cxnId="{D527AE9A-7BB9-4E10-A508-F823D8C489D0}">
      <dgm:prSet/>
      <dgm:spPr/>
      <dgm:t>
        <a:bodyPr/>
        <a:lstStyle/>
        <a:p>
          <a:endParaRPr lang="sr-Latn-RS"/>
        </a:p>
      </dgm:t>
    </dgm:pt>
    <dgm:pt modelId="{3A8BD741-66ED-49AE-BA0C-5557DF1FE861}" type="sibTrans" cxnId="{D527AE9A-7BB9-4E10-A508-F823D8C489D0}">
      <dgm:prSet/>
      <dgm:spPr/>
      <dgm:t>
        <a:bodyPr/>
        <a:lstStyle/>
        <a:p>
          <a:endParaRPr lang="sr-Latn-RS"/>
        </a:p>
      </dgm:t>
    </dgm:pt>
    <dgm:pt modelId="{25554638-F945-433E-8CB2-C5E67290A396}">
      <dgm:prSet phldrT="[Text]"/>
      <dgm:spPr/>
      <dgm:t>
        <a:bodyPr/>
        <a:lstStyle/>
        <a:p>
          <a:r>
            <a:rPr lang="sr-Cyrl-RS" dirty="0"/>
            <a:t>Остали расходи </a:t>
          </a:r>
          <a:r>
            <a:rPr lang="en-US" b="0" i="0" u="none" dirty="0" smtClean="0"/>
            <a:t>27,435,213</a:t>
          </a:r>
          <a:r>
            <a:rPr lang="sr-Cyrl-RS" dirty="0" smtClean="0"/>
            <a:t> </a:t>
          </a:r>
          <a:r>
            <a:rPr lang="sr-Cyrl-RS" dirty="0"/>
            <a:t>динара</a:t>
          </a:r>
          <a:endParaRPr lang="sr-Latn-RS" dirty="0"/>
        </a:p>
      </dgm:t>
    </dgm:pt>
    <dgm:pt modelId="{03AAF2B2-8D4E-4D7C-8F0D-98B044737E9F}" type="parTrans" cxnId="{49602602-2F55-48B2-A2B2-AF9AB75568E0}">
      <dgm:prSet/>
      <dgm:spPr/>
      <dgm:t>
        <a:bodyPr/>
        <a:lstStyle/>
        <a:p>
          <a:endParaRPr lang="sr-Latn-RS"/>
        </a:p>
      </dgm:t>
    </dgm:pt>
    <dgm:pt modelId="{CF5804E1-87A2-44DF-AE5F-825E27D96A8B}" type="sibTrans" cxnId="{49602602-2F55-48B2-A2B2-AF9AB75568E0}">
      <dgm:prSet/>
      <dgm:spPr/>
      <dgm:t>
        <a:bodyPr/>
        <a:lstStyle/>
        <a:p>
          <a:endParaRPr lang="sr-Latn-RS"/>
        </a:p>
      </dgm:t>
    </dgm:pt>
    <dgm:pt modelId="{65514349-6E86-492D-AE52-BDECF778D345}">
      <dgm:prSet phldrT="[Text]"/>
      <dgm:spPr/>
      <dgm:t>
        <a:bodyPr/>
        <a:lstStyle/>
        <a:p>
          <a:r>
            <a:rPr lang="sr-Cyrl-RS" dirty="0"/>
            <a:t>Капитални издаци </a:t>
          </a:r>
          <a:r>
            <a:rPr lang="en-US" b="0" i="0" u="none" dirty="0" smtClean="0"/>
            <a:t>66,109,949</a:t>
          </a:r>
          <a:r>
            <a:rPr lang="sr-Cyrl-RS" dirty="0" smtClean="0"/>
            <a:t> </a:t>
          </a:r>
          <a:r>
            <a:rPr lang="sr-Cyrl-RS" dirty="0"/>
            <a:t>динара</a:t>
          </a:r>
          <a:endParaRPr lang="sr-Latn-RS" dirty="0"/>
        </a:p>
      </dgm:t>
    </dgm:pt>
    <dgm:pt modelId="{9D13D754-8EFF-4461-87F5-0789000F4CA0}" type="parTrans" cxnId="{2FF1A183-6CB5-43CC-8F11-299D5784FBF3}">
      <dgm:prSet/>
      <dgm:spPr/>
      <dgm:t>
        <a:bodyPr/>
        <a:lstStyle/>
        <a:p>
          <a:endParaRPr lang="sr-Latn-RS"/>
        </a:p>
      </dgm:t>
    </dgm:pt>
    <dgm:pt modelId="{1C13DFA0-7027-4362-B1FB-F4C7A5444917}" type="sibTrans" cxnId="{2FF1A183-6CB5-43CC-8F11-299D5784FBF3}">
      <dgm:prSet/>
      <dgm:spPr/>
      <dgm:t>
        <a:bodyPr/>
        <a:lstStyle/>
        <a:p>
          <a:endParaRPr lang="sr-Latn-RS"/>
        </a:p>
      </dgm:t>
    </dgm:pt>
    <dgm:pt modelId="{96E931F0-5EFE-4E17-A815-1832C52507E3}" type="pres">
      <dgm:prSet presAssocID="{4080E6FE-75F8-455F-B00D-388A62CAD878}" presName="composite" presStyleCnt="0">
        <dgm:presLayoutVars>
          <dgm:chMax val="1"/>
          <dgm:dir/>
          <dgm:resizeHandles val="exact"/>
        </dgm:presLayoutVars>
      </dgm:prSet>
      <dgm:spPr/>
      <dgm:t>
        <a:bodyPr/>
        <a:lstStyle/>
        <a:p>
          <a:endParaRPr lang="en-US"/>
        </a:p>
      </dgm:t>
    </dgm:pt>
    <dgm:pt modelId="{6A03509E-2D2C-4701-877A-3DD8C8C452B3}" type="pres">
      <dgm:prSet presAssocID="{4080E6FE-75F8-455F-B00D-388A62CAD878}" presName="radial" presStyleCnt="0">
        <dgm:presLayoutVars>
          <dgm:animLvl val="ctr"/>
        </dgm:presLayoutVars>
      </dgm:prSet>
      <dgm:spPr/>
    </dgm:pt>
    <dgm:pt modelId="{23F30694-D224-4AFD-83D0-A9B26CD4AE63}" type="pres">
      <dgm:prSet presAssocID="{3AEAB1B5-D9EF-4981-86BF-BCD6908D01E5}" presName="centerShape" presStyleLbl="vennNode1" presStyleIdx="0" presStyleCnt="9"/>
      <dgm:spPr/>
      <dgm:t>
        <a:bodyPr/>
        <a:lstStyle/>
        <a:p>
          <a:endParaRPr lang="en-US"/>
        </a:p>
      </dgm:t>
    </dgm:pt>
    <dgm:pt modelId="{581D9C24-D691-4644-99EB-4A6B1D74C269}" type="pres">
      <dgm:prSet presAssocID="{2885F644-5E9D-46B6-8CAF-6E5B22E43DBC}" presName="node" presStyleLbl="vennNode1" presStyleIdx="1" presStyleCnt="9">
        <dgm:presLayoutVars>
          <dgm:bulletEnabled val="1"/>
        </dgm:presLayoutVars>
      </dgm:prSet>
      <dgm:spPr/>
      <dgm:t>
        <a:bodyPr/>
        <a:lstStyle/>
        <a:p>
          <a:endParaRPr lang="en-US"/>
        </a:p>
      </dgm:t>
    </dgm:pt>
    <dgm:pt modelId="{00760FBC-BB29-4E8F-A3FA-0B8C20635B76}" type="pres">
      <dgm:prSet presAssocID="{66BFF05E-3F6D-4EED-9D30-10583093E473}" presName="node" presStyleLbl="vennNode1" presStyleIdx="2" presStyleCnt="9">
        <dgm:presLayoutVars>
          <dgm:bulletEnabled val="1"/>
        </dgm:presLayoutVars>
      </dgm:prSet>
      <dgm:spPr/>
      <dgm:t>
        <a:bodyPr/>
        <a:lstStyle/>
        <a:p>
          <a:endParaRPr lang="en-US"/>
        </a:p>
      </dgm:t>
    </dgm:pt>
    <dgm:pt modelId="{6E484F8A-3CF3-4AFF-9FB8-1AE41894B273}" type="pres">
      <dgm:prSet presAssocID="{6ADE78B8-6A90-409A-93EC-2E1018038D39}" presName="node" presStyleLbl="vennNode1" presStyleIdx="3" presStyleCnt="9">
        <dgm:presLayoutVars>
          <dgm:bulletEnabled val="1"/>
        </dgm:presLayoutVars>
      </dgm:prSet>
      <dgm:spPr/>
      <dgm:t>
        <a:bodyPr/>
        <a:lstStyle/>
        <a:p>
          <a:endParaRPr lang="en-US"/>
        </a:p>
      </dgm:t>
    </dgm:pt>
    <dgm:pt modelId="{34B43685-141A-4461-AE6A-301BAC908C60}" type="pres">
      <dgm:prSet presAssocID="{6CDE4B7E-694A-4CC6-9380-C110FA4F3107}" presName="node" presStyleLbl="vennNode1" presStyleIdx="4" presStyleCnt="9">
        <dgm:presLayoutVars>
          <dgm:bulletEnabled val="1"/>
        </dgm:presLayoutVars>
      </dgm:prSet>
      <dgm:spPr/>
      <dgm:t>
        <a:bodyPr/>
        <a:lstStyle/>
        <a:p>
          <a:endParaRPr lang="en-US"/>
        </a:p>
      </dgm:t>
    </dgm:pt>
    <dgm:pt modelId="{EEF973BF-B90E-4D0F-AC07-BB28F004C6A7}" type="pres">
      <dgm:prSet presAssocID="{A7E4F091-602A-4737-8CA1-3DFC1E61B9AF}" presName="node" presStyleLbl="vennNode1" presStyleIdx="5" presStyleCnt="9">
        <dgm:presLayoutVars>
          <dgm:bulletEnabled val="1"/>
        </dgm:presLayoutVars>
      </dgm:prSet>
      <dgm:spPr/>
      <dgm:t>
        <a:bodyPr/>
        <a:lstStyle/>
        <a:p>
          <a:endParaRPr lang="en-US"/>
        </a:p>
      </dgm:t>
    </dgm:pt>
    <dgm:pt modelId="{281404DC-9187-40D0-97FF-0D818AB2F366}" type="pres">
      <dgm:prSet presAssocID="{D74D097A-7206-4D6A-8D6E-A923AB420E95}" presName="node" presStyleLbl="vennNode1" presStyleIdx="6" presStyleCnt="9">
        <dgm:presLayoutVars>
          <dgm:bulletEnabled val="1"/>
        </dgm:presLayoutVars>
      </dgm:prSet>
      <dgm:spPr/>
      <dgm:t>
        <a:bodyPr/>
        <a:lstStyle/>
        <a:p>
          <a:endParaRPr lang="en-US"/>
        </a:p>
      </dgm:t>
    </dgm:pt>
    <dgm:pt modelId="{ADDA55F8-68B2-4192-A0FF-92D5AADED3EF}" type="pres">
      <dgm:prSet presAssocID="{25554638-F945-433E-8CB2-C5E67290A396}" presName="node" presStyleLbl="vennNode1" presStyleIdx="7" presStyleCnt="9">
        <dgm:presLayoutVars>
          <dgm:bulletEnabled val="1"/>
        </dgm:presLayoutVars>
      </dgm:prSet>
      <dgm:spPr/>
      <dgm:t>
        <a:bodyPr/>
        <a:lstStyle/>
        <a:p>
          <a:endParaRPr lang="en-US"/>
        </a:p>
      </dgm:t>
    </dgm:pt>
    <dgm:pt modelId="{68D8E666-A4BC-49C9-9193-F48DBF84BB6B}" type="pres">
      <dgm:prSet presAssocID="{65514349-6E86-492D-AE52-BDECF778D345}" presName="node" presStyleLbl="vennNode1" presStyleIdx="8" presStyleCnt="9">
        <dgm:presLayoutVars>
          <dgm:bulletEnabled val="1"/>
        </dgm:presLayoutVars>
      </dgm:prSet>
      <dgm:spPr/>
      <dgm:t>
        <a:bodyPr/>
        <a:lstStyle/>
        <a:p>
          <a:endParaRPr lang="en-US"/>
        </a:p>
      </dgm:t>
    </dgm:pt>
  </dgm:ptLst>
  <dgm:cxnLst>
    <dgm:cxn modelId="{16CBEC61-89ED-4D59-A282-62F769E1908D}" srcId="{3AEAB1B5-D9EF-4981-86BF-BCD6908D01E5}" destId="{2885F644-5E9D-46B6-8CAF-6E5B22E43DBC}" srcOrd="0" destOrd="0" parTransId="{D533F1E8-9F58-46F3-B8A8-163A0327F5DA}" sibTransId="{08FEAE6E-9170-4490-9C95-2D5CA2D0B642}"/>
    <dgm:cxn modelId="{8191F8B5-047B-4ACB-927F-9C694E16DDCB}" type="presOf" srcId="{65514349-6E86-492D-AE52-BDECF778D345}" destId="{68D8E666-A4BC-49C9-9193-F48DBF84BB6B}" srcOrd="0" destOrd="0" presId="urn:microsoft.com/office/officeart/2005/8/layout/radial3"/>
    <dgm:cxn modelId="{3003CA8A-6DE4-45F8-9E95-9DBBCD00E8BC}" srcId="{4080E6FE-75F8-455F-B00D-388A62CAD878}" destId="{3AEAB1B5-D9EF-4981-86BF-BCD6908D01E5}" srcOrd="0" destOrd="0" parTransId="{9B790053-042C-4178-B099-0AA1E213BC4B}" sibTransId="{DB173785-DEAA-40A6-91BF-CB61950A6CE4}"/>
    <dgm:cxn modelId="{2FF1A183-6CB5-43CC-8F11-299D5784FBF3}" srcId="{3AEAB1B5-D9EF-4981-86BF-BCD6908D01E5}" destId="{65514349-6E86-492D-AE52-BDECF778D345}" srcOrd="7" destOrd="0" parTransId="{9D13D754-8EFF-4461-87F5-0789000F4CA0}" sibTransId="{1C13DFA0-7027-4362-B1FB-F4C7A5444917}"/>
    <dgm:cxn modelId="{AF971DB3-EEE9-4A9D-954B-59C68EB6A98A}" type="presOf" srcId="{A7E4F091-602A-4737-8CA1-3DFC1E61B9AF}" destId="{EEF973BF-B90E-4D0F-AC07-BB28F004C6A7}" srcOrd="0" destOrd="0" presId="urn:microsoft.com/office/officeart/2005/8/layout/radial3"/>
    <dgm:cxn modelId="{D16FC27F-26CF-49E6-BB61-9DCD56E3A476}" srcId="{3AEAB1B5-D9EF-4981-86BF-BCD6908D01E5}" destId="{66BFF05E-3F6D-4EED-9D30-10583093E473}" srcOrd="1" destOrd="0" parTransId="{C76D26A3-42A4-45FA-AE9E-872BDE3C951D}" sibTransId="{348C766C-48F1-4B0B-A06E-1091D883FBD8}"/>
    <dgm:cxn modelId="{E64822DD-F712-429B-B727-3A02EE06E13F}" type="presOf" srcId="{6ADE78B8-6A90-409A-93EC-2E1018038D39}" destId="{6E484F8A-3CF3-4AFF-9FB8-1AE41894B273}" srcOrd="0" destOrd="0" presId="urn:microsoft.com/office/officeart/2005/8/layout/radial3"/>
    <dgm:cxn modelId="{D527AE9A-7BB9-4E10-A508-F823D8C489D0}" srcId="{3AEAB1B5-D9EF-4981-86BF-BCD6908D01E5}" destId="{D74D097A-7206-4D6A-8D6E-A923AB420E95}" srcOrd="5" destOrd="0" parTransId="{A57142E9-F6A0-4AF0-8C02-A76885714A5D}" sibTransId="{3A8BD741-66ED-49AE-BA0C-5557DF1FE861}"/>
    <dgm:cxn modelId="{76783F61-67EF-4F78-BF97-9BF8CB5CED0A}" srcId="{3AEAB1B5-D9EF-4981-86BF-BCD6908D01E5}" destId="{6CDE4B7E-694A-4CC6-9380-C110FA4F3107}" srcOrd="3" destOrd="0" parTransId="{F6B9A79C-4C1D-4A52-B265-8E3F0143E45F}" sibTransId="{89616386-E022-453E-A834-B06CA95E8124}"/>
    <dgm:cxn modelId="{A7DB6ADF-7D33-4806-87D0-F12847C0E271}" type="presOf" srcId="{4080E6FE-75F8-455F-B00D-388A62CAD878}" destId="{96E931F0-5EFE-4E17-A815-1832C52507E3}" srcOrd="0" destOrd="0" presId="urn:microsoft.com/office/officeart/2005/8/layout/radial3"/>
    <dgm:cxn modelId="{B10F84B9-0FD7-4FCF-9672-1AE8EEBAEB48}" type="presOf" srcId="{25554638-F945-433E-8CB2-C5E67290A396}" destId="{ADDA55F8-68B2-4192-A0FF-92D5AADED3EF}" srcOrd="0" destOrd="0" presId="urn:microsoft.com/office/officeart/2005/8/layout/radial3"/>
    <dgm:cxn modelId="{49602602-2F55-48B2-A2B2-AF9AB75568E0}" srcId="{3AEAB1B5-D9EF-4981-86BF-BCD6908D01E5}" destId="{25554638-F945-433E-8CB2-C5E67290A396}" srcOrd="6" destOrd="0" parTransId="{03AAF2B2-8D4E-4D7C-8F0D-98B044737E9F}" sibTransId="{CF5804E1-87A2-44DF-AE5F-825E27D96A8B}"/>
    <dgm:cxn modelId="{BD5519AF-09E4-440A-9BFE-988528E88698}" type="presOf" srcId="{D74D097A-7206-4D6A-8D6E-A923AB420E95}" destId="{281404DC-9187-40D0-97FF-0D818AB2F366}" srcOrd="0" destOrd="0" presId="urn:microsoft.com/office/officeart/2005/8/layout/radial3"/>
    <dgm:cxn modelId="{EAB41089-F315-4B8D-B7AC-5714AF51E9B3}" srcId="{3AEAB1B5-D9EF-4981-86BF-BCD6908D01E5}" destId="{6ADE78B8-6A90-409A-93EC-2E1018038D39}" srcOrd="2" destOrd="0" parTransId="{AE60744F-14AC-4F64-83C4-5205FA88679D}" sibTransId="{02410A3D-942F-454B-9780-587F226915E4}"/>
    <dgm:cxn modelId="{0047E1F0-65B3-4F3B-9730-B9171373FF2C}" type="presOf" srcId="{66BFF05E-3F6D-4EED-9D30-10583093E473}" destId="{00760FBC-BB29-4E8F-A3FA-0B8C20635B76}" srcOrd="0" destOrd="0" presId="urn:microsoft.com/office/officeart/2005/8/layout/radial3"/>
    <dgm:cxn modelId="{9EE03477-8930-4F7D-AAF4-D9C901C7FA03}" type="presOf" srcId="{3AEAB1B5-D9EF-4981-86BF-BCD6908D01E5}" destId="{23F30694-D224-4AFD-83D0-A9B26CD4AE63}" srcOrd="0" destOrd="0" presId="urn:microsoft.com/office/officeart/2005/8/layout/radial3"/>
    <dgm:cxn modelId="{929135D5-DEFC-46C5-A4EA-12DA9F9CA754}" type="presOf" srcId="{2885F644-5E9D-46B6-8CAF-6E5B22E43DBC}" destId="{581D9C24-D691-4644-99EB-4A6B1D74C269}" srcOrd="0" destOrd="0" presId="urn:microsoft.com/office/officeart/2005/8/layout/radial3"/>
    <dgm:cxn modelId="{AF2685DF-4E71-4D0F-9415-6CB502DCD77E}" srcId="{3AEAB1B5-D9EF-4981-86BF-BCD6908D01E5}" destId="{A7E4F091-602A-4737-8CA1-3DFC1E61B9AF}" srcOrd="4" destOrd="0" parTransId="{54791C53-C18A-486B-AD6A-B58EA3B2E4EC}" sibTransId="{6B2E87BA-09CD-44D4-A2CB-E7F84771F039}"/>
    <dgm:cxn modelId="{88FB1B89-2553-4EAA-99DF-5E5B0B404190}" type="presOf" srcId="{6CDE4B7E-694A-4CC6-9380-C110FA4F3107}" destId="{34B43685-141A-4461-AE6A-301BAC908C60}" srcOrd="0" destOrd="0" presId="urn:microsoft.com/office/officeart/2005/8/layout/radial3"/>
    <dgm:cxn modelId="{AC98B054-7092-4D8B-BD32-09C32F53D2EC}" type="presParOf" srcId="{96E931F0-5EFE-4E17-A815-1832C52507E3}" destId="{6A03509E-2D2C-4701-877A-3DD8C8C452B3}" srcOrd="0" destOrd="0" presId="urn:microsoft.com/office/officeart/2005/8/layout/radial3"/>
    <dgm:cxn modelId="{FF57B3A6-E339-464B-A608-BAA1E3CD2BB6}" type="presParOf" srcId="{6A03509E-2D2C-4701-877A-3DD8C8C452B3}" destId="{23F30694-D224-4AFD-83D0-A9B26CD4AE63}" srcOrd="0" destOrd="0" presId="urn:microsoft.com/office/officeart/2005/8/layout/radial3"/>
    <dgm:cxn modelId="{D58B5F47-DFB5-4FE4-A060-4178DC541561}" type="presParOf" srcId="{6A03509E-2D2C-4701-877A-3DD8C8C452B3}" destId="{581D9C24-D691-4644-99EB-4A6B1D74C269}" srcOrd="1" destOrd="0" presId="urn:microsoft.com/office/officeart/2005/8/layout/radial3"/>
    <dgm:cxn modelId="{56D9B212-8BC2-4948-86A6-CF8579B820C7}" type="presParOf" srcId="{6A03509E-2D2C-4701-877A-3DD8C8C452B3}" destId="{00760FBC-BB29-4E8F-A3FA-0B8C20635B76}" srcOrd="2" destOrd="0" presId="urn:microsoft.com/office/officeart/2005/8/layout/radial3"/>
    <dgm:cxn modelId="{D0C7A3AB-50F7-48AF-99CE-641AD33B2D0D}" type="presParOf" srcId="{6A03509E-2D2C-4701-877A-3DD8C8C452B3}" destId="{6E484F8A-3CF3-4AFF-9FB8-1AE41894B273}" srcOrd="3" destOrd="0" presId="urn:microsoft.com/office/officeart/2005/8/layout/radial3"/>
    <dgm:cxn modelId="{BE06B7FE-A648-498D-81D2-75F3B296AB16}" type="presParOf" srcId="{6A03509E-2D2C-4701-877A-3DD8C8C452B3}" destId="{34B43685-141A-4461-AE6A-301BAC908C60}" srcOrd="4" destOrd="0" presId="urn:microsoft.com/office/officeart/2005/8/layout/radial3"/>
    <dgm:cxn modelId="{32F88B08-7BD0-4127-9E14-7398407FFCE9}" type="presParOf" srcId="{6A03509E-2D2C-4701-877A-3DD8C8C452B3}" destId="{EEF973BF-B90E-4D0F-AC07-BB28F004C6A7}" srcOrd="5" destOrd="0" presId="urn:microsoft.com/office/officeart/2005/8/layout/radial3"/>
    <dgm:cxn modelId="{5AD81E39-7627-4175-B642-6A9D4809AD7F}" type="presParOf" srcId="{6A03509E-2D2C-4701-877A-3DD8C8C452B3}" destId="{281404DC-9187-40D0-97FF-0D818AB2F366}" srcOrd="6" destOrd="0" presId="urn:microsoft.com/office/officeart/2005/8/layout/radial3"/>
    <dgm:cxn modelId="{4162099C-ED6A-4DC2-90CD-57057E83C620}" type="presParOf" srcId="{6A03509E-2D2C-4701-877A-3DD8C8C452B3}" destId="{ADDA55F8-68B2-4192-A0FF-92D5AADED3EF}" srcOrd="7" destOrd="0" presId="urn:microsoft.com/office/officeart/2005/8/layout/radial3"/>
    <dgm:cxn modelId="{B05B0BCB-BCC2-45B0-8800-5DB2D7671FBB}" type="presParOf" srcId="{6A03509E-2D2C-4701-877A-3DD8C8C452B3}" destId="{68D8E666-A4BC-49C9-9193-F48DBF84BB6B}"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5DE72-8CF2-40AB-8B49-8819A50992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sr-Latn-RS"/>
        </a:p>
      </dgm:t>
    </dgm:pt>
    <dgm:pt modelId="{545D899E-2DE4-459A-BF7D-C99EDBE05EFD}">
      <dgm:prSet phldrT="[Text]" custT="1"/>
      <dgm:spPr/>
      <dgm:t>
        <a:bodyPr/>
        <a:lstStyle/>
        <a:p>
          <a:r>
            <a:rPr lang="sr-Cyrl-RS" sz="1600" b="0" i="0" u="none" dirty="0" smtClean="0"/>
            <a:t>Скупштина општине			  4,844,901 </a:t>
          </a:r>
          <a:r>
            <a:rPr lang="ru-RU" sz="1600" b="0" i="0" u="none" dirty="0" smtClean="0"/>
            <a:t>динара</a:t>
          </a:r>
          <a:endParaRPr lang="sr-Latn-RS" sz="1600" dirty="0"/>
        </a:p>
      </dgm:t>
    </dgm:pt>
    <dgm:pt modelId="{64C76799-0A05-44C3-83D6-7BAAE8239C54}" type="parTrans" cxnId="{137D5147-93E2-4685-BB9C-054AADE99E8C}">
      <dgm:prSet/>
      <dgm:spPr/>
      <dgm:t>
        <a:bodyPr/>
        <a:lstStyle/>
        <a:p>
          <a:endParaRPr lang="sr-Latn-RS"/>
        </a:p>
      </dgm:t>
    </dgm:pt>
    <dgm:pt modelId="{5C3EB513-05CD-4A95-9BE1-B27258B08473}" type="sibTrans" cxnId="{137D5147-93E2-4685-BB9C-054AADE99E8C}">
      <dgm:prSet/>
      <dgm:spPr/>
      <dgm:t>
        <a:bodyPr/>
        <a:lstStyle/>
        <a:p>
          <a:endParaRPr lang="sr-Latn-RS"/>
        </a:p>
      </dgm:t>
    </dgm:pt>
    <dgm:pt modelId="{7F1FEF1F-24CA-4B3A-BA94-153F0D12B417}">
      <dgm:prSet custT="1"/>
      <dgm:spPr/>
      <dgm:t>
        <a:bodyPr/>
        <a:lstStyle/>
        <a:p>
          <a:r>
            <a:rPr lang="sr-Cyrl-RS" sz="1600" b="0" i="0" u="none" dirty="0" smtClean="0"/>
            <a:t>Председник општине			15,946,528 </a:t>
          </a:r>
          <a:r>
            <a:rPr lang="ru-RU" sz="1600" b="0" i="0" u="none" dirty="0" smtClean="0"/>
            <a:t>динара</a:t>
          </a:r>
          <a:endParaRPr lang="sr-Cyrl-RS" sz="1600" dirty="0"/>
        </a:p>
      </dgm:t>
    </dgm:pt>
    <dgm:pt modelId="{93657151-99B1-4668-8EDE-8ECD0592135C}" type="parTrans" cxnId="{4373B118-2DB0-4F13-81C6-3423F13416B0}">
      <dgm:prSet/>
      <dgm:spPr/>
      <dgm:t>
        <a:bodyPr/>
        <a:lstStyle/>
        <a:p>
          <a:endParaRPr lang="en-US"/>
        </a:p>
      </dgm:t>
    </dgm:pt>
    <dgm:pt modelId="{0B14FC42-2650-4704-AB59-D47217B9D3EA}" type="sibTrans" cxnId="{4373B118-2DB0-4F13-81C6-3423F13416B0}">
      <dgm:prSet/>
      <dgm:spPr/>
      <dgm:t>
        <a:bodyPr/>
        <a:lstStyle/>
        <a:p>
          <a:endParaRPr lang="en-US"/>
        </a:p>
      </dgm:t>
    </dgm:pt>
    <dgm:pt modelId="{B3CAF6B9-71A6-4074-B023-076F1408EEAF}">
      <dgm:prSet custT="1"/>
      <dgm:spPr/>
      <dgm:t>
        <a:bodyPr/>
        <a:lstStyle/>
        <a:p>
          <a:r>
            <a:rPr lang="sr-Cyrl-RS" sz="1600" b="0" i="0" u="none" dirty="0" smtClean="0"/>
            <a:t>Општинско веће			  5,065,164 </a:t>
          </a:r>
          <a:r>
            <a:rPr lang="ru-RU" sz="1600" b="0" i="0" u="none" dirty="0" smtClean="0"/>
            <a:t>динара</a:t>
          </a:r>
          <a:endParaRPr lang="sr-Cyrl-RS" sz="1600" dirty="0"/>
        </a:p>
      </dgm:t>
    </dgm:pt>
    <dgm:pt modelId="{0B496367-58A2-42A9-ABF2-30126E8D1055}" type="parTrans" cxnId="{E67B510B-8679-4B6C-8806-6E8D81DE7429}">
      <dgm:prSet/>
      <dgm:spPr/>
      <dgm:t>
        <a:bodyPr/>
        <a:lstStyle/>
        <a:p>
          <a:endParaRPr lang="en-US"/>
        </a:p>
      </dgm:t>
    </dgm:pt>
    <dgm:pt modelId="{DE41027A-22C1-406A-9B09-252DAD65E07E}" type="sibTrans" cxnId="{E67B510B-8679-4B6C-8806-6E8D81DE7429}">
      <dgm:prSet/>
      <dgm:spPr/>
      <dgm:t>
        <a:bodyPr/>
        <a:lstStyle/>
        <a:p>
          <a:endParaRPr lang="en-US"/>
        </a:p>
      </dgm:t>
    </dgm:pt>
    <dgm:pt modelId="{726B3F89-AE14-4084-92A1-61244557A6E7}">
      <dgm:prSet custT="1"/>
      <dgm:spPr/>
      <dgm:t>
        <a:bodyPr/>
        <a:lstStyle/>
        <a:p>
          <a:r>
            <a:rPr lang="sr-Cyrl-RS" sz="1600" b="0" i="0" u="none" dirty="0" smtClean="0"/>
            <a:t>Општинско правобранилаштво		  2,410,179 </a:t>
          </a:r>
          <a:r>
            <a:rPr lang="ru-RU" sz="1600" b="0" i="0" u="none" dirty="0" smtClean="0"/>
            <a:t>динара</a:t>
          </a:r>
          <a:endParaRPr lang="sr-Cyrl-RS" sz="1600" dirty="0"/>
        </a:p>
      </dgm:t>
    </dgm:pt>
    <dgm:pt modelId="{C55DB602-071B-4399-80AE-8D0F5FC2763A}" type="parTrans" cxnId="{C3D66C0B-FDAC-4D23-8B08-8CFD6F67D28D}">
      <dgm:prSet/>
      <dgm:spPr/>
      <dgm:t>
        <a:bodyPr/>
        <a:lstStyle/>
        <a:p>
          <a:endParaRPr lang="en-US"/>
        </a:p>
      </dgm:t>
    </dgm:pt>
    <dgm:pt modelId="{88DC743B-2CC2-43C8-AAF3-17472CE3B7C3}" type="sibTrans" cxnId="{C3D66C0B-FDAC-4D23-8B08-8CFD6F67D28D}">
      <dgm:prSet/>
      <dgm:spPr/>
      <dgm:t>
        <a:bodyPr/>
        <a:lstStyle/>
        <a:p>
          <a:endParaRPr lang="en-US"/>
        </a:p>
      </dgm:t>
    </dgm:pt>
    <dgm:pt modelId="{B95EF331-9231-4D1F-B4BB-34F91444FA8E}">
      <dgm:prSet custT="1"/>
      <dgm:spPr/>
      <dgm:t>
        <a:bodyPr/>
        <a:lstStyle/>
        <a:p>
          <a:r>
            <a:rPr lang="sr-Cyrl-RS" sz="1600" b="0" i="0" u="none" dirty="0" smtClean="0"/>
            <a:t>Општинска управа		             267,181,898 </a:t>
          </a:r>
          <a:r>
            <a:rPr lang="ru-RU" sz="1600" b="0" i="0" u="none" dirty="0" smtClean="0"/>
            <a:t>динара</a:t>
          </a:r>
          <a:endParaRPr lang="sr-Cyrl-RS" sz="1600" dirty="0"/>
        </a:p>
      </dgm:t>
    </dgm:pt>
    <dgm:pt modelId="{8CD2A7E8-79BB-45B1-A98B-ED7ED76E4687}" type="parTrans" cxnId="{347F73A4-2652-41B5-8600-3A7E31E76DD5}">
      <dgm:prSet/>
      <dgm:spPr/>
      <dgm:t>
        <a:bodyPr/>
        <a:lstStyle/>
        <a:p>
          <a:endParaRPr lang="en-US"/>
        </a:p>
      </dgm:t>
    </dgm:pt>
    <dgm:pt modelId="{969E6A62-1DD3-44D6-9BF7-59A26EE3E420}" type="sibTrans" cxnId="{347F73A4-2652-41B5-8600-3A7E31E76DD5}">
      <dgm:prSet/>
      <dgm:spPr/>
      <dgm:t>
        <a:bodyPr/>
        <a:lstStyle/>
        <a:p>
          <a:endParaRPr lang="en-US"/>
        </a:p>
      </dgm:t>
    </dgm:pt>
    <dgm:pt modelId="{426B594F-44BD-4F56-9111-CF7C568D61BD}">
      <dgm:prSet custT="1"/>
      <dgm:spPr/>
      <dgm:t>
        <a:bodyPr/>
        <a:lstStyle/>
        <a:p>
          <a:r>
            <a:rPr lang="sr-Cyrl-RS" sz="1600" b="0" i="0" u="none" dirty="0" smtClean="0"/>
            <a:t>Месне заједнице			  9,638,965 </a:t>
          </a:r>
          <a:r>
            <a:rPr lang="ru-RU" sz="1600" b="0" i="0" u="none" dirty="0" smtClean="0"/>
            <a:t>динара</a:t>
          </a:r>
          <a:endParaRPr lang="sr-Cyrl-RS" sz="1600" dirty="0"/>
        </a:p>
      </dgm:t>
    </dgm:pt>
    <dgm:pt modelId="{01AF5ADF-4544-4750-813D-F4578F1FCD66}" type="parTrans" cxnId="{7AAABA78-F04D-464C-952E-FF0DFE50ABFF}">
      <dgm:prSet/>
      <dgm:spPr/>
      <dgm:t>
        <a:bodyPr/>
        <a:lstStyle/>
        <a:p>
          <a:endParaRPr lang="en-US"/>
        </a:p>
      </dgm:t>
    </dgm:pt>
    <dgm:pt modelId="{16CB398C-48E2-4E90-B573-CA672DCFAF4F}" type="sibTrans" cxnId="{7AAABA78-F04D-464C-952E-FF0DFE50ABFF}">
      <dgm:prSet/>
      <dgm:spPr/>
      <dgm:t>
        <a:bodyPr/>
        <a:lstStyle/>
        <a:p>
          <a:endParaRPr lang="en-US"/>
        </a:p>
      </dgm:t>
    </dgm:pt>
    <dgm:pt modelId="{9D1187B8-5571-4E72-A73E-066C05C947C2}">
      <dgm:prSet custT="1"/>
      <dgm:spPr/>
      <dgm:t>
        <a:bodyPr/>
        <a:lstStyle/>
        <a:p>
          <a:r>
            <a:rPr lang="ru-RU" sz="1600" b="0" i="0" u="none" dirty="0" smtClean="0"/>
            <a:t>Центар за културу В. Дугошевић		35,078,328 динара</a:t>
          </a:r>
          <a:endParaRPr lang="ru-RU" sz="1600" dirty="0"/>
        </a:p>
      </dgm:t>
    </dgm:pt>
    <dgm:pt modelId="{F37BF9A1-DA5C-43C6-9B93-7E2A6DB2CF7C}" type="parTrans" cxnId="{4B157146-661C-47D2-964B-C9B365C094AE}">
      <dgm:prSet/>
      <dgm:spPr/>
      <dgm:t>
        <a:bodyPr/>
        <a:lstStyle/>
        <a:p>
          <a:endParaRPr lang="en-US"/>
        </a:p>
      </dgm:t>
    </dgm:pt>
    <dgm:pt modelId="{B2145280-CC83-445E-BEDF-2DF8DFAD6C9E}" type="sibTrans" cxnId="{4B157146-661C-47D2-964B-C9B365C094AE}">
      <dgm:prSet/>
      <dgm:spPr/>
      <dgm:t>
        <a:bodyPr/>
        <a:lstStyle/>
        <a:p>
          <a:endParaRPr lang="en-US"/>
        </a:p>
      </dgm:t>
    </dgm:pt>
    <dgm:pt modelId="{6AC6A0B7-4DE7-4483-9172-B50E482B0152}">
      <dgm:prSet custT="1"/>
      <dgm:spPr/>
      <dgm:t>
        <a:bodyPr/>
        <a:lstStyle/>
        <a:p>
          <a:r>
            <a:rPr lang="sr-Cyrl-RS" sz="1600" b="0" i="0" u="none" dirty="0" smtClean="0"/>
            <a:t>Библиотека Н.С.Максим 		16,322,977 </a:t>
          </a:r>
          <a:r>
            <a:rPr lang="ru-RU" sz="1600" b="0" i="0" u="none" dirty="0" smtClean="0"/>
            <a:t>динара</a:t>
          </a:r>
          <a:endParaRPr lang="sr-Cyrl-RS" sz="1600" dirty="0"/>
        </a:p>
      </dgm:t>
    </dgm:pt>
    <dgm:pt modelId="{42EEB368-9C81-48CC-B08E-422DFE117A55}" type="parTrans" cxnId="{EB3096AE-68CF-45C9-BF56-D9CB79F9D664}">
      <dgm:prSet/>
      <dgm:spPr/>
      <dgm:t>
        <a:bodyPr/>
        <a:lstStyle/>
        <a:p>
          <a:endParaRPr lang="en-US"/>
        </a:p>
      </dgm:t>
    </dgm:pt>
    <dgm:pt modelId="{C392E6FB-A1B0-40CD-BA47-42F17575893D}" type="sibTrans" cxnId="{EB3096AE-68CF-45C9-BF56-D9CB79F9D664}">
      <dgm:prSet/>
      <dgm:spPr/>
      <dgm:t>
        <a:bodyPr/>
        <a:lstStyle/>
        <a:p>
          <a:endParaRPr lang="en-US"/>
        </a:p>
      </dgm:t>
    </dgm:pt>
    <dgm:pt modelId="{2656F98E-9518-4DFA-BB48-07B5F72D62C2}">
      <dgm:prSet custT="1"/>
      <dgm:spPr/>
      <dgm:t>
        <a:bodyPr/>
        <a:lstStyle/>
        <a:p>
          <a:r>
            <a:rPr lang="sr-Cyrl-RS" sz="1600" b="0" i="0" u="none" dirty="0" smtClean="0"/>
            <a:t>Туристичка организација		19,434,737 </a:t>
          </a:r>
          <a:r>
            <a:rPr lang="ru-RU" sz="1600" b="0" i="0" u="none" dirty="0" smtClean="0"/>
            <a:t>динара</a:t>
          </a:r>
          <a:endParaRPr lang="sr-Cyrl-RS" sz="1600" dirty="0"/>
        </a:p>
      </dgm:t>
    </dgm:pt>
    <dgm:pt modelId="{4CD79380-53D1-4040-9DF0-9D25F547BB9D}" type="parTrans" cxnId="{2BD69CEB-EC10-44EA-861A-7BE13909BFE1}">
      <dgm:prSet/>
      <dgm:spPr/>
      <dgm:t>
        <a:bodyPr/>
        <a:lstStyle/>
        <a:p>
          <a:endParaRPr lang="en-US"/>
        </a:p>
      </dgm:t>
    </dgm:pt>
    <dgm:pt modelId="{2271681C-616A-4F6C-BB0D-FA286E668393}" type="sibTrans" cxnId="{2BD69CEB-EC10-44EA-861A-7BE13909BFE1}">
      <dgm:prSet/>
      <dgm:spPr/>
      <dgm:t>
        <a:bodyPr/>
        <a:lstStyle/>
        <a:p>
          <a:endParaRPr lang="en-US"/>
        </a:p>
      </dgm:t>
    </dgm:pt>
    <dgm:pt modelId="{C4AA5DE1-FBA4-49A1-89EE-D86B5E85970A}">
      <dgm:prSet custT="1"/>
      <dgm:spPr/>
      <dgm:t>
        <a:bodyPr/>
        <a:lstStyle/>
        <a:p>
          <a:r>
            <a:rPr lang="sr-Cyrl-RS" sz="1600" b="0" i="0" u="none" dirty="0" smtClean="0"/>
            <a:t>Предшколска установа ,,ЛАНЕ"		58,841,424 </a:t>
          </a:r>
          <a:r>
            <a:rPr lang="ru-RU" sz="1600" b="0" i="0" u="none" dirty="0" smtClean="0"/>
            <a:t>динара</a:t>
          </a:r>
          <a:endParaRPr lang="sr-Cyrl-RS" sz="1600" dirty="0"/>
        </a:p>
      </dgm:t>
    </dgm:pt>
    <dgm:pt modelId="{5AE217C0-7989-48A3-BF7B-AE8555BBB6E6}" type="parTrans" cxnId="{9921EB62-3E04-47BD-B3E7-1B1EEC681A25}">
      <dgm:prSet/>
      <dgm:spPr/>
      <dgm:t>
        <a:bodyPr/>
        <a:lstStyle/>
        <a:p>
          <a:endParaRPr lang="en-US"/>
        </a:p>
      </dgm:t>
    </dgm:pt>
    <dgm:pt modelId="{AEBE5D3B-B754-4791-9762-E809964EF619}" type="sibTrans" cxnId="{9921EB62-3E04-47BD-B3E7-1B1EEC681A25}">
      <dgm:prSet/>
      <dgm:spPr/>
      <dgm:t>
        <a:bodyPr/>
        <a:lstStyle/>
        <a:p>
          <a:endParaRPr lang="en-US"/>
        </a:p>
      </dgm:t>
    </dgm:pt>
    <dgm:pt modelId="{9C2BC39F-0C32-42C3-A1E5-53F6CE78C62E}">
      <dgm:prSet custT="1"/>
      <dgm:spPr/>
      <dgm:t>
        <a:bodyPr/>
        <a:lstStyle/>
        <a:p>
          <a:r>
            <a:rPr lang="ru-RU" sz="1600" b="0" i="0" u="none" dirty="0" smtClean="0"/>
            <a:t>Центар за социјални рад		17,796,529 динара</a:t>
          </a:r>
          <a:endParaRPr lang="ru-RU" sz="1600" dirty="0"/>
        </a:p>
      </dgm:t>
    </dgm:pt>
    <dgm:pt modelId="{ED03FBDE-4D54-4AD9-B8CC-C20F1E1C0170}" type="parTrans" cxnId="{B6C8C018-18FA-4C2B-A905-53ED9355F71D}">
      <dgm:prSet/>
      <dgm:spPr/>
      <dgm:t>
        <a:bodyPr/>
        <a:lstStyle/>
        <a:p>
          <a:endParaRPr lang="en-US"/>
        </a:p>
      </dgm:t>
    </dgm:pt>
    <dgm:pt modelId="{7A72CBB5-24A7-4A9E-83E0-D35CE72D0DFC}" type="sibTrans" cxnId="{B6C8C018-18FA-4C2B-A905-53ED9355F71D}">
      <dgm:prSet/>
      <dgm:spPr/>
      <dgm:t>
        <a:bodyPr/>
        <a:lstStyle/>
        <a:p>
          <a:endParaRPr lang="en-US"/>
        </a:p>
      </dgm:t>
    </dgm:pt>
    <dgm:pt modelId="{5AAD7C3D-09EA-431D-8509-2EF2E290853D}">
      <dgm:prSet custT="1"/>
      <dgm:spPr/>
      <dgm:t>
        <a:bodyPr/>
        <a:lstStyle/>
        <a:p>
          <a:r>
            <a:rPr lang="sr-Cyrl-RS" sz="1600" b="0" i="0" u="none" dirty="0" smtClean="0"/>
            <a:t>Дом здравља				18,965,730 </a:t>
          </a:r>
          <a:r>
            <a:rPr lang="ru-RU" sz="1600" b="0" i="0" u="none" dirty="0" smtClean="0"/>
            <a:t>динара</a:t>
          </a:r>
          <a:endParaRPr lang="sr-Cyrl-RS" sz="1600" dirty="0"/>
        </a:p>
      </dgm:t>
    </dgm:pt>
    <dgm:pt modelId="{014D11D4-E8BB-4474-8436-E3E8FF6CFDC1}" type="parTrans" cxnId="{7451A1B3-B5AF-4801-8E61-228BB5A4B829}">
      <dgm:prSet/>
      <dgm:spPr/>
      <dgm:t>
        <a:bodyPr/>
        <a:lstStyle/>
        <a:p>
          <a:endParaRPr lang="en-US"/>
        </a:p>
      </dgm:t>
    </dgm:pt>
    <dgm:pt modelId="{1523E046-B048-4BE8-96FF-3EEE371C75FA}" type="sibTrans" cxnId="{7451A1B3-B5AF-4801-8E61-228BB5A4B829}">
      <dgm:prSet/>
      <dgm:spPr/>
      <dgm:t>
        <a:bodyPr/>
        <a:lstStyle/>
        <a:p>
          <a:endParaRPr lang="en-US"/>
        </a:p>
      </dgm:t>
    </dgm:pt>
    <dgm:pt modelId="{0962E539-C2EB-4626-ADC8-D567CCF75DCA}">
      <dgm:prSet custT="1"/>
      <dgm:spPr/>
      <dgm:t>
        <a:bodyPr/>
        <a:lstStyle/>
        <a:p>
          <a:r>
            <a:rPr lang="sr-Cyrl-RS" sz="1600" b="0" i="0" u="none" dirty="0" smtClean="0"/>
            <a:t>Основно образовање			59,085,700 </a:t>
          </a:r>
          <a:r>
            <a:rPr lang="ru-RU" sz="1600" b="0" i="0" u="none" dirty="0" smtClean="0"/>
            <a:t>динара</a:t>
          </a:r>
          <a:endParaRPr lang="sr-Cyrl-RS" sz="1600" dirty="0"/>
        </a:p>
      </dgm:t>
    </dgm:pt>
    <dgm:pt modelId="{A9B17AE9-EEE1-4969-8F6D-F33AE5EB6410}" type="parTrans" cxnId="{341DD3AA-1E5B-4340-B920-D448D0A821F4}">
      <dgm:prSet/>
      <dgm:spPr/>
      <dgm:t>
        <a:bodyPr/>
        <a:lstStyle/>
        <a:p>
          <a:endParaRPr lang="en-US"/>
        </a:p>
      </dgm:t>
    </dgm:pt>
    <dgm:pt modelId="{F7A59948-A2A3-4D23-A8BE-D6739CE985D1}" type="sibTrans" cxnId="{341DD3AA-1E5B-4340-B920-D448D0A821F4}">
      <dgm:prSet/>
      <dgm:spPr/>
      <dgm:t>
        <a:bodyPr/>
        <a:lstStyle/>
        <a:p>
          <a:endParaRPr lang="en-US"/>
        </a:p>
      </dgm:t>
    </dgm:pt>
    <dgm:pt modelId="{59368492-DF23-49EB-B2A6-9B2072F9357D}">
      <dgm:prSet custT="1"/>
      <dgm:spPr/>
      <dgm:t>
        <a:bodyPr/>
        <a:lstStyle/>
        <a:p>
          <a:r>
            <a:rPr lang="sr-Cyrl-RS" sz="1600" b="0" i="0" u="none" dirty="0" smtClean="0"/>
            <a:t>Средње образовање			  4,629,949 </a:t>
          </a:r>
          <a:r>
            <a:rPr lang="ru-RU" sz="1600" b="0" i="0" u="none" dirty="0" smtClean="0"/>
            <a:t>динара</a:t>
          </a:r>
          <a:endParaRPr lang="sr-Cyrl-RS" sz="1600" dirty="0"/>
        </a:p>
      </dgm:t>
    </dgm:pt>
    <dgm:pt modelId="{BC2F9094-EE59-4DDC-A424-611F3080152D}" type="parTrans" cxnId="{5A3E9269-DF63-4D55-B5AD-402EC5629DC3}">
      <dgm:prSet/>
      <dgm:spPr/>
      <dgm:t>
        <a:bodyPr/>
        <a:lstStyle/>
        <a:p>
          <a:endParaRPr lang="en-US"/>
        </a:p>
      </dgm:t>
    </dgm:pt>
    <dgm:pt modelId="{9856ACD3-BAE3-424A-9772-3F71B4C36E0B}" type="sibTrans" cxnId="{5A3E9269-DF63-4D55-B5AD-402EC5629DC3}">
      <dgm:prSet/>
      <dgm:spPr/>
      <dgm:t>
        <a:bodyPr/>
        <a:lstStyle/>
        <a:p>
          <a:endParaRPr lang="en-US"/>
        </a:p>
      </dgm:t>
    </dgm:pt>
    <dgm:pt modelId="{443DC345-68A1-4FC9-BEE8-5241307C7B9E}" type="pres">
      <dgm:prSet presAssocID="{82C5DE72-8CF2-40AB-8B49-8819A50992BB}" presName="linear" presStyleCnt="0">
        <dgm:presLayoutVars>
          <dgm:animLvl val="lvl"/>
          <dgm:resizeHandles val="exact"/>
        </dgm:presLayoutVars>
      </dgm:prSet>
      <dgm:spPr/>
      <dgm:t>
        <a:bodyPr/>
        <a:lstStyle/>
        <a:p>
          <a:endParaRPr lang="en-US"/>
        </a:p>
      </dgm:t>
    </dgm:pt>
    <dgm:pt modelId="{70E14685-D10B-4B29-91AB-C6FC175B31EC}" type="pres">
      <dgm:prSet presAssocID="{545D899E-2DE4-459A-BF7D-C99EDBE05EFD}" presName="parentText" presStyleLbl="node1" presStyleIdx="0" presStyleCnt="14" custLinFactNeighborY="-69792">
        <dgm:presLayoutVars>
          <dgm:chMax val="0"/>
          <dgm:bulletEnabled val="1"/>
        </dgm:presLayoutVars>
      </dgm:prSet>
      <dgm:spPr/>
      <dgm:t>
        <a:bodyPr/>
        <a:lstStyle/>
        <a:p>
          <a:endParaRPr lang="en-US"/>
        </a:p>
      </dgm:t>
    </dgm:pt>
    <dgm:pt modelId="{E6C41E69-B282-4DF0-A590-7D43844113EB}" type="pres">
      <dgm:prSet presAssocID="{5C3EB513-05CD-4A95-9BE1-B27258B08473}" presName="spacer" presStyleCnt="0"/>
      <dgm:spPr/>
    </dgm:pt>
    <dgm:pt modelId="{C3E6D441-0B17-4BDB-AB2D-C647E9D98443}" type="pres">
      <dgm:prSet presAssocID="{7F1FEF1F-24CA-4B3A-BA94-153F0D12B417}" presName="parentText" presStyleLbl="node1" presStyleIdx="1" presStyleCnt="14">
        <dgm:presLayoutVars>
          <dgm:chMax val="0"/>
          <dgm:bulletEnabled val="1"/>
        </dgm:presLayoutVars>
      </dgm:prSet>
      <dgm:spPr/>
      <dgm:t>
        <a:bodyPr/>
        <a:lstStyle/>
        <a:p>
          <a:endParaRPr lang="en-US"/>
        </a:p>
      </dgm:t>
    </dgm:pt>
    <dgm:pt modelId="{0CEC2D8B-CDC0-44DC-B589-2EF1A1F64AC4}" type="pres">
      <dgm:prSet presAssocID="{0B14FC42-2650-4704-AB59-D47217B9D3EA}" presName="spacer" presStyleCnt="0"/>
      <dgm:spPr/>
    </dgm:pt>
    <dgm:pt modelId="{009C0E56-275A-45B5-92B2-BE2AD38E1A19}" type="pres">
      <dgm:prSet presAssocID="{B3CAF6B9-71A6-4074-B023-076F1408EEAF}" presName="parentText" presStyleLbl="node1" presStyleIdx="2" presStyleCnt="14">
        <dgm:presLayoutVars>
          <dgm:chMax val="0"/>
          <dgm:bulletEnabled val="1"/>
        </dgm:presLayoutVars>
      </dgm:prSet>
      <dgm:spPr/>
      <dgm:t>
        <a:bodyPr/>
        <a:lstStyle/>
        <a:p>
          <a:endParaRPr lang="en-US"/>
        </a:p>
      </dgm:t>
    </dgm:pt>
    <dgm:pt modelId="{5F5DD757-E9ED-4F33-84DA-F76166C28C86}" type="pres">
      <dgm:prSet presAssocID="{DE41027A-22C1-406A-9B09-252DAD65E07E}" presName="spacer" presStyleCnt="0"/>
      <dgm:spPr/>
    </dgm:pt>
    <dgm:pt modelId="{011D454D-D27B-4F9F-87A2-8B85EBA66D09}" type="pres">
      <dgm:prSet presAssocID="{726B3F89-AE14-4084-92A1-61244557A6E7}" presName="parentText" presStyleLbl="node1" presStyleIdx="3" presStyleCnt="14">
        <dgm:presLayoutVars>
          <dgm:chMax val="0"/>
          <dgm:bulletEnabled val="1"/>
        </dgm:presLayoutVars>
      </dgm:prSet>
      <dgm:spPr/>
      <dgm:t>
        <a:bodyPr/>
        <a:lstStyle/>
        <a:p>
          <a:endParaRPr lang="en-US"/>
        </a:p>
      </dgm:t>
    </dgm:pt>
    <dgm:pt modelId="{68FA677C-6E01-4ACB-A990-B39D27843C4E}" type="pres">
      <dgm:prSet presAssocID="{88DC743B-2CC2-43C8-AAF3-17472CE3B7C3}" presName="spacer" presStyleCnt="0"/>
      <dgm:spPr/>
    </dgm:pt>
    <dgm:pt modelId="{E4A5C262-597E-4D47-A8EC-DD489C4B77F0}" type="pres">
      <dgm:prSet presAssocID="{B95EF331-9231-4D1F-B4BB-34F91444FA8E}" presName="parentText" presStyleLbl="node1" presStyleIdx="4" presStyleCnt="14">
        <dgm:presLayoutVars>
          <dgm:chMax val="0"/>
          <dgm:bulletEnabled val="1"/>
        </dgm:presLayoutVars>
      </dgm:prSet>
      <dgm:spPr/>
      <dgm:t>
        <a:bodyPr/>
        <a:lstStyle/>
        <a:p>
          <a:endParaRPr lang="en-US"/>
        </a:p>
      </dgm:t>
    </dgm:pt>
    <dgm:pt modelId="{62594064-65C8-4961-BF52-639069E27B68}" type="pres">
      <dgm:prSet presAssocID="{969E6A62-1DD3-44D6-9BF7-59A26EE3E420}" presName="spacer" presStyleCnt="0"/>
      <dgm:spPr/>
    </dgm:pt>
    <dgm:pt modelId="{33FB70D3-7859-4A06-B468-CC0B1B4E222E}" type="pres">
      <dgm:prSet presAssocID="{426B594F-44BD-4F56-9111-CF7C568D61BD}" presName="parentText" presStyleLbl="node1" presStyleIdx="5" presStyleCnt="14">
        <dgm:presLayoutVars>
          <dgm:chMax val="0"/>
          <dgm:bulletEnabled val="1"/>
        </dgm:presLayoutVars>
      </dgm:prSet>
      <dgm:spPr/>
      <dgm:t>
        <a:bodyPr/>
        <a:lstStyle/>
        <a:p>
          <a:endParaRPr lang="en-US"/>
        </a:p>
      </dgm:t>
    </dgm:pt>
    <dgm:pt modelId="{3D0D1F50-A452-4DA1-A4A8-794CF3B0AF52}" type="pres">
      <dgm:prSet presAssocID="{16CB398C-48E2-4E90-B573-CA672DCFAF4F}" presName="spacer" presStyleCnt="0"/>
      <dgm:spPr/>
    </dgm:pt>
    <dgm:pt modelId="{E2A5CCE5-44A2-4568-89AA-8E75B603C834}" type="pres">
      <dgm:prSet presAssocID="{9D1187B8-5571-4E72-A73E-066C05C947C2}" presName="parentText" presStyleLbl="node1" presStyleIdx="6" presStyleCnt="14">
        <dgm:presLayoutVars>
          <dgm:chMax val="0"/>
          <dgm:bulletEnabled val="1"/>
        </dgm:presLayoutVars>
      </dgm:prSet>
      <dgm:spPr/>
      <dgm:t>
        <a:bodyPr/>
        <a:lstStyle/>
        <a:p>
          <a:endParaRPr lang="en-US"/>
        </a:p>
      </dgm:t>
    </dgm:pt>
    <dgm:pt modelId="{33FF08C6-DE42-480E-B440-DF7BD661FCF2}" type="pres">
      <dgm:prSet presAssocID="{B2145280-CC83-445E-BEDF-2DF8DFAD6C9E}" presName="spacer" presStyleCnt="0"/>
      <dgm:spPr/>
    </dgm:pt>
    <dgm:pt modelId="{C024560C-A9F6-44B2-893A-E782030A176D}" type="pres">
      <dgm:prSet presAssocID="{6AC6A0B7-4DE7-4483-9172-B50E482B0152}" presName="parentText" presStyleLbl="node1" presStyleIdx="7" presStyleCnt="14">
        <dgm:presLayoutVars>
          <dgm:chMax val="0"/>
          <dgm:bulletEnabled val="1"/>
        </dgm:presLayoutVars>
      </dgm:prSet>
      <dgm:spPr/>
      <dgm:t>
        <a:bodyPr/>
        <a:lstStyle/>
        <a:p>
          <a:endParaRPr lang="en-US"/>
        </a:p>
      </dgm:t>
    </dgm:pt>
    <dgm:pt modelId="{BA9EBCC5-BD98-494A-8FE7-A6851ABDFDFB}" type="pres">
      <dgm:prSet presAssocID="{C392E6FB-A1B0-40CD-BA47-42F17575893D}" presName="spacer" presStyleCnt="0"/>
      <dgm:spPr/>
    </dgm:pt>
    <dgm:pt modelId="{5BEC7D6A-718E-482C-AB5D-D1D80188C58B}" type="pres">
      <dgm:prSet presAssocID="{2656F98E-9518-4DFA-BB48-07B5F72D62C2}" presName="parentText" presStyleLbl="node1" presStyleIdx="8" presStyleCnt="14">
        <dgm:presLayoutVars>
          <dgm:chMax val="0"/>
          <dgm:bulletEnabled val="1"/>
        </dgm:presLayoutVars>
      </dgm:prSet>
      <dgm:spPr/>
      <dgm:t>
        <a:bodyPr/>
        <a:lstStyle/>
        <a:p>
          <a:endParaRPr lang="en-US"/>
        </a:p>
      </dgm:t>
    </dgm:pt>
    <dgm:pt modelId="{EEACBA42-E235-446A-AB4B-783E12A3A5F5}" type="pres">
      <dgm:prSet presAssocID="{2271681C-616A-4F6C-BB0D-FA286E668393}" presName="spacer" presStyleCnt="0"/>
      <dgm:spPr/>
    </dgm:pt>
    <dgm:pt modelId="{A7DDAF41-F366-488D-9C6C-B8E84F17E284}" type="pres">
      <dgm:prSet presAssocID="{C4AA5DE1-FBA4-49A1-89EE-D86B5E85970A}" presName="parentText" presStyleLbl="node1" presStyleIdx="9" presStyleCnt="14">
        <dgm:presLayoutVars>
          <dgm:chMax val="0"/>
          <dgm:bulletEnabled val="1"/>
        </dgm:presLayoutVars>
      </dgm:prSet>
      <dgm:spPr/>
      <dgm:t>
        <a:bodyPr/>
        <a:lstStyle/>
        <a:p>
          <a:endParaRPr lang="en-US"/>
        </a:p>
      </dgm:t>
    </dgm:pt>
    <dgm:pt modelId="{501DDE20-8C1A-41BD-A225-8284788224FE}" type="pres">
      <dgm:prSet presAssocID="{AEBE5D3B-B754-4791-9762-E809964EF619}" presName="spacer" presStyleCnt="0"/>
      <dgm:spPr/>
    </dgm:pt>
    <dgm:pt modelId="{E6C087DA-2F8E-4964-9E83-42076A60E811}" type="pres">
      <dgm:prSet presAssocID="{9C2BC39F-0C32-42C3-A1E5-53F6CE78C62E}" presName="parentText" presStyleLbl="node1" presStyleIdx="10" presStyleCnt="14">
        <dgm:presLayoutVars>
          <dgm:chMax val="0"/>
          <dgm:bulletEnabled val="1"/>
        </dgm:presLayoutVars>
      </dgm:prSet>
      <dgm:spPr/>
      <dgm:t>
        <a:bodyPr/>
        <a:lstStyle/>
        <a:p>
          <a:endParaRPr lang="en-US"/>
        </a:p>
      </dgm:t>
    </dgm:pt>
    <dgm:pt modelId="{1BE179E4-9860-4DCE-8E89-FF0DFA6A5BE7}" type="pres">
      <dgm:prSet presAssocID="{7A72CBB5-24A7-4A9E-83E0-D35CE72D0DFC}" presName="spacer" presStyleCnt="0"/>
      <dgm:spPr/>
    </dgm:pt>
    <dgm:pt modelId="{C1994D7B-4118-4BF7-ADFE-8CCDAF835385}" type="pres">
      <dgm:prSet presAssocID="{5AAD7C3D-09EA-431D-8509-2EF2E290853D}" presName="parentText" presStyleLbl="node1" presStyleIdx="11" presStyleCnt="14">
        <dgm:presLayoutVars>
          <dgm:chMax val="0"/>
          <dgm:bulletEnabled val="1"/>
        </dgm:presLayoutVars>
      </dgm:prSet>
      <dgm:spPr/>
      <dgm:t>
        <a:bodyPr/>
        <a:lstStyle/>
        <a:p>
          <a:endParaRPr lang="en-US"/>
        </a:p>
      </dgm:t>
    </dgm:pt>
    <dgm:pt modelId="{1A1BF2C4-65B0-422A-97CB-B13B3D1E6523}" type="pres">
      <dgm:prSet presAssocID="{1523E046-B048-4BE8-96FF-3EEE371C75FA}" presName="spacer" presStyleCnt="0"/>
      <dgm:spPr/>
    </dgm:pt>
    <dgm:pt modelId="{FFA40DE5-C8AA-4E36-A17A-C3F6482D987F}" type="pres">
      <dgm:prSet presAssocID="{0962E539-C2EB-4626-ADC8-D567CCF75DCA}" presName="parentText" presStyleLbl="node1" presStyleIdx="12" presStyleCnt="14">
        <dgm:presLayoutVars>
          <dgm:chMax val="0"/>
          <dgm:bulletEnabled val="1"/>
        </dgm:presLayoutVars>
      </dgm:prSet>
      <dgm:spPr/>
      <dgm:t>
        <a:bodyPr/>
        <a:lstStyle/>
        <a:p>
          <a:endParaRPr lang="en-US"/>
        </a:p>
      </dgm:t>
    </dgm:pt>
    <dgm:pt modelId="{873E82FC-42EF-4385-8B16-2982C956FF5E}" type="pres">
      <dgm:prSet presAssocID="{F7A59948-A2A3-4D23-A8BE-D6739CE985D1}" presName="spacer" presStyleCnt="0"/>
      <dgm:spPr/>
    </dgm:pt>
    <dgm:pt modelId="{4F098BD9-11D2-4E1F-8F7C-CCB85CEB47FB}" type="pres">
      <dgm:prSet presAssocID="{59368492-DF23-49EB-B2A6-9B2072F9357D}" presName="parentText" presStyleLbl="node1" presStyleIdx="13" presStyleCnt="14">
        <dgm:presLayoutVars>
          <dgm:chMax val="0"/>
          <dgm:bulletEnabled val="1"/>
        </dgm:presLayoutVars>
      </dgm:prSet>
      <dgm:spPr/>
      <dgm:t>
        <a:bodyPr/>
        <a:lstStyle/>
        <a:p>
          <a:endParaRPr lang="en-US"/>
        </a:p>
      </dgm:t>
    </dgm:pt>
  </dgm:ptLst>
  <dgm:cxnLst>
    <dgm:cxn modelId="{5A3E9269-DF63-4D55-B5AD-402EC5629DC3}" srcId="{82C5DE72-8CF2-40AB-8B49-8819A50992BB}" destId="{59368492-DF23-49EB-B2A6-9B2072F9357D}" srcOrd="13" destOrd="0" parTransId="{BC2F9094-EE59-4DDC-A424-611F3080152D}" sibTransId="{9856ACD3-BAE3-424A-9772-3F71B4C36E0B}"/>
    <dgm:cxn modelId="{74CA7586-3AD9-4277-98E6-D6477FE73602}" type="presOf" srcId="{6AC6A0B7-4DE7-4483-9172-B50E482B0152}" destId="{C024560C-A9F6-44B2-893A-E782030A176D}" srcOrd="0" destOrd="0" presId="urn:microsoft.com/office/officeart/2005/8/layout/vList2"/>
    <dgm:cxn modelId="{862B8321-E12C-47BA-99BA-314FA8752144}" type="presOf" srcId="{7F1FEF1F-24CA-4B3A-BA94-153F0D12B417}" destId="{C3E6D441-0B17-4BDB-AB2D-C647E9D98443}" srcOrd="0" destOrd="0" presId="urn:microsoft.com/office/officeart/2005/8/layout/vList2"/>
    <dgm:cxn modelId="{9921EB62-3E04-47BD-B3E7-1B1EEC681A25}" srcId="{82C5DE72-8CF2-40AB-8B49-8819A50992BB}" destId="{C4AA5DE1-FBA4-49A1-89EE-D86B5E85970A}" srcOrd="9" destOrd="0" parTransId="{5AE217C0-7989-48A3-BF7B-AE8555BBB6E6}" sibTransId="{AEBE5D3B-B754-4791-9762-E809964EF619}"/>
    <dgm:cxn modelId="{8B195D53-F838-4DC2-844F-0F193FD23AB9}" type="presOf" srcId="{9C2BC39F-0C32-42C3-A1E5-53F6CE78C62E}" destId="{E6C087DA-2F8E-4964-9E83-42076A60E811}" srcOrd="0" destOrd="0" presId="urn:microsoft.com/office/officeart/2005/8/layout/vList2"/>
    <dgm:cxn modelId="{4373B118-2DB0-4F13-81C6-3423F13416B0}" srcId="{82C5DE72-8CF2-40AB-8B49-8819A50992BB}" destId="{7F1FEF1F-24CA-4B3A-BA94-153F0D12B417}" srcOrd="1" destOrd="0" parTransId="{93657151-99B1-4668-8EDE-8ECD0592135C}" sibTransId="{0B14FC42-2650-4704-AB59-D47217B9D3EA}"/>
    <dgm:cxn modelId="{7AAABA78-F04D-464C-952E-FF0DFE50ABFF}" srcId="{82C5DE72-8CF2-40AB-8B49-8819A50992BB}" destId="{426B594F-44BD-4F56-9111-CF7C568D61BD}" srcOrd="5" destOrd="0" parTransId="{01AF5ADF-4544-4750-813D-F4578F1FCD66}" sibTransId="{16CB398C-48E2-4E90-B573-CA672DCFAF4F}"/>
    <dgm:cxn modelId="{7451A1B3-B5AF-4801-8E61-228BB5A4B829}" srcId="{82C5DE72-8CF2-40AB-8B49-8819A50992BB}" destId="{5AAD7C3D-09EA-431D-8509-2EF2E290853D}" srcOrd="11" destOrd="0" parTransId="{014D11D4-E8BB-4474-8436-E3E8FF6CFDC1}" sibTransId="{1523E046-B048-4BE8-96FF-3EEE371C75FA}"/>
    <dgm:cxn modelId="{E67B510B-8679-4B6C-8806-6E8D81DE7429}" srcId="{82C5DE72-8CF2-40AB-8B49-8819A50992BB}" destId="{B3CAF6B9-71A6-4074-B023-076F1408EEAF}" srcOrd="2" destOrd="0" parTransId="{0B496367-58A2-42A9-ABF2-30126E8D1055}" sibTransId="{DE41027A-22C1-406A-9B09-252DAD65E07E}"/>
    <dgm:cxn modelId="{EB3096AE-68CF-45C9-BF56-D9CB79F9D664}" srcId="{82C5DE72-8CF2-40AB-8B49-8819A50992BB}" destId="{6AC6A0B7-4DE7-4483-9172-B50E482B0152}" srcOrd="7" destOrd="0" parTransId="{42EEB368-9C81-48CC-B08E-422DFE117A55}" sibTransId="{C392E6FB-A1B0-40CD-BA47-42F17575893D}"/>
    <dgm:cxn modelId="{645EC2EB-18FD-4952-AAA7-2E5DABB0DAB1}" type="presOf" srcId="{B95EF331-9231-4D1F-B4BB-34F91444FA8E}" destId="{E4A5C262-597E-4D47-A8EC-DD489C4B77F0}" srcOrd="0" destOrd="0" presId="urn:microsoft.com/office/officeart/2005/8/layout/vList2"/>
    <dgm:cxn modelId="{F93EFBFA-D9D8-4B14-BB78-4BD7478FC8AC}" type="presOf" srcId="{B3CAF6B9-71A6-4074-B023-076F1408EEAF}" destId="{009C0E56-275A-45B5-92B2-BE2AD38E1A19}" srcOrd="0" destOrd="0" presId="urn:microsoft.com/office/officeart/2005/8/layout/vList2"/>
    <dgm:cxn modelId="{4B157146-661C-47D2-964B-C9B365C094AE}" srcId="{82C5DE72-8CF2-40AB-8B49-8819A50992BB}" destId="{9D1187B8-5571-4E72-A73E-066C05C947C2}" srcOrd="6" destOrd="0" parTransId="{F37BF9A1-DA5C-43C6-9B93-7E2A6DB2CF7C}" sibTransId="{B2145280-CC83-445E-BEDF-2DF8DFAD6C9E}"/>
    <dgm:cxn modelId="{E218F5BA-0EE8-47C5-BD8B-DDC7F2F52799}" type="presOf" srcId="{0962E539-C2EB-4626-ADC8-D567CCF75DCA}" destId="{FFA40DE5-C8AA-4E36-A17A-C3F6482D987F}" srcOrd="0" destOrd="0" presId="urn:microsoft.com/office/officeart/2005/8/layout/vList2"/>
    <dgm:cxn modelId="{75BC18B9-C89D-42A1-A942-B67B1E0CC030}" type="presOf" srcId="{5AAD7C3D-09EA-431D-8509-2EF2E290853D}" destId="{C1994D7B-4118-4BF7-ADFE-8CCDAF835385}" srcOrd="0" destOrd="0" presId="urn:microsoft.com/office/officeart/2005/8/layout/vList2"/>
    <dgm:cxn modelId="{717D0005-F181-4A2E-BA2E-1FBC00E7E09D}" type="presOf" srcId="{C4AA5DE1-FBA4-49A1-89EE-D86B5E85970A}" destId="{A7DDAF41-F366-488D-9C6C-B8E84F17E284}" srcOrd="0" destOrd="0" presId="urn:microsoft.com/office/officeart/2005/8/layout/vList2"/>
    <dgm:cxn modelId="{83BACCA1-C81A-42AB-A915-803672C272A3}" type="presOf" srcId="{545D899E-2DE4-459A-BF7D-C99EDBE05EFD}" destId="{70E14685-D10B-4B29-91AB-C6FC175B31EC}" srcOrd="0" destOrd="0" presId="urn:microsoft.com/office/officeart/2005/8/layout/vList2"/>
    <dgm:cxn modelId="{710D9B8E-56E6-4D85-93A9-47E222167CCC}" type="presOf" srcId="{59368492-DF23-49EB-B2A6-9B2072F9357D}" destId="{4F098BD9-11D2-4E1F-8F7C-CCB85CEB47FB}" srcOrd="0" destOrd="0" presId="urn:microsoft.com/office/officeart/2005/8/layout/vList2"/>
    <dgm:cxn modelId="{B6C8C018-18FA-4C2B-A905-53ED9355F71D}" srcId="{82C5DE72-8CF2-40AB-8B49-8819A50992BB}" destId="{9C2BC39F-0C32-42C3-A1E5-53F6CE78C62E}" srcOrd="10" destOrd="0" parTransId="{ED03FBDE-4D54-4AD9-B8CC-C20F1E1C0170}" sibTransId="{7A72CBB5-24A7-4A9E-83E0-D35CE72D0DFC}"/>
    <dgm:cxn modelId="{5C853F3A-B2CD-424D-BCA5-EABE73EC93E1}" type="presOf" srcId="{2656F98E-9518-4DFA-BB48-07B5F72D62C2}" destId="{5BEC7D6A-718E-482C-AB5D-D1D80188C58B}" srcOrd="0" destOrd="0" presId="urn:microsoft.com/office/officeart/2005/8/layout/vList2"/>
    <dgm:cxn modelId="{3E75BCA6-F104-4208-8BE4-DE2A5F868591}" type="presOf" srcId="{82C5DE72-8CF2-40AB-8B49-8819A50992BB}" destId="{443DC345-68A1-4FC9-BEE8-5241307C7B9E}" srcOrd="0" destOrd="0" presId="urn:microsoft.com/office/officeart/2005/8/layout/vList2"/>
    <dgm:cxn modelId="{347F73A4-2652-41B5-8600-3A7E31E76DD5}" srcId="{82C5DE72-8CF2-40AB-8B49-8819A50992BB}" destId="{B95EF331-9231-4D1F-B4BB-34F91444FA8E}" srcOrd="4" destOrd="0" parTransId="{8CD2A7E8-79BB-45B1-A98B-ED7ED76E4687}" sibTransId="{969E6A62-1DD3-44D6-9BF7-59A26EE3E420}"/>
    <dgm:cxn modelId="{137D5147-93E2-4685-BB9C-054AADE99E8C}" srcId="{82C5DE72-8CF2-40AB-8B49-8819A50992BB}" destId="{545D899E-2DE4-459A-BF7D-C99EDBE05EFD}" srcOrd="0" destOrd="0" parTransId="{64C76799-0A05-44C3-83D6-7BAAE8239C54}" sibTransId="{5C3EB513-05CD-4A95-9BE1-B27258B08473}"/>
    <dgm:cxn modelId="{2D15930E-1A98-4A6C-A171-3FEA0469401D}" type="presOf" srcId="{9D1187B8-5571-4E72-A73E-066C05C947C2}" destId="{E2A5CCE5-44A2-4568-89AA-8E75B603C834}" srcOrd="0" destOrd="0" presId="urn:microsoft.com/office/officeart/2005/8/layout/vList2"/>
    <dgm:cxn modelId="{341DD3AA-1E5B-4340-B920-D448D0A821F4}" srcId="{82C5DE72-8CF2-40AB-8B49-8819A50992BB}" destId="{0962E539-C2EB-4626-ADC8-D567CCF75DCA}" srcOrd="12" destOrd="0" parTransId="{A9B17AE9-EEE1-4969-8F6D-F33AE5EB6410}" sibTransId="{F7A59948-A2A3-4D23-A8BE-D6739CE985D1}"/>
    <dgm:cxn modelId="{C3D66C0B-FDAC-4D23-8B08-8CFD6F67D28D}" srcId="{82C5DE72-8CF2-40AB-8B49-8819A50992BB}" destId="{726B3F89-AE14-4084-92A1-61244557A6E7}" srcOrd="3" destOrd="0" parTransId="{C55DB602-071B-4399-80AE-8D0F5FC2763A}" sibTransId="{88DC743B-2CC2-43C8-AAF3-17472CE3B7C3}"/>
    <dgm:cxn modelId="{5D64F6C4-05D5-4ACE-B99D-79798DEA7A4E}" type="presOf" srcId="{726B3F89-AE14-4084-92A1-61244557A6E7}" destId="{011D454D-D27B-4F9F-87A2-8B85EBA66D09}" srcOrd="0" destOrd="0" presId="urn:microsoft.com/office/officeart/2005/8/layout/vList2"/>
    <dgm:cxn modelId="{2BD69CEB-EC10-44EA-861A-7BE13909BFE1}" srcId="{82C5DE72-8CF2-40AB-8B49-8819A50992BB}" destId="{2656F98E-9518-4DFA-BB48-07B5F72D62C2}" srcOrd="8" destOrd="0" parTransId="{4CD79380-53D1-4040-9DF0-9D25F547BB9D}" sibTransId="{2271681C-616A-4F6C-BB0D-FA286E668393}"/>
    <dgm:cxn modelId="{B937C701-B86E-4A29-B9B0-D789567D1D1A}" type="presOf" srcId="{426B594F-44BD-4F56-9111-CF7C568D61BD}" destId="{33FB70D3-7859-4A06-B468-CC0B1B4E222E}" srcOrd="0" destOrd="0" presId="urn:microsoft.com/office/officeart/2005/8/layout/vList2"/>
    <dgm:cxn modelId="{CA8B8247-005C-442A-B0D0-AE7EDB5EF46E}" type="presParOf" srcId="{443DC345-68A1-4FC9-BEE8-5241307C7B9E}" destId="{70E14685-D10B-4B29-91AB-C6FC175B31EC}" srcOrd="0" destOrd="0" presId="urn:microsoft.com/office/officeart/2005/8/layout/vList2"/>
    <dgm:cxn modelId="{E82BECED-7700-45F2-B9BE-97382DFEE863}" type="presParOf" srcId="{443DC345-68A1-4FC9-BEE8-5241307C7B9E}" destId="{E6C41E69-B282-4DF0-A590-7D43844113EB}" srcOrd="1" destOrd="0" presId="urn:microsoft.com/office/officeart/2005/8/layout/vList2"/>
    <dgm:cxn modelId="{FB63E635-9C9B-4B07-95B6-B43D72B9AD03}" type="presParOf" srcId="{443DC345-68A1-4FC9-BEE8-5241307C7B9E}" destId="{C3E6D441-0B17-4BDB-AB2D-C647E9D98443}" srcOrd="2" destOrd="0" presId="urn:microsoft.com/office/officeart/2005/8/layout/vList2"/>
    <dgm:cxn modelId="{F6F3F295-EBE7-4320-B6DE-6DF27750E1FD}" type="presParOf" srcId="{443DC345-68A1-4FC9-BEE8-5241307C7B9E}" destId="{0CEC2D8B-CDC0-44DC-B589-2EF1A1F64AC4}" srcOrd="3" destOrd="0" presId="urn:microsoft.com/office/officeart/2005/8/layout/vList2"/>
    <dgm:cxn modelId="{BB52C549-D098-48E0-8357-B648087B79C1}" type="presParOf" srcId="{443DC345-68A1-4FC9-BEE8-5241307C7B9E}" destId="{009C0E56-275A-45B5-92B2-BE2AD38E1A19}" srcOrd="4" destOrd="0" presId="urn:microsoft.com/office/officeart/2005/8/layout/vList2"/>
    <dgm:cxn modelId="{00A7E671-0CCF-4840-B282-AD9B56321971}" type="presParOf" srcId="{443DC345-68A1-4FC9-BEE8-5241307C7B9E}" destId="{5F5DD757-E9ED-4F33-84DA-F76166C28C86}" srcOrd="5" destOrd="0" presId="urn:microsoft.com/office/officeart/2005/8/layout/vList2"/>
    <dgm:cxn modelId="{95B8D4B4-D3F2-4D47-B6BE-2773DCE9BEC4}" type="presParOf" srcId="{443DC345-68A1-4FC9-BEE8-5241307C7B9E}" destId="{011D454D-D27B-4F9F-87A2-8B85EBA66D09}" srcOrd="6" destOrd="0" presId="urn:microsoft.com/office/officeart/2005/8/layout/vList2"/>
    <dgm:cxn modelId="{D71D0468-4A13-433C-A8E4-A35B97245DC8}" type="presParOf" srcId="{443DC345-68A1-4FC9-BEE8-5241307C7B9E}" destId="{68FA677C-6E01-4ACB-A990-B39D27843C4E}" srcOrd="7" destOrd="0" presId="urn:microsoft.com/office/officeart/2005/8/layout/vList2"/>
    <dgm:cxn modelId="{09E45364-30F9-4907-B4EE-2133E7437876}" type="presParOf" srcId="{443DC345-68A1-4FC9-BEE8-5241307C7B9E}" destId="{E4A5C262-597E-4D47-A8EC-DD489C4B77F0}" srcOrd="8" destOrd="0" presId="urn:microsoft.com/office/officeart/2005/8/layout/vList2"/>
    <dgm:cxn modelId="{71CFBDE3-815C-4E0A-A0C2-38F8738D3E29}" type="presParOf" srcId="{443DC345-68A1-4FC9-BEE8-5241307C7B9E}" destId="{62594064-65C8-4961-BF52-639069E27B68}" srcOrd="9" destOrd="0" presId="urn:microsoft.com/office/officeart/2005/8/layout/vList2"/>
    <dgm:cxn modelId="{31B80CDE-F17B-43B8-81E0-DC28CC3CCB6C}" type="presParOf" srcId="{443DC345-68A1-4FC9-BEE8-5241307C7B9E}" destId="{33FB70D3-7859-4A06-B468-CC0B1B4E222E}" srcOrd="10" destOrd="0" presId="urn:microsoft.com/office/officeart/2005/8/layout/vList2"/>
    <dgm:cxn modelId="{4358CE3D-6187-4699-AC1E-B41FCF09B08D}" type="presParOf" srcId="{443DC345-68A1-4FC9-BEE8-5241307C7B9E}" destId="{3D0D1F50-A452-4DA1-A4A8-794CF3B0AF52}" srcOrd="11" destOrd="0" presId="urn:microsoft.com/office/officeart/2005/8/layout/vList2"/>
    <dgm:cxn modelId="{42CC6D88-3CE6-40B8-AB3B-50B0AD42D933}" type="presParOf" srcId="{443DC345-68A1-4FC9-BEE8-5241307C7B9E}" destId="{E2A5CCE5-44A2-4568-89AA-8E75B603C834}" srcOrd="12" destOrd="0" presId="urn:microsoft.com/office/officeart/2005/8/layout/vList2"/>
    <dgm:cxn modelId="{BD44CE88-8748-4C35-BBAD-B3016E87C703}" type="presParOf" srcId="{443DC345-68A1-4FC9-BEE8-5241307C7B9E}" destId="{33FF08C6-DE42-480E-B440-DF7BD661FCF2}" srcOrd="13" destOrd="0" presId="urn:microsoft.com/office/officeart/2005/8/layout/vList2"/>
    <dgm:cxn modelId="{3918CFC0-E7F4-4405-843D-A8C53A750E98}" type="presParOf" srcId="{443DC345-68A1-4FC9-BEE8-5241307C7B9E}" destId="{C024560C-A9F6-44B2-893A-E782030A176D}" srcOrd="14" destOrd="0" presId="urn:microsoft.com/office/officeart/2005/8/layout/vList2"/>
    <dgm:cxn modelId="{704BBEC2-0D8C-40DE-A836-5D65DFF7DA67}" type="presParOf" srcId="{443DC345-68A1-4FC9-BEE8-5241307C7B9E}" destId="{BA9EBCC5-BD98-494A-8FE7-A6851ABDFDFB}" srcOrd="15" destOrd="0" presId="urn:microsoft.com/office/officeart/2005/8/layout/vList2"/>
    <dgm:cxn modelId="{9E9C46C0-08D1-4485-975B-E0E8C724160F}" type="presParOf" srcId="{443DC345-68A1-4FC9-BEE8-5241307C7B9E}" destId="{5BEC7D6A-718E-482C-AB5D-D1D80188C58B}" srcOrd="16" destOrd="0" presId="urn:microsoft.com/office/officeart/2005/8/layout/vList2"/>
    <dgm:cxn modelId="{6FA367A1-0646-4F4F-8658-6D9527B89400}" type="presParOf" srcId="{443DC345-68A1-4FC9-BEE8-5241307C7B9E}" destId="{EEACBA42-E235-446A-AB4B-783E12A3A5F5}" srcOrd="17" destOrd="0" presId="urn:microsoft.com/office/officeart/2005/8/layout/vList2"/>
    <dgm:cxn modelId="{7C4A79F2-FA7F-45E3-9226-85D141D6BCA9}" type="presParOf" srcId="{443DC345-68A1-4FC9-BEE8-5241307C7B9E}" destId="{A7DDAF41-F366-488D-9C6C-B8E84F17E284}" srcOrd="18" destOrd="0" presId="urn:microsoft.com/office/officeart/2005/8/layout/vList2"/>
    <dgm:cxn modelId="{48021D2E-098E-40EE-B32D-E8A9A0BDD50A}" type="presParOf" srcId="{443DC345-68A1-4FC9-BEE8-5241307C7B9E}" destId="{501DDE20-8C1A-41BD-A225-8284788224FE}" srcOrd="19" destOrd="0" presId="urn:microsoft.com/office/officeart/2005/8/layout/vList2"/>
    <dgm:cxn modelId="{1BD641EB-34FC-439D-883F-9080517D31AB}" type="presParOf" srcId="{443DC345-68A1-4FC9-BEE8-5241307C7B9E}" destId="{E6C087DA-2F8E-4964-9E83-42076A60E811}" srcOrd="20" destOrd="0" presId="urn:microsoft.com/office/officeart/2005/8/layout/vList2"/>
    <dgm:cxn modelId="{4A77267F-2907-46B2-8E87-F7E849CEDBB0}" type="presParOf" srcId="{443DC345-68A1-4FC9-BEE8-5241307C7B9E}" destId="{1BE179E4-9860-4DCE-8E89-FF0DFA6A5BE7}" srcOrd="21" destOrd="0" presId="urn:microsoft.com/office/officeart/2005/8/layout/vList2"/>
    <dgm:cxn modelId="{A20DDE71-0AFF-4E61-B22E-FFEA3DB1D923}" type="presParOf" srcId="{443DC345-68A1-4FC9-BEE8-5241307C7B9E}" destId="{C1994D7B-4118-4BF7-ADFE-8CCDAF835385}" srcOrd="22" destOrd="0" presId="urn:microsoft.com/office/officeart/2005/8/layout/vList2"/>
    <dgm:cxn modelId="{37E33013-76F7-4495-94A2-84C598B9424F}" type="presParOf" srcId="{443DC345-68A1-4FC9-BEE8-5241307C7B9E}" destId="{1A1BF2C4-65B0-422A-97CB-B13B3D1E6523}" srcOrd="23" destOrd="0" presId="urn:microsoft.com/office/officeart/2005/8/layout/vList2"/>
    <dgm:cxn modelId="{1CE6A48D-92CB-4CE6-A59A-F2E891EEA1D0}" type="presParOf" srcId="{443DC345-68A1-4FC9-BEE8-5241307C7B9E}" destId="{FFA40DE5-C8AA-4E36-A17A-C3F6482D987F}" srcOrd="24" destOrd="0" presId="urn:microsoft.com/office/officeart/2005/8/layout/vList2"/>
    <dgm:cxn modelId="{8362DBE3-58E9-44E5-84CB-75805789695A}" type="presParOf" srcId="{443DC345-68A1-4FC9-BEE8-5241307C7B9E}" destId="{873E82FC-42EF-4385-8B16-2982C956FF5E}" srcOrd="25" destOrd="0" presId="urn:microsoft.com/office/officeart/2005/8/layout/vList2"/>
    <dgm:cxn modelId="{60BAB007-1D84-46FD-AC3F-960B651044BF}" type="presParOf" srcId="{443DC345-68A1-4FC9-BEE8-5241307C7B9E}" destId="{4F098BD9-11D2-4E1F-8F7C-CCB85CEB47FB}" srcOrd="2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0F709-AB07-42B9-B8EB-1B2E8746EE72}">
      <dsp:nvSpPr>
        <dsp:cNvPr id="0" name=""/>
        <dsp:cNvSpPr/>
      </dsp:nvSpPr>
      <dsp:spPr>
        <a:xfrm>
          <a:off x="2928081" y="1099281"/>
          <a:ext cx="2738561" cy="27385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sr-Cyrl-RS" sz="1900" kern="1200" dirty="0"/>
            <a:t>Укупно остварени буџетски приходи и примања </a:t>
          </a:r>
          <a:r>
            <a:rPr lang="en-US" sz="1900" b="0" i="0" u="none" kern="1200" dirty="0" smtClean="0"/>
            <a:t>549,394,09</a:t>
          </a:r>
          <a:r>
            <a:rPr lang="sr-Cyrl-RS" sz="1900" b="0" i="0" u="none" kern="1200" dirty="0" smtClean="0"/>
            <a:t>3</a:t>
          </a:r>
          <a:r>
            <a:rPr lang="sr-Cyrl-RS" sz="1900" kern="1200" dirty="0" smtClean="0">
              <a:solidFill>
                <a:schemeClr val="tx1"/>
              </a:solidFill>
            </a:rPr>
            <a:t> </a:t>
          </a:r>
          <a:r>
            <a:rPr lang="sr-Cyrl-RS" sz="1900" kern="1200" dirty="0"/>
            <a:t>динара</a:t>
          </a:r>
          <a:endParaRPr lang="sr-Latn-RS" sz="1900" kern="1200" dirty="0"/>
        </a:p>
      </dsp:txBody>
      <dsp:txXfrm>
        <a:off x="3329134" y="1500334"/>
        <a:ext cx="1936455" cy="1936455"/>
      </dsp:txXfrm>
    </dsp:sp>
    <dsp:sp modelId="{1E48DC28-EBDC-4BE0-9094-D51E4D1A8576}">
      <dsp:nvSpPr>
        <dsp:cNvPr id="0" name=""/>
        <dsp:cNvSpPr/>
      </dsp:nvSpPr>
      <dsp:spPr>
        <a:xfrm>
          <a:off x="3612722" y="48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Приходи од пореза </a:t>
          </a:r>
          <a:r>
            <a:rPr lang="en-US" sz="1000" b="0" i="0" u="none" kern="1200" dirty="0" smtClean="0"/>
            <a:t>179,510,165</a:t>
          </a:r>
          <a:r>
            <a:rPr lang="sr-Cyrl-RS" sz="1000" kern="1200" dirty="0" smtClean="0">
              <a:solidFill>
                <a:srgbClr val="FF0000"/>
              </a:solidFill>
            </a:rPr>
            <a:t> </a:t>
          </a:r>
          <a:r>
            <a:rPr lang="sr-Cyrl-RS" sz="1000" kern="1200" dirty="0" smtClean="0"/>
            <a:t>динара</a:t>
          </a:r>
          <a:endParaRPr lang="sr-Latn-RS" sz="1000" kern="1200" dirty="0"/>
        </a:p>
      </dsp:txBody>
      <dsp:txXfrm>
        <a:off x="3813248" y="201014"/>
        <a:ext cx="968228" cy="968228"/>
      </dsp:txXfrm>
    </dsp:sp>
    <dsp:sp modelId="{EB89CB60-213E-431F-B611-84321B4647B1}">
      <dsp:nvSpPr>
        <dsp:cNvPr id="0" name=""/>
        <dsp:cNvSpPr/>
      </dsp:nvSpPr>
      <dsp:spPr>
        <a:xfrm>
          <a:off x="5157220" y="89220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smtClean="0"/>
            <a:t>Донације од међународних организација </a:t>
          </a:r>
          <a:r>
            <a:rPr lang="sr-Cyrl-RS" sz="1000" kern="1200" dirty="0" smtClean="0">
              <a:solidFill>
                <a:schemeClr val="tx1"/>
              </a:solidFill>
            </a:rPr>
            <a:t>714.000</a:t>
          </a:r>
          <a:r>
            <a:rPr lang="sr-Cyrl-RS" sz="1000" kern="1200" dirty="0" smtClean="0">
              <a:solidFill>
                <a:srgbClr val="FF0000"/>
              </a:solidFill>
            </a:rPr>
            <a:t> </a:t>
          </a:r>
          <a:r>
            <a:rPr lang="sr-Cyrl-RS" sz="1000" kern="1200" dirty="0" smtClean="0"/>
            <a:t>динара</a:t>
          </a:r>
          <a:endParaRPr lang="sr-Latn-RS" sz="1000" kern="1200" dirty="0"/>
        </a:p>
      </dsp:txBody>
      <dsp:txXfrm>
        <a:off x="5357746" y="1092731"/>
        <a:ext cx="968228" cy="968228"/>
      </dsp:txXfrm>
    </dsp:sp>
    <dsp:sp modelId="{5E756D5E-9AFF-4693-AE03-CDC062CA5968}">
      <dsp:nvSpPr>
        <dsp:cNvPr id="0" name=""/>
        <dsp:cNvSpPr/>
      </dsp:nvSpPr>
      <dsp:spPr>
        <a:xfrm>
          <a:off x="5157220" y="267563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Трансфери од других нивоа власти </a:t>
          </a:r>
          <a:r>
            <a:rPr lang="en-US" sz="1000" b="0" i="0" u="none" kern="1200" dirty="0" smtClean="0"/>
            <a:t>337,735,491</a:t>
          </a:r>
          <a:r>
            <a:rPr lang="sr-Cyrl-RS" sz="1000" b="0" i="0" u="none" kern="1200" dirty="0" smtClean="0"/>
            <a:t> </a:t>
          </a:r>
          <a:r>
            <a:rPr lang="sr-Cyrl-RS" sz="1000" kern="1200" dirty="0" smtClean="0"/>
            <a:t>динара</a:t>
          </a:r>
          <a:endParaRPr lang="sr-Latn-RS" sz="1000" kern="1200" dirty="0"/>
        </a:p>
      </dsp:txBody>
      <dsp:txXfrm>
        <a:off x="5357746" y="2876164"/>
        <a:ext cx="968228" cy="968228"/>
      </dsp:txXfrm>
    </dsp:sp>
    <dsp:sp modelId="{6E2D8596-3A8B-4B87-841E-D772DEAFF40C}">
      <dsp:nvSpPr>
        <dsp:cNvPr id="0" name=""/>
        <dsp:cNvSpPr/>
      </dsp:nvSpPr>
      <dsp:spPr>
        <a:xfrm>
          <a:off x="3612722" y="356735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smtClean="0"/>
            <a:t>Други приходи </a:t>
          </a:r>
          <a:r>
            <a:rPr lang="en-US" sz="1000" b="0" i="0" u="none" kern="1200" dirty="0" smtClean="0"/>
            <a:t>6,672,853</a:t>
          </a:r>
          <a:r>
            <a:rPr lang="sr-Cyrl-RS" sz="1000" kern="1200" dirty="0" smtClean="0">
              <a:solidFill>
                <a:srgbClr val="FF0000"/>
              </a:solidFill>
            </a:rPr>
            <a:t> </a:t>
          </a:r>
          <a:r>
            <a:rPr lang="sr-Cyrl-RS" sz="1000" kern="1200" dirty="0"/>
            <a:t>динара</a:t>
          </a:r>
          <a:endParaRPr lang="sr-Latn-RS" sz="1000" kern="1200" dirty="0"/>
        </a:p>
      </dsp:txBody>
      <dsp:txXfrm>
        <a:off x="3813248" y="3767881"/>
        <a:ext cx="968228" cy="968228"/>
      </dsp:txXfrm>
    </dsp:sp>
    <dsp:sp modelId="{D87C8F6A-22E8-4CA1-A551-C282CE3CC8A2}">
      <dsp:nvSpPr>
        <dsp:cNvPr id="0" name=""/>
        <dsp:cNvSpPr/>
      </dsp:nvSpPr>
      <dsp:spPr>
        <a:xfrm>
          <a:off x="2037162" y="2702702"/>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Примања од продаје </a:t>
          </a:r>
          <a:r>
            <a:rPr lang="sr-Cyrl-RS" sz="1000" kern="1200" dirty="0" smtClean="0"/>
            <a:t>финансијске и нефинансијске </a:t>
          </a:r>
          <a:r>
            <a:rPr lang="sr-Cyrl-RS" sz="1000" kern="1200" dirty="0"/>
            <a:t>имовине </a:t>
          </a:r>
          <a:r>
            <a:rPr lang="en-US" sz="1000" b="0" i="0" u="none" kern="1200" dirty="0" smtClean="0"/>
            <a:t>7,485,064</a:t>
          </a:r>
          <a:r>
            <a:rPr lang="sr-Cyrl-RS" sz="1000" kern="1200" dirty="0" smtClean="0">
              <a:solidFill>
                <a:srgbClr val="FF0000"/>
              </a:solidFill>
            </a:rPr>
            <a:t> </a:t>
          </a:r>
          <a:r>
            <a:rPr lang="sr-Cyrl-RS" sz="1000" kern="1200" dirty="0"/>
            <a:t>динара</a:t>
          </a:r>
          <a:endParaRPr lang="sr-Latn-RS" sz="1000" kern="1200" dirty="0"/>
        </a:p>
      </dsp:txBody>
      <dsp:txXfrm>
        <a:off x="2237688" y="2903228"/>
        <a:ext cx="968228" cy="968228"/>
      </dsp:txXfrm>
    </dsp:sp>
    <dsp:sp modelId="{4EA1A295-1EDC-4064-B557-66F8000DB0EC}">
      <dsp:nvSpPr>
        <dsp:cNvPr id="0" name=""/>
        <dsp:cNvSpPr/>
      </dsp:nvSpPr>
      <dsp:spPr>
        <a:xfrm>
          <a:off x="2068223" y="89220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0" i="0" u="none" kern="1200" dirty="0" smtClean="0"/>
            <a:t>Приходи од имовине и продаје добара </a:t>
          </a:r>
          <a:r>
            <a:rPr lang="en-US" sz="1000" b="0" i="0" u="none" kern="1200" dirty="0" smtClean="0"/>
            <a:t>17,276,520</a:t>
          </a:r>
          <a:r>
            <a:rPr lang="sr-Cyrl-RS" sz="1000" b="0" i="0" u="none" kern="1200" dirty="0" smtClean="0"/>
            <a:t> </a:t>
          </a:r>
          <a:r>
            <a:rPr lang="sr-Cyrl-RS" sz="1000" kern="1200" dirty="0" smtClean="0"/>
            <a:t>динара</a:t>
          </a:r>
          <a:endParaRPr lang="sr-Latn-RS" sz="1000" kern="1200" dirty="0"/>
        </a:p>
      </dsp:txBody>
      <dsp:txXfrm>
        <a:off x="2268749" y="1092731"/>
        <a:ext cx="968228" cy="968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EB83B-F9DA-4814-A909-84EFC08195A0}" type="datetimeFigureOut">
              <a:rPr lang="en-US" smtClean="0"/>
              <a:t>5/28/2022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17AA7-E40B-4279-97C5-BE3320466850}" type="slidenum">
              <a:rPr lang="en-US" smtClean="0"/>
              <a:t>‹#›</a:t>
            </a:fld>
            <a:endParaRPr lang="en-US"/>
          </a:p>
        </p:txBody>
      </p:sp>
    </p:spTree>
    <p:extLst>
      <p:ext uri="{BB962C8B-B14F-4D97-AF65-F5344CB8AC3E}">
        <p14:creationId xmlns:p14="http://schemas.microsoft.com/office/powerpoint/2010/main" val="255429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5D148-C588-4BD1-9F52-5002002709F4}"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5D148-C588-4BD1-9F52-5002002709F4}" type="slidenum">
              <a:rPr lang="en-US" smtClean="0">
                <a:solidFill>
                  <a:prstClr val="black"/>
                </a:solidFill>
              </a:rPr>
              <a:pPr/>
              <a:t>23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E25A9F-D05D-446D-8C7F-8DB48AB53B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F9EAC8B9-0518-41D7-9FF0-0C6CF272E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7EDB3568-6FA5-4663-833A-F93AE8F04F4A}"/>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5" name="Footer Placeholder 4">
            <a:extLst>
              <a:ext uri="{FF2B5EF4-FFF2-40B4-BE49-F238E27FC236}">
                <a16:creationId xmlns="" xmlns:a16="http://schemas.microsoft.com/office/drawing/2014/main" id="{90E96B7A-D9B7-4D84-AED4-57A3595D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A2F4DDF-22EF-4E7D-B929-8F7E027A30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75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DE9282-0394-45D8-96E8-FCBCD5443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970C16F-ACED-4CB8-86C7-A3FEA63D52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F8E3B72-D77A-4B52-9FBC-D32956952BC6}"/>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5" name="Footer Placeholder 4">
            <a:extLst>
              <a:ext uri="{FF2B5EF4-FFF2-40B4-BE49-F238E27FC236}">
                <a16:creationId xmlns="" xmlns:a16="http://schemas.microsoft.com/office/drawing/2014/main" id="{F8887BEB-1A82-432A-9604-723635F7D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476C745-169E-4DA8-B533-97091C49ED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68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F6869B6-825A-4701-8933-F71822EF7A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64EF401-B741-4F09-9438-8FB0F20581D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6A2CDC-CA33-4EE9-B4D4-CB201DE57C88}"/>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5" name="Footer Placeholder 4">
            <a:extLst>
              <a:ext uri="{FF2B5EF4-FFF2-40B4-BE49-F238E27FC236}">
                <a16:creationId xmlns="" xmlns:a16="http://schemas.microsoft.com/office/drawing/2014/main" id="{92B296C7-8274-4E37-956F-1477F18E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333594-FCF0-449B-B72E-3AFC50A4014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312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52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25A9F-D05D-446D-8C7F-8DB48AB53B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9EAC8B9-0518-41D7-9FF0-0C6CF272E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EDB3568-6FA5-4663-833A-F93AE8F04F4A}"/>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0E96B7A-D9B7-4D84-AED4-57A3595D7A5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A2F4DDF-22EF-4E7D-B929-8F7E027A3030}"/>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F43FE-14CB-453B-BB96-8EE89C2E7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225C94-3053-41C6-B2ED-CAD1E095B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23958D-1D78-4359-BF72-CD7F5F64926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F4B2437-14DA-423C-A602-E4E3218569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6F58A1B-A2CB-44AF-AD78-B2EB170D647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70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195F8-998C-41D1-B8CF-8DFCD910C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054285C-F415-447B-B8A8-DECFAE8BA3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A2CBFED-E6B1-48F2-BB79-8AB25424F2C7}"/>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AD087C8-B6FE-4F52-BCDB-19BD666AB6C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EF6432D-C938-4BDF-B39F-1F6C3DFFB9A3}"/>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82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FB0FA-6A82-4069-9FC5-1E0CDECB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9D9507-AACB-4C10-8969-CB97A76E472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F00881-16C6-4D4D-9C7B-C31B889865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2746D-E46F-4F2E-BC09-C705F6BF0BD8}"/>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6EA16F6-6C7B-45E6-917E-963B0D29C3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DAED203-15B6-401C-B236-D1E51C8116A3}"/>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427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08CDE-F75E-4AF2-8227-77F950278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86F43C-2471-41B6-9B22-216FD41DC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B7380BC8-C9B2-4C19-8B16-BDC7CF28BAB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909623-3A65-4F0B-95E4-E62C5996A5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8D1982A7-18F3-41A5-93AC-75F7E92CBC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4A3B94E-5561-4BED-9D3C-83603E46A789}"/>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0F93032-7ACE-4A51-BE56-97242235AE4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AF60C1F-EA96-431F-AD86-129A44A24D2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01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8D340-DEF3-4221-8AF8-A0541DC4A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6E79B7-6084-434E-A50C-A84F986EC04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49E3F8B-8C71-4E71-B609-951499D6B1C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2D3034C-024D-4488-95F7-1745C3650B34}"/>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34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AA7940-A45B-4672-96B9-35491CD4862B}"/>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F87A766C-4F4D-4E9C-A8CF-91B42857173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5C76D47-0BC1-4AA6-96B4-83C210CB38A9}"/>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1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6F43FE-14CB-453B-BB96-8EE89C2E7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225C94-3053-41C6-B2ED-CAD1E095B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23958D-1D78-4359-BF72-CD7F5F64926F}"/>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5" name="Footer Placeholder 4">
            <a:extLst>
              <a:ext uri="{FF2B5EF4-FFF2-40B4-BE49-F238E27FC236}">
                <a16:creationId xmlns="" xmlns:a16="http://schemas.microsoft.com/office/drawing/2014/main" id="{EF4B2437-14DA-423C-A602-E4E321856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F58A1B-A2CB-44AF-AD78-B2EB170D64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073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497C7-6691-497E-AC61-D5887206DB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8F6EFC6-893A-4FA1-A92E-8A2034BE2C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3A859D-9A21-4E33-B05C-E822418417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1D4DEC3-AA9B-4487-9081-F79252A41792}"/>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E4731A0-78B7-4648-987B-A574DC4E383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A54CAF-4FF2-4CA3-96CF-430A495DBF66}"/>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622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10629-077B-4AFB-9F28-AA95655043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1776673-B830-4BB6-B471-DE560F364E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07771AE-157E-4AA2-992E-082236010D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2AFDA13-D9BC-46E8-8D7C-2C3465C939BC}"/>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D23E95F-9C7D-4A35-BCAC-5A0A77A1EF9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0FF7389-155F-463D-8D30-786F62C9FEFC}"/>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016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E9282-0394-45D8-96E8-FCBCD5443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0C16F-ACED-4CB8-86C7-A3FEA63D52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8E3B72-D77A-4B52-9FBC-D32956952BC6}"/>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8887BEB-1A82-432A-9604-723635F7DC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476C745-169E-4DA8-B533-97091C49EDFA}"/>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04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6869B6-825A-4701-8933-F71822EF7A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4EF401-B741-4F09-9438-8FB0F20581D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A2CDC-CA33-4EE9-B4D4-CB201DE57C88}"/>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2B296C7-8274-4E37-956F-1477F18E5A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7333594-FCF0-449B-B72E-3AFC50A40149}"/>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39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59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6195F8-998C-41D1-B8CF-8DFCD910C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A054285C-F415-447B-B8A8-DECFAE8BA3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A2CBFED-E6B1-48F2-BB79-8AB25424F2C7}"/>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5" name="Footer Placeholder 4">
            <a:extLst>
              <a:ext uri="{FF2B5EF4-FFF2-40B4-BE49-F238E27FC236}">
                <a16:creationId xmlns="" xmlns:a16="http://schemas.microsoft.com/office/drawing/2014/main" id="{3AD087C8-B6FE-4F52-BCDB-19BD666AB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EF6432D-C938-4BDF-B39F-1F6C3DFFB9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28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FFB0FA-6A82-4069-9FC5-1E0CDECB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C9D9507-AACB-4C10-8969-CB97A76E472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F00881-16C6-4D4D-9C7B-C31B889865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7E2746D-E46F-4F2E-BC09-C705F6BF0BD8}"/>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6" name="Footer Placeholder 5">
            <a:extLst>
              <a:ext uri="{FF2B5EF4-FFF2-40B4-BE49-F238E27FC236}">
                <a16:creationId xmlns="" xmlns:a16="http://schemas.microsoft.com/office/drawing/2014/main" id="{36EA16F6-6C7B-45E6-917E-963B0D29C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DAED203-15B6-401C-B236-D1E51C8116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86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C08CDE-F75E-4AF2-8227-77F950278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C86F43C-2471-41B6-9B22-216FD41DC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B7380BC8-C9B2-4C19-8B16-BDC7CF28BAB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3909623-3A65-4F0B-95E4-E62C5996A5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8D1982A7-18F3-41A5-93AC-75F7E92CBC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4A3B94E-5561-4BED-9D3C-83603E46A789}"/>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8" name="Footer Placeholder 7">
            <a:extLst>
              <a:ext uri="{FF2B5EF4-FFF2-40B4-BE49-F238E27FC236}">
                <a16:creationId xmlns="" xmlns:a16="http://schemas.microsoft.com/office/drawing/2014/main" id="{40F93032-7ACE-4A51-BE56-97242235A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AF60C1F-EA96-431F-AD86-129A44A24D2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73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08D340-DEF3-4221-8AF8-A0541DC4A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A6E79B7-6084-434E-A50C-A84F986EC04F}"/>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4" name="Footer Placeholder 3">
            <a:extLst>
              <a:ext uri="{FF2B5EF4-FFF2-40B4-BE49-F238E27FC236}">
                <a16:creationId xmlns="" xmlns:a16="http://schemas.microsoft.com/office/drawing/2014/main" id="{A49E3F8B-8C71-4E71-B609-951499D6B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2D3034C-024D-4488-95F7-1745C3650B3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015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0AA7940-A45B-4672-96B9-35491CD4862B}"/>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3" name="Footer Placeholder 2">
            <a:extLst>
              <a:ext uri="{FF2B5EF4-FFF2-40B4-BE49-F238E27FC236}">
                <a16:creationId xmlns="" xmlns:a16="http://schemas.microsoft.com/office/drawing/2014/main" id="{F87A766C-4F4D-4E9C-A8CF-91B4285717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5C76D47-0BC1-4AA6-96B4-83C210CB38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89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C497C7-6691-497E-AC61-D5887206DB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68F6EFC6-893A-4FA1-A92E-8A2034BE2C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63A859D-9A21-4E33-B05C-E822418417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1D4DEC3-AA9B-4487-9081-F79252A41792}"/>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6" name="Footer Placeholder 5">
            <a:extLst>
              <a:ext uri="{FF2B5EF4-FFF2-40B4-BE49-F238E27FC236}">
                <a16:creationId xmlns="" xmlns:a16="http://schemas.microsoft.com/office/drawing/2014/main" id="{EE4731A0-78B7-4648-987B-A574DC4E3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7A54CAF-4FF2-4CA3-96CF-430A495DBF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532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010629-077B-4AFB-9F28-AA95655043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1776673-B830-4BB6-B471-DE560F364E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607771AE-157E-4AA2-992E-082236010D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02AFDA13-D9BC-46E8-8D7C-2C3465C939BC}"/>
              </a:ext>
            </a:extLst>
          </p:cNvPr>
          <p:cNvSpPr>
            <a:spLocks noGrp="1"/>
          </p:cNvSpPr>
          <p:nvPr>
            <p:ph type="dt" sz="half" idx="10"/>
          </p:nvPr>
        </p:nvSpPr>
        <p:spPr/>
        <p:txBody>
          <a:bodyPr/>
          <a:lstStyle/>
          <a:p>
            <a:fld id="{1D8BD707-D9CF-40AE-B4C6-C98DA3205C09}" type="datetimeFigureOut">
              <a:rPr lang="en-US" smtClean="0"/>
              <a:pPr/>
              <a:t>5/28/2022</a:t>
            </a:fld>
            <a:endParaRPr lang="en-US"/>
          </a:p>
        </p:txBody>
      </p:sp>
      <p:sp>
        <p:nvSpPr>
          <p:cNvPr id="6" name="Footer Placeholder 5">
            <a:extLst>
              <a:ext uri="{FF2B5EF4-FFF2-40B4-BE49-F238E27FC236}">
                <a16:creationId xmlns="" xmlns:a16="http://schemas.microsoft.com/office/drawing/2014/main" id="{0D23E95F-9C7D-4A35-BCAC-5A0A77A1E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0FF7389-155F-463D-8D30-786F62C9FEF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350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BFCDC8C-238F-4027-B74A-2569DBBDB8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D0EFCF6-E3A6-42E0-AB95-97A0B6BC0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D502FF-8689-4792-8763-5EF1227133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5/28/2022</a:t>
            </a:fld>
            <a:endParaRPr lang="en-US"/>
          </a:p>
        </p:txBody>
      </p:sp>
      <p:sp>
        <p:nvSpPr>
          <p:cNvPr id="5" name="Footer Placeholder 4">
            <a:extLst>
              <a:ext uri="{FF2B5EF4-FFF2-40B4-BE49-F238E27FC236}">
                <a16:creationId xmlns="" xmlns:a16="http://schemas.microsoft.com/office/drawing/2014/main" id="{5F255B5E-8D80-43A7-81D0-A4A5F34FF5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B5BF4B0-D76D-4266-8C4A-F2DD028620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9463980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FCDC8C-238F-4027-B74A-2569DBBDB8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0EFCF6-E3A6-42E0-AB95-97A0B6BC0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D502FF-8689-4792-8763-5EF1227133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solidFill>
                  <a:prstClr val="black">
                    <a:tint val="75000"/>
                  </a:prstClr>
                </a:solidFill>
              </a:rPr>
              <a:pPr/>
              <a:t>5/28/2022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255B5E-8D80-43A7-81D0-A4A5F34FF5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B5BF4B0-D76D-4266-8C4A-F2DD028620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91028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mailto:budzet@kucevo.rs" TargetMode="External"/><Relationship Id="rId2" Type="http://schemas.openxmlformats.org/officeDocument/2006/relationships/hyperlink" Target="http://www.kucevo.rs/servis-gradana/budet/budet-opshtine-kuchevo-za-2021.php"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225" y="990599"/>
            <a:ext cx="8591550" cy="1066801"/>
          </a:xfrm>
        </p:spPr>
        <p:txBody>
          <a:bodyPr>
            <a:normAutofit fontScale="90000"/>
          </a:bodyPr>
          <a:lstStyle/>
          <a:p>
            <a:pPr algn="ctr"/>
            <a:r>
              <a:rPr lang="sr-Cyrl-RS" b="1" dirty="0" smtClean="0">
                <a:solidFill>
                  <a:schemeClr val="tx1"/>
                </a:solidFill>
              </a:rPr>
              <a:t>ОПШТИНА </a:t>
            </a:r>
            <a:r>
              <a:rPr lang="sr-Cyrl-RS" b="1" dirty="0" smtClean="0"/>
              <a:t>КУЧЕВО</a:t>
            </a:r>
            <a:br>
              <a:rPr lang="sr-Cyrl-RS" b="1" dirty="0" smtClean="0"/>
            </a:br>
            <a:r>
              <a:rPr lang="sr-Cyrl-RS" dirty="0" smtClean="0"/>
              <a:t/>
            </a:r>
            <a:br>
              <a:rPr lang="sr-Cyrl-RS" dirty="0" smtClean="0"/>
            </a:br>
            <a:r>
              <a:rPr lang="sr-Cyrl-RS" dirty="0" smtClean="0"/>
              <a:t>ВОДИЧ КРОЗ КОНСОЛИДОВАНИ ЗАВРШНИ РАЧУН</a:t>
            </a:r>
            <a:br>
              <a:rPr lang="sr-Cyrl-RS" dirty="0" smtClean="0"/>
            </a:br>
            <a:r>
              <a:rPr lang="sr-Cyrl-RS" dirty="0" smtClean="0"/>
              <a:t>БУЏЕТА ОПШТИНЕ КУЧЕВО ЗА 2021. ГОДИНУ</a:t>
            </a:r>
            <a:endParaRPr lang="en-US" dirty="0"/>
          </a:p>
        </p:txBody>
      </p:sp>
      <p:sp>
        <p:nvSpPr>
          <p:cNvPr id="2" name="Content Placeholder 1"/>
          <p:cNvSpPr>
            <a:spLocks noGrp="1"/>
          </p:cNvSpPr>
          <p:nvPr>
            <p:ph sz="quarter" idx="13"/>
          </p:nvPr>
        </p:nvSpPr>
        <p:spPr/>
        <p:txBody>
          <a:bodyPr/>
          <a:lstStyle/>
          <a:p>
            <a:endParaRPr lang="sr-Cyrl-RS" dirty="0"/>
          </a:p>
          <a:p>
            <a:endParaRPr lang="sr-Cyrl-RS" dirty="0"/>
          </a:p>
          <a:p>
            <a:endParaRPr lang="sr-Cyrl-RS" dirty="0"/>
          </a:p>
          <a:p>
            <a:pPr lvl="2">
              <a:buNone/>
            </a:pPr>
            <a:endParaRPr lang="sr-Cyrl-RS" dirty="0"/>
          </a:p>
          <a:p>
            <a:pPr lvl="2"/>
            <a:endParaRPr lang="sr-Cyrl-RS" dirty="0"/>
          </a:p>
          <a:p>
            <a:pPr marL="342202" lvl="2" indent="0">
              <a:buNone/>
            </a:pPr>
            <a:endParaRPr lang="sr-Latn-R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124200"/>
            <a:ext cx="3901440" cy="2438400"/>
          </a:xfrm>
          <a:prstGeom prst="rect">
            <a:avLst/>
          </a:prstGeom>
          <a:noFill/>
          <a:ln>
            <a:noFill/>
          </a:ln>
          <a:effectLst>
            <a:innerShdw blurRad="63500" dist="50800" dir="8100000">
              <a:prstClr val="black">
                <a:alpha val="50000"/>
              </a:prstClr>
            </a:inn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b Opstine Kucevo.jpg"/>
          <p:cNvPicPr>
            <a:picLocks noChangeAspect="1"/>
          </p:cNvPicPr>
          <p:nvPr/>
        </p:nvPicPr>
        <p:blipFill>
          <a:blip r:embed="rId3" cstate="print"/>
          <a:stretch>
            <a:fillRect/>
          </a:stretch>
        </p:blipFill>
        <p:spPr>
          <a:xfrm>
            <a:off x="609600" y="2362200"/>
            <a:ext cx="3962400" cy="3962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6858000" cy="1066800"/>
          </a:xfrm>
        </p:spPr>
        <p:txBody>
          <a:bodyPr>
            <a:noAutofit/>
          </a:bodyPr>
          <a:lstStyle/>
          <a:p>
            <a:r>
              <a:rPr lang="sr-Cyrl-RS" sz="3300" dirty="0" smtClean="0"/>
              <a:t>Извршење расхода и издатака у односу на план</a:t>
            </a:r>
            <a:endParaRPr lang="en-US" sz="3300" dirty="0"/>
          </a:p>
        </p:txBody>
      </p:sp>
      <p:graphicFrame>
        <p:nvGraphicFramePr>
          <p:cNvPr id="5" name="Chart 4">
            <a:extLst>
              <a:ext uri="{FF2B5EF4-FFF2-40B4-BE49-F238E27FC236}">
                <a16:creationId xmlns:lc="http://schemas.openxmlformats.org/drawingml/2006/lockedCanvas" xmlns="" xmlns:a16="http://schemas.microsoft.com/office/drawing/2014/main" xmlns:xdr="http://schemas.openxmlformats.org/drawingml/2006/spreadsheetDrawing" id="{00000000-0008-0000-0200-000003000000}"/>
              </a:ext>
            </a:extLst>
          </p:cNvPr>
          <p:cNvGraphicFramePr>
            <a:graphicFrameLocks/>
          </p:cNvGraphicFramePr>
          <p:nvPr>
            <p:extLst>
              <p:ext uri="{D42A27DB-BD31-4B8C-83A1-F6EECF244321}">
                <p14:modId xmlns:p14="http://schemas.microsoft.com/office/powerpoint/2010/main" val="2874125252"/>
              </p:ext>
            </p:extLst>
          </p:nvPr>
        </p:nvGraphicFramePr>
        <p:xfrm>
          <a:off x="304800" y="1066800"/>
          <a:ext cx="85344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lc="http://schemas.openxmlformats.org/drawingml/2006/lockedCanvas" xmlns="" xmlns:a16="http://schemas.microsoft.com/office/drawing/2014/main" xmlns:xdr="http://schemas.openxmlformats.org/drawingml/2006/spreadsheetDrawing" id="{00000000-0008-0000-0200-000002000000}"/>
              </a:ext>
            </a:extLst>
          </p:cNvPr>
          <p:cNvGraphicFramePr>
            <a:graphicFrameLocks/>
          </p:cNvGraphicFramePr>
          <p:nvPr>
            <p:extLst>
              <p:ext uri="{D42A27DB-BD31-4B8C-83A1-F6EECF244321}">
                <p14:modId xmlns:p14="http://schemas.microsoft.com/office/powerpoint/2010/main" val="3288807737"/>
              </p:ext>
            </p:extLst>
          </p:nvPr>
        </p:nvGraphicFramePr>
        <p:xfrm>
          <a:off x="228600" y="457200"/>
          <a:ext cx="8763000" cy="624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38200"/>
            <a:ext cx="6858000" cy="477837"/>
          </a:xfrm>
        </p:spPr>
        <p:txBody>
          <a:bodyPr>
            <a:noAutofit/>
          </a:bodyPr>
          <a:lstStyle/>
          <a:p>
            <a:r>
              <a:rPr lang="sr-Cyrl-RS" sz="3300" dirty="0" smtClean="0"/>
              <a:t>Месечна динамика извршења расхода</a:t>
            </a:r>
            <a:endParaRPr lang="en-US" sz="3300" dirty="0"/>
          </a:p>
        </p:txBody>
      </p:sp>
      <p:graphicFrame>
        <p:nvGraphicFramePr>
          <p:cNvPr id="5" name="Chart 4">
            <a:extLst>
              <a:ext uri="{FF2B5EF4-FFF2-40B4-BE49-F238E27FC236}">
                <a16:creationId xmlns:lc="http://schemas.openxmlformats.org/drawingml/2006/lockedCanvas" xmlns="" xmlns:a16="http://schemas.microsoft.com/office/drawing/2014/main" xmlns:xdr="http://schemas.openxmlformats.org/drawingml/2006/spreadsheetDrawing" id="{00000000-0008-0000-0300-000002000000}"/>
              </a:ext>
            </a:extLst>
          </p:cNvPr>
          <p:cNvGraphicFramePr>
            <a:graphicFrameLocks/>
          </p:cNvGraphicFramePr>
          <p:nvPr>
            <p:extLst>
              <p:ext uri="{D42A27DB-BD31-4B8C-83A1-F6EECF244321}">
                <p14:modId xmlns:p14="http://schemas.microsoft.com/office/powerpoint/2010/main" val="568572462"/>
              </p:ext>
            </p:extLst>
          </p:nvPr>
        </p:nvGraphicFramePr>
        <p:xfrm>
          <a:off x="381000" y="1219200"/>
          <a:ext cx="83058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normAutofit/>
          </a:bodyPr>
          <a:lstStyle/>
          <a:p>
            <a:pPr algn="ctr"/>
            <a:r>
              <a:rPr lang="sr-Cyrl-RS" dirty="0"/>
              <a:t>ПРЕГЛЕД ИЗВРШЕЊА ПО КОРИСНИЦИМА</a:t>
            </a:r>
            <a:endParaRPr lang="sr-Latn-CS" dirty="0"/>
          </a:p>
        </p:txBody>
      </p:sp>
      <p:graphicFrame>
        <p:nvGraphicFramePr>
          <p:cNvPr id="11" name="Content Placeholder 10"/>
          <p:cNvGraphicFramePr>
            <a:graphicFrameLocks noGrp="1"/>
          </p:cNvGraphicFramePr>
          <p:nvPr>
            <p:ph sz="quarter" idx="13"/>
            <p:extLst>
              <p:ext uri="{D42A27DB-BD31-4B8C-83A1-F6EECF244321}">
                <p14:modId xmlns:p14="http://schemas.microsoft.com/office/powerpoint/2010/main" val="1932897881"/>
              </p:ext>
            </p:extLst>
          </p:nvPr>
        </p:nvGraphicFramePr>
        <p:xfrm>
          <a:off x="1676400" y="1219200"/>
          <a:ext cx="6096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74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81000"/>
            <a:ext cx="8591550" cy="685801"/>
          </a:xfrm>
          <a:prstGeom prst="rect">
            <a:avLst/>
          </a:prstGeom>
        </p:spPr>
        <p:txBody>
          <a:bodyPr vert="horz" lIns="91440" tIns="45720" rIns="91440" bIns="45720" rtlCol="0" anchor="b">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sr-Cyrl-RS" sz="3200" b="0" i="0" u="none" strike="noStrike" kern="1200" cap="none" spc="0" normalizeH="0" baseline="0" noProof="0" dirty="0" smtClean="0">
                <a:ln>
                  <a:noFill/>
                </a:ln>
                <a:solidFill>
                  <a:schemeClr val="tx1"/>
                </a:solidFill>
                <a:effectLst/>
                <a:uLnTx/>
                <a:uFillTx/>
                <a:latin typeface="+mj-lt"/>
                <a:ea typeface="+mj-ea"/>
                <a:cs typeface="+mj-cs"/>
              </a:rPr>
              <a:t>ПРЕГЛЕД ИЗВРШЕЊА ПО КОРИСНИЦИМА</a:t>
            </a:r>
            <a:endParaRPr kumimoji="0" lang="sr-Latn-C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Chart 3">
            <a:extLst>
              <a:ext uri="{FF2B5EF4-FFF2-40B4-BE49-F238E27FC236}">
                <a16:creationId xmlns:lc="http://schemas.openxmlformats.org/drawingml/2006/lockedCanvas" xmlns="" xmlns:a16="http://schemas.microsoft.com/office/drawing/2014/main" xmlns:xdr="http://schemas.openxmlformats.org/drawingml/2006/spreadsheetDrawing" id="{00000000-0008-0000-0400-000002000000}"/>
              </a:ext>
            </a:extLst>
          </p:cNvPr>
          <p:cNvGraphicFramePr>
            <a:graphicFrameLocks/>
          </p:cNvGraphicFramePr>
          <p:nvPr>
            <p:extLst>
              <p:ext uri="{D42A27DB-BD31-4B8C-83A1-F6EECF244321}">
                <p14:modId xmlns:p14="http://schemas.microsoft.com/office/powerpoint/2010/main" val="2731711413"/>
              </p:ext>
            </p:extLst>
          </p:nvPr>
        </p:nvGraphicFramePr>
        <p:xfrm>
          <a:off x="304800" y="1219200"/>
          <a:ext cx="9048750" cy="5267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6858000" cy="554037"/>
          </a:xfrm>
        </p:spPr>
        <p:txBody>
          <a:bodyPr>
            <a:normAutofit/>
          </a:bodyPr>
          <a:lstStyle/>
          <a:p>
            <a:r>
              <a:rPr lang="sr-Cyrl-RS" sz="3200" dirty="0" smtClean="0"/>
              <a:t>Преглед програмске структуре буџета</a:t>
            </a:r>
            <a:endParaRPr lang="en-US" sz="3200" dirty="0"/>
          </a:p>
        </p:txBody>
      </p:sp>
      <p:graphicFrame>
        <p:nvGraphicFramePr>
          <p:cNvPr id="4" name="Chart 3">
            <a:extLst>
              <a:ext uri="{FF2B5EF4-FFF2-40B4-BE49-F238E27FC236}">
                <a16:creationId xmlns:lc="http://schemas.openxmlformats.org/drawingml/2006/lockedCanvas" xmlns="" xmlns:a16="http://schemas.microsoft.com/office/drawing/2014/main" xmlns:xdr="http://schemas.openxmlformats.org/drawingml/2006/spreadsheetDrawing" id="{00000000-0008-0000-0500-000002000000}"/>
              </a:ext>
            </a:extLst>
          </p:cNvPr>
          <p:cNvGraphicFramePr>
            <a:graphicFrameLocks/>
          </p:cNvGraphicFramePr>
          <p:nvPr>
            <p:extLst>
              <p:ext uri="{D42A27DB-BD31-4B8C-83A1-F6EECF244321}">
                <p14:modId xmlns:p14="http://schemas.microsoft.com/office/powerpoint/2010/main" val="1824018275"/>
              </p:ext>
            </p:extLst>
          </p:nvPr>
        </p:nvGraphicFramePr>
        <p:xfrm>
          <a:off x="228600" y="990600"/>
          <a:ext cx="8572500" cy="5534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381000"/>
            <a:ext cx="8591550" cy="838200"/>
          </a:xfrm>
        </p:spPr>
        <p:txBody>
          <a:bodyPr>
            <a:noAutofit/>
          </a:bodyPr>
          <a:lstStyle/>
          <a:p>
            <a:r>
              <a:rPr lang="sr-Cyrl-RS" b="1" dirty="0"/>
              <a:t>ПРОГРАМ 1.</a:t>
            </a:r>
            <a:r>
              <a:rPr lang="sr-Cyrl-RS" dirty="0"/>
              <a:t> </a:t>
            </a:r>
            <a:r>
              <a:rPr lang="sr-Cyrl-RS" dirty="0">
                <a:solidFill>
                  <a:srgbClr val="C00000"/>
                </a:solidFill>
              </a:rPr>
              <a:t>Становање, урбанизам и просторно планирање</a:t>
            </a:r>
            <a:endParaRPr lang="sr-Latn-RS" dirty="0">
              <a:solidFill>
                <a:srgbClr val="C00000"/>
              </a:solidFill>
            </a:endParaRPr>
          </a:p>
        </p:txBody>
      </p:sp>
      <p:sp>
        <p:nvSpPr>
          <p:cNvPr id="2" name="Content Placeholder 1"/>
          <p:cNvSpPr>
            <a:spLocks noGrp="1"/>
          </p:cNvSpPr>
          <p:nvPr>
            <p:ph sz="quarter" idx="13"/>
          </p:nvPr>
        </p:nvSpPr>
        <p:spPr>
          <a:xfrm>
            <a:off x="274320" y="1539240"/>
            <a:ext cx="8595360" cy="2804160"/>
          </a:xfrm>
        </p:spPr>
        <p:txBody>
          <a:bodyPr>
            <a:normAutofit/>
          </a:bodyPr>
          <a:lstStyle/>
          <a:p>
            <a:pPr>
              <a:buFont typeface="Wingdings" pitchFamily="2" charset="2"/>
              <a:buChar char="q"/>
            </a:pPr>
            <a:r>
              <a:rPr lang="sr-Cyrl-RS" dirty="0" smtClean="0"/>
              <a:t> Укупно утрошено: </a:t>
            </a:r>
            <a:r>
              <a:rPr lang="en-US" dirty="0" smtClean="0"/>
              <a:t>3.715.854,51</a:t>
            </a:r>
            <a:r>
              <a:rPr lang="sr-Cyrl-RS" dirty="0" smtClean="0"/>
              <a:t> динара</a:t>
            </a:r>
          </a:p>
          <a:p>
            <a:pPr>
              <a:buNone/>
            </a:pPr>
            <a:endParaRPr lang="sr-Cyrl-RS" dirty="0"/>
          </a:p>
          <a:p>
            <a:pPr algn="just">
              <a:buFont typeface="Wingdings" pitchFamily="2" charset="2"/>
              <a:buChar char="§"/>
            </a:pPr>
            <a:r>
              <a:rPr lang="sr-Cyrl-CS" dirty="0"/>
              <a:t>Цела територија </a:t>
            </a:r>
            <a:r>
              <a:rPr lang="sr-Cyrl-RS" dirty="0" smtClean="0"/>
              <a:t>општине Кучево</a:t>
            </a:r>
            <a:r>
              <a:rPr lang="sr-Cyrl-CS" dirty="0" smtClean="0"/>
              <a:t> </a:t>
            </a:r>
            <a:r>
              <a:rPr lang="sr-Cyrl-CS" dirty="0"/>
              <a:t>покривена је планским </a:t>
            </a:r>
            <a:r>
              <a:rPr lang="sr-Cyrl-CS" dirty="0" smtClean="0"/>
              <a:t>документима. </a:t>
            </a:r>
            <a:r>
              <a:rPr lang="sr-Cyrl-CS" dirty="0"/>
              <a:t>П</a:t>
            </a:r>
            <a:r>
              <a:rPr lang="sr-Cyrl-CS" dirty="0" smtClean="0"/>
              <a:t>остоји </a:t>
            </a:r>
            <a:r>
              <a:rPr lang="sr-Cyrl-CS" i="1" dirty="0"/>
              <a:t>Просторни план </a:t>
            </a:r>
            <a:r>
              <a:rPr lang="sr-Cyrl-CS" i="1" dirty="0" smtClean="0"/>
              <a:t>општине Кучево </a:t>
            </a:r>
            <a:r>
              <a:rPr lang="sr-Cyrl-CS" dirty="0"/>
              <a:t>за територију целе </a:t>
            </a:r>
            <a:r>
              <a:rPr lang="sr-Cyrl-CS" dirty="0" smtClean="0"/>
              <a:t>општине Кучево, </a:t>
            </a:r>
            <a:r>
              <a:rPr lang="sr-Cyrl-CS" dirty="0"/>
              <a:t>као и </a:t>
            </a:r>
            <a:r>
              <a:rPr lang="sr-Cyrl-CS" i="1" dirty="0"/>
              <a:t>План генералне регулације за насеље </a:t>
            </a:r>
            <a:r>
              <a:rPr lang="sr-Cyrl-CS" i="1" dirty="0" smtClean="0"/>
              <a:t>Кучево </a:t>
            </a:r>
            <a:r>
              <a:rPr lang="sr-Cyrl-CS" dirty="0"/>
              <a:t>и бројни планови детаљне регулације који су од значаја за одређено подручје. </a:t>
            </a:r>
            <a:endParaRPr lang="sr-Cyrl-RS" dirty="0" smtClean="0"/>
          </a:p>
          <a:p>
            <a:pPr>
              <a:buNone/>
            </a:pPr>
            <a:r>
              <a:rPr lang="sr-Cyrl-RS" dirty="0" smtClean="0"/>
              <a:t> </a:t>
            </a:r>
          </a:p>
        </p:txBody>
      </p:sp>
      <p:pic>
        <p:nvPicPr>
          <p:cNvPr id="5" name="Picture 4" descr="Program 1 - Gradjanski vodic Zavrsnog racuna za 2018.jpg"/>
          <p:cNvPicPr>
            <a:picLocks noChangeAspect="1"/>
          </p:cNvPicPr>
          <p:nvPr/>
        </p:nvPicPr>
        <p:blipFill>
          <a:blip r:embed="rId2" cstate="print"/>
          <a:stretch>
            <a:fillRect/>
          </a:stretch>
        </p:blipFill>
        <p:spPr>
          <a:xfrm>
            <a:off x="5715000" y="3753823"/>
            <a:ext cx="3049148" cy="2799377"/>
          </a:xfrm>
          <a:prstGeom prst="rect">
            <a:avLst/>
          </a:prstGeom>
        </p:spPr>
      </p:pic>
      <p:sp>
        <p:nvSpPr>
          <p:cNvPr id="6" name="Content Placeholder 1"/>
          <p:cNvSpPr txBox="1">
            <a:spLocks/>
          </p:cNvSpPr>
          <p:nvPr/>
        </p:nvSpPr>
        <p:spPr>
          <a:xfrm>
            <a:off x="274320" y="3581400"/>
            <a:ext cx="5288280" cy="3048000"/>
          </a:xfrm>
          <a:prstGeom prst="rect">
            <a:avLst/>
          </a:prstGeom>
        </p:spPr>
        <p:txBody>
          <a:bodyPr vert="horz" lIns="91440" tIns="45720" rIns="91440" bIns="45720" rtlCol="0">
            <a:normAutofit fontScale="85000" lnSpcReduction="20000"/>
          </a:bodyPr>
          <a:lstStyle/>
          <a:p>
            <a:pPr marL="171450" indent="-171450" algn="just" defTabSz="685800">
              <a:lnSpc>
                <a:spcPct val="90000"/>
              </a:lnSpc>
              <a:spcBef>
                <a:spcPts val="750"/>
              </a:spcBef>
              <a:buFont typeface="Wingdings" pitchFamily="2" charset="2"/>
              <a:buChar char="§"/>
              <a:defRPr/>
            </a:pPr>
            <a:r>
              <a:rPr lang="sr-Cyrl-RS" sz="2300" dirty="0" smtClean="0">
                <a:solidFill>
                  <a:prstClr val="black"/>
                </a:solidFill>
              </a:rPr>
              <a:t>Циљ програма је просторни развој у складу са плановима.</a:t>
            </a:r>
          </a:p>
          <a:p>
            <a:pPr marL="171450" indent="-171450" algn="just" defTabSz="685800">
              <a:lnSpc>
                <a:spcPct val="90000"/>
              </a:lnSpc>
              <a:spcBef>
                <a:spcPts val="750"/>
              </a:spcBef>
              <a:buFont typeface="Wingdings" pitchFamily="2" charset="2"/>
              <a:buChar char="§"/>
              <a:defRPr/>
            </a:pPr>
            <a:r>
              <a:rPr lang="sr-Cyrl-RS" sz="2300" dirty="0" smtClean="0">
                <a:solidFill>
                  <a:prstClr val="black"/>
                </a:solidFill>
              </a:rPr>
              <a:t> Реализована је пројекат „Уређење земљишта за изградњу зграде за становање избеглих лица”.</a:t>
            </a:r>
          </a:p>
          <a:p>
            <a:pPr marL="171450" indent="-171450" algn="just" defTabSz="685800">
              <a:lnSpc>
                <a:spcPct val="90000"/>
              </a:lnSpc>
              <a:spcBef>
                <a:spcPts val="750"/>
              </a:spcBef>
              <a:buFont typeface="Wingdings" pitchFamily="2" charset="2"/>
              <a:buChar char="§"/>
              <a:defRPr/>
            </a:pPr>
            <a:r>
              <a:rPr lang="sr-Cyrl-RS" sz="2300" dirty="0" smtClean="0">
                <a:solidFill>
                  <a:prstClr val="black"/>
                </a:solidFill>
              </a:rPr>
              <a:t>И пројекат куповина сеоске куће са окућницом(средстава су одобрена и пребачена подносиоцима пријаве за куповину сеоске куће са окућницом,закључили уговор са продавцем куће,пренели му новац,ушли у посед и живе у купљеној кући).</a:t>
            </a:r>
          </a:p>
          <a:p>
            <a:pPr marL="171450" indent="-171450" defTabSz="685800">
              <a:lnSpc>
                <a:spcPct val="90000"/>
              </a:lnSpc>
              <a:spcBef>
                <a:spcPts val="750"/>
              </a:spcBef>
              <a:buFont typeface="Arial" panose="020B0604020202020204" pitchFamily="34" charset="0"/>
              <a:buNone/>
              <a:defRPr/>
            </a:pPr>
            <a:endParaRPr lang="sr-Cyrl-RS" sz="2100" dirty="0" smtClean="0">
              <a:solidFill>
                <a:prstClr val="black"/>
              </a:solidFill>
            </a:endParaRPr>
          </a:p>
        </p:txBody>
      </p:sp>
    </p:spTree>
    <p:extLst>
      <p:ext uri="{BB962C8B-B14F-4D97-AF65-F5344CB8AC3E}">
        <p14:creationId xmlns:p14="http://schemas.microsoft.com/office/powerpoint/2010/main" val="24837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23464"/>
            <a:ext cx="8591550" cy="638536"/>
          </a:xfrm>
        </p:spPr>
        <p:txBody>
          <a:bodyPr>
            <a:noAutofit/>
          </a:bodyPr>
          <a:lstStyle/>
          <a:p>
            <a:r>
              <a:rPr lang="sr-Cyrl-RS" b="1" dirty="0"/>
              <a:t>ПРОГРАМ 2.</a:t>
            </a:r>
            <a:r>
              <a:rPr lang="sr-Cyrl-RS" dirty="0"/>
              <a:t> </a:t>
            </a:r>
            <a:r>
              <a:rPr lang="sr-Cyrl-RS" dirty="0">
                <a:solidFill>
                  <a:srgbClr val="C00000"/>
                </a:solidFill>
              </a:rPr>
              <a:t>Комуналне делатности </a:t>
            </a:r>
            <a:endParaRPr lang="sr-Latn-RS" dirty="0">
              <a:solidFill>
                <a:srgbClr val="C00000"/>
              </a:solidFill>
            </a:endParaRPr>
          </a:p>
        </p:txBody>
      </p:sp>
      <p:sp>
        <p:nvSpPr>
          <p:cNvPr id="2" name="Content Placeholder 1"/>
          <p:cNvSpPr>
            <a:spLocks noGrp="1"/>
          </p:cNvSpPr>
          <p:nvPr>
            <p:ph sz="quarter" idx="13"/>
          </p:nvPr>
        </p:nvSpPr>
        <p:spPr>
          <a:xfrm>
            <a:off x="274320" y="914400"/>
            <a:ext cx="8595360" cy="3796903"/>
          </a:xfrm>
        </p:spPr>
        <p:txBody>
          <a:bodyPr>
            <a:noAutofit/>
          </a:bodyPr>
          <a:lstStyle/>
          <a:p>
            <a:pPr>
              <a:buFont typeface="Wingdings" pitchFamily="2" charset="2"/>
              <a:buChar char="q"/>
            </a:pPr>
            <a:r>
              <a:rPr lang="sr-Cyrl-RS" sz="1500" dirty="0" smtClean="0"/>
              <a:t> Укупно утрошено: 32</a:t>
            </a:r>
            <a:r>
              <a:rPr lang="en-US" sz="1500" dirty="0" smtClean="0"/>
              <a:t>.</a:t>
            </a:r>
            <a:r>
              <a:rPr lang="sr-Cyrl-RS" sz="1500" dirty="0" smtClean="0"/>
              <a:t>819</a:t>
            </a:r>
            <a:r>
              <a:rPr lang="en-US" sz="1500" dirty="0" smtClean="0"/>
              <a:t>.</a:t>
            </a:r>
            <a:r>
              <a:rPr lang="sr-Cyrl-RS" sz="1500" dirty="0" smtClean="0"/>
              <a:t>560,13 динара</a:t>
            </a:r>
          </a:p>
          <a:p>
            <a:pPr>
              <a:buNone/>
            </a:pPr>
            <a:endParaRPr lang="sr-Cyrl-RS" sz="1500" dirty="0"/>
          </a:p>
          <a:p>
            <a:pPr algn="just">
              <a:spcBef>
                <a:spcPts val="0"/>
              </a:spcBef>
              <a:buFont typeface="Wingdings" pitchFamily="2" charset="2"/>
              <a:buChar char="§"/>
            </a:pPr>
            <a:r>
              <a:rPr lang="sr-Cyrl-RS" sz="1500" dirty="0" smtClean="0"/>
              <a:t>ПА (програмска активност) Одржавање и управљање јавним осветљењем –</a:t>
            </a:r>
            <a:r>
              <a:rPr lang="sr-Cyrl-CS" sz="1500" dirty="0" smtClean="0"/>
              <a:t> током 20</a:t>
            </a:r>
            <a:r>
              <a:rPr lang="sr-Cyrl-RS" sz="1500" dirty="0" smtClean="0"/>
              <a:t>21</a:t>
            </a:r>
            <a:r>
              <a:rPr lang="sr-Cyrl-CS" sz="1500" dirty="0" smtClean="0"/>
              <a:t>. године </a:t>
            </a:r>
            <a:r>
              <a:rPr lang="sr-Cyrl-CS" sz="1500" dirty="0"/>
              <a:t>редовно смо одржавали јавну расвету у граду и сеоским </a:t>
            </a:r>
            <a:r>
              <a:rPr lang="sr-Cyrl-CS" sz="1500" dirty="0" smtClean="0"/>
              <a:t>насељима (укупно </a:t>
            </a:r>
            <a:r>
              <a:rPr lang="sr-Cyrl-CS" sz="1500" dirty="0"/>
              <a:t>је било </a:t>
            </a:r>
            <a:r>
              <a:rPr lang="sr-Cyrl-RS" sz="1500" dirty="0" smtClean="0"/>
              <a:t>1461</a:t>
            </a:r>
            <a:r>
              <a:rPr lang="sr-Cyrl-CS" sz="1500" dirty="0" smtClean="0"/>
              <a:t> </a:t>
            </a:r>
            <a:r>
              <a:rPr lang="sr-Cyrl-CS" sz="1500" dirty="0"/>
              <a:t>интервенција у оквиру којих су замењене дотрајале сијалице и пратећи </a:t>
            </a:r>
            <a:r>
              <a:rPr lang="sr-Cyrl-CS" sz="1500" dirty="0" smtClean="0"/>
              <a:t>материјал).</a:t>
            </a:r>
          </a:p>
          <a:p>
            <a:pPr>
              <a:spcBef>
                <a:spcPts val="0"/>
              </a:spcBef>
              <a:buNone/>
            </a:pPr>
            <a:r>
              <a:rPr lang="sr-Cyrl-CS" sz="1500" dirty="0" smtClean="0"/>
              <a:t> </a:t>
            </a:r>
            <a:endParaRPr lang="en-US" sz="1500" dirty="0" smtClean="0"/>
          </a:p>
          <a:p>
            <a:pPr algn="just">
              <a:spcBef>
                <a:spcPts val="0"/>
              </a:spcBef>
              <a:buFont typeface="Wingdings" pitchFamily="2" charset="2"/>
              <a:buChar char="§"/>
            </a:pPr>
            <a:r>
              <a:rPr lang="sr-Cyrl-CS" sz="1500" dirty="0" smtClean="0"/>
              <a:t>ПА Комуналне делатности </a:t>
            </a:r>
            <a:r>
              <a:rPr lang="sr-Cyrl-RS" sz="1500" dirty="0" smtClean="0"/>
              <a:t>–</a:t>
            </a:r>
            <a:r>
              <a:rPr lang="sr-Cyrl-CS" sz="1500" dirty="0" smtClean="0"/>
              <a:t> одржавање јавних зелених површина,</a:t>
            </a:r>
            <a:r>
              <a:rPr lang="sr-Cyrl-RS" sz="1500" dirty="0" smtClean="0"/>
              <a:t> </a:t>
            </a:r>
            <a:r>
              <a:rPr lang="sr-Cyrl-CS" sz="1500" dirty="0" smtClean="0"/>
              <a:t>одржавање чистоће на површинама јавне намене</a:t>
            </a:r>
            <a:r>
              <a:rPr lang="en-US" sz="1500" dirty="0" smtClean="0"/>
              <a:t> </a:t>
            </a:r>
            <a:r>
              <a:rPr lang="sr-Cyrl-CS" sz="1500" dirty="0" smtClean="0"/>
              <a:t>Програмска активност се односи на озелењавање улица Светог Саве,Жике Поповића,Др. Бошка Вребалова и Слободана Јовића у Кучеву,кроз унапређење шумских засада,односно подизање нових дрвореда у скалду са условима средине,као и пратећим решењем озелењавања простора,ради уклапања истих у урбану амбијенталну целину.У улицама постоје дрвореди углавном од липе која је лоше одржавана и чији корен издиже асфалт.Због веома лошег стања приступило се уклањању постојеће дрворедне саднице које су замењене новим.</a:t>
            </a:r>
            <a:r>
              <a:rPr lang="ru-RU" sz="1500" dirty="0" smtClean="0"/>
              <a:t> Одржавање чистоће наповршинама јане намене обавља се на најпрометнијим и најнасељенијим улицама у Кучеву од стране ЈКП Кучево, а по недељном програму радова ЈКП Кучево на чишћењу града Кучева.Од укупног броја улица у Кучеву, услед недовољног броја радника и механизације, одржавање чистоће се врши у 9 улица у укупној површини од 25.090, квадратних метара што представља око 35-40% укупне површине улица у Кучеву.</a:t>
            </a:r>
            <a:endParaRPr lang="sr-Cyrl-CS" sz="1500" dirty="0" smtClean="0"/>
          </a:p>
          <a:p>
            <a:pPr>
              <a:spcBef>
                <a:spcPts val="0"/>
              </a:spcBef>
              <a:buNone/>
            </a:pPr>
            <a:endParaRPr lang="sr-Cyrl-CS" sz="1600" dirty="0"/>
          </a:p>
        </p:txBody>
      </p:sp>
      <p:pic>
        <p:nvPicPr>
          <p:cNvPr id="6" name="Picture 5" descr="nova-ekonomicnija-ulicna-rasveta-u-zaseoku-sumece-foto.jpg"/>
          <p:cNvPicPr>
            <a:picLocks noChangeAspect="1"/>
          </p:cNvPicPr>
          <p:nvPr/>
        </p:nvPicPr>
        <p:blipFill>
          <a:blip r:embed="rId2" cstate="print"/>
          <a:srcRect l="2727" t="8219" r="29394" b="31507"/>
          <a:stretch>
            <a:fillRect/>
          </a:stretch>
        </p:blipFill>
        <p:spPr>
          <a:xfrm>
            <a:off x="609600" y="4953000"/>
            <a:ext cx="3279006" cy="1676400"/>
          </a:xfrm>
          <a:prstGeom prst="rect">
            <a:avLst/>
          </a:prstGeom>
        </p:spPr>
      </p:pic>
      <p:pic>
        <p:nvPicPr>
          <p:cNvPr id="7" name="Picture 6" descr="Program 2 - Komunalne delatnosti (1).jpg"/>
          <p:cNvPicPr>
            <a:picLocks noChangeAspect="1"/>
          </p:cNvPicPr>
          <p:nvPr/>
        </p:nvPicPr>
        <p:blipFill>
          <a:blip r:embed="rId3" cstate="print"/>
          <a:srcRect t="12500" b="18750"/>
          <a:stretch>
            <a:fillRect/>
          </a:stretch>
        </p:blipFill>
        <p:spPr>
          <a:xfrm>
            <a:off x="5486400" y="4953000"/>
            <a:ext cx="3276600" cy="1689497"/>
          </a:xfrm>
          <a:prstGeom prst="rect">
            <a:avLst/>
          </a:prstGeom>
        </p:spPr>
      </p:pic>
    </p:spTree>
    <p:extLst>
      <p:ext uri="{BB962C8B-B14F-4D97-AF65-F5344CB8AC3E}">
        <p14:creationId xmlns:p14="http://schemas.microsoft.com/office/powerpoint/2010/main" val="14784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23464"/>
            <a:ext cx="8591550" cy="638536"/>
          </a:xfrm>
        </p:spPr>
        <p:txBody>
          <a:bodyPr>
            <a:noAutofit/>
          </a:bodyPr>
          <a:lstStyle/>
          <a:p>
            <a:r>
              <a:rPr lang="sr-Cyrl-RS" b="1" dirty="0"/>
              <a:t>ПРОГРАМ 2.</a:t>
            </a:r>
            <a:r>
              <a:rPr lang="sr-Cyrl-RS" dirty="0"/>
              <a:t> </a:t>
            </a:r>
            <a:r>
              <a:rPr lang="sr-Cyrl-RS" dirty="0">
                <a:solidFill>
                  <a:srgbClr val="C00000"/>
                </a:solidFill>
              </a:rPr>
              <a:t>Комуналне делатности </a:t>
            </a:r>
            <a:endParaRPr lang="sr-Latn-RS" dirty="0">
              <a:solidFill>
                <a:srgbClr val="C00000"/>
              </a:solidFill>
            </a:endParaRPr>
          </a:p>
        </p:txBody>
      </p:sp>
      <p:pic>
        <p:nvPicPr>
          <p:cNvPr id="6" name="Picture 5" descr="nova-ekonomicnija-ulicna-rasveta-u-zaseoku-sumece-foto.jpg"/>
          <p:cNvPicPr>
            <a:picLocks noChangeAspect="1"/>
          </p:cNvPicPr>
          <p:nvPr/>
        </p:nvPicPr>
        <p:blipFill>
          <a:blip r:embed="rId2" cstate="print"/>
          <a:srcRect l="2727" t="8219" r="29394" b="31507"/>
          <a:stretch>
            <a:fillRect/>
          </a:stretch>
        </p:blipFill>
        <p:spPr>
          <a:xfrm>
            <a:off x="546652" y="4936435"/>
            <a:ext cx="3279006" cy="1676400"/>
          </a:xfrm>
          <a:prstGeom prst="rect">
            <a:avLst/>
          </a:prstGeom>
        </p:spPr>
      </p:pic>
      <p:pic>
        <p:nvPicPr>
          <p:cNvPr id="7" name="Picture 6" descr="Program 2 - Komunalne delatnosti (1).jpg"/>
          <p:cNvPicPr>
            <a:picLocks noChangeAspect="1"/>
          </p:cNvPicPr>
          <p:nvPr/>
        </p:nvPicPr>
        <p:blipFill>
          <a:blip r:embed="rId3" cstate="print"/>
          <a:srcRect t="12500" b="18750"/>
          <a:stretch>
            <a:fillRect/>
          </a:stretch>
        </p:blipFill>
        <p:spPr>
          <a:xfrm>
            <a:off x="5522843" y="4939903"/>
            <a:ext cx="3276600" cy="1689497"/>
          </a:xfrm>
          <a:prstGeom prst="rect">
            <a:avLst/>
          </a:prstGeom>
        </p:spPr>
      </p:pic>
      <p:sp>
        <p:nvSpPr>
          <p:cNvPr id="8" name="Content Placeholder 1"/>
          <p:cNvSpPr txBox="1">
            <a:spLocks/>
          </p:cNvSpPr>
          <p:nvPr/>
        </p:nvSpPr>
        <p:spPr>
          <a:xfrm>
            <a:off x="348114" y="914400"/>
            <a:ext cx="8567286" cy="4267200"/>
          </a:xfrm>
          <a:prstGeom prst="rect">
            <a:avLst/>
          </a:prstGeom>
        </p:spPr>
        <p:txBody>
          <a:bodyPr vert="horz" lIns="91440" tIns="45720" rIns="91440" bIns="45720" rtlCol="0">
            <a:normAutofit/>
          </a:bodyPr>
          <a:lstStyle/>
          <a:p>
            <a:pPr marL="171450" indent="-171450" defTabSz="685800">
              <a:lnSpc>
                <a:spcPct val="90000"/>
              </a:lnSpc>
              <a:buFont typeface="Arial" panose="020B0604020202020204" pitchFamily="34" charset="0"/>
              <a:buNone/>
              <a:defRPr/>
            </a:pPr>
            <a:endParaRPr lang="sr-Cyrl-CS" sz="100" dirty="0" smtClean="0">
              <a:solidFill>
                <a:prstClr val="black"/>
              </a:solidFill>
            </a:endParaRPr>
          </a:p>
          <a:p>
            <a:pPr marL="171450" indent="-171450" algn="just" defTabSz="685800">
              <a:lnSpc>
                <a:spcPct val="90000"/>
              </a:lnSpc>
              <a:buFont typeface="Wingdings" pitchFamily="2" charset="2"/>
              <a:buChar char="§"/>
              <a:defRPr/>
            </a:pPr>
            <a:r>
              <a:rPr lang="sr-Cyrl-CS" sz="1600" dirty="0" smtClean="0">
                <a:solidFill>
                  <a:prstClr val="black"/>
                </a:solidFill>
              </a:rPr>
              <a:t>ПА</a:t>
            </a:r>
            <a:r>
              <a:rPr lang="sr-Cyrl-RS" sz="1600" dirty="0" smtClean="0">
                <a:solidFill>
                  <a:prstClr val="black"/>
                </a:solidFill>
              </a:rPr>
              <a:t> </a:t>
            </a:r>
            <a:r>
              <a:rPr lang="sr-Cyrl-CS" sz="1600" dirty="0" smtClean="0">
                <a:solidFill>
                  <a:prstClr val="black"/>
                </a:solidFill>
              </a:rPr>
              <a:t>Зоохигијена </a:t>
            </a:r>
            <a:r>
              <a:rPr lang="sr-Cyrl-RS" sz="1600" dirty="0" smtClean="0">
                <a:solidFill>
                  <a:prstClr val="black"/>
                </a:solidFill>
              </a:rPr>
              <a:t>-П</a:t>
            </a:r>
            <a:r>
              <a:rPr lang="ru-RU" sz="1600" dirty="0" smtClean="0">
                <a:solidFill>
                  <a:prstClr val="black"/>
                </a:solidFill>
              </a:rPr>
              <a:t>одразумева хватање,збрињавање,смештај напуштених и изгубљених животиња у прихватилишта за животиње,послове око смањења популације напуштених паса и мачака и нешкодљиво уклањање лешева животиња са јавних површина и друге активности којима се уређује добробит животиња.Кроз ову програмску активност  се финансирају и судске пресуде и вансудска поравнања због уједа паса и мачака.Програмска активност спровођена је планираном динамиком и у оквиру планираних финансијских средстава</a:t>
            </a:r>
            <a:r>
              <a:rPr lang="sr-Cyrl-CS" sz="1600" dirty="0" smtClean="0">
                <a:solidFill>
                  <a:prstClr val="black"/>
                </a:solidFill>
              </a:rPr>
              <a:t> унапређење заштите од</a:t>
            </a:r>
            <a:r>
              <a:rPr lang="en-US" sz="1600" dirty="0" smtClean="0">
                <a:solidFill>
                  <a:prstClr val="black"/>
                </a:solidFill>
              </a:rPr>
              <a:t> </a:t>
            </a:r>
            <a:r>
              <a:rPr lang="sr-Cyrl-CS" sz="1600" dirty="0" smtClean="0">
                <a:solidFill>
                  <a:prstClr val="black"/>
                </a:solidFill>
              </a:rPr>
              <a:t>заразних и других болести које преносе животиње (број пријављених уједа од паса и мачака лутилица од стране оштећених: 21).</a:t>
            </a:r>
          </a:p>
          <a:p>
            <a:pPr marL="171450" indent="-171450" algn="just" defTabSz="685800">
              <a:lnSpc>
                <a:spcPct val="90000"/>
              </a:lnSpc>
              <a:buFont typeface="Wingdings" pitchFamily="2" charset="2"/>
              <a:buChar char="§"/>
              <a:defRPr/>
            </a:pPr>
            <a:r>
              <a:rPr lang="sr-Cyrl-CS" sz="1600" dirty="0" smtClean="0">
                <a:solidFill>
                  <a:prstClr val="black"/>
                </a:solidFill>
              </a:rPr>
              <a:t>ПА</a:t>
            </a:r>
            <a:r>
              <a:rPr lang="sr-Cyrl-RS" sz="1600" dirty="0" smtClean="0">
                <a:solidFill>
                  <a:prstClr val="black"/>
                </a:solidFill>
              </a:rPr>
              <a:t> </a:t>
            </a:r>
            <a:r>
              <a:rPr lang="sr-Cyrl-CS" sz="1600" dirty="0" smtClean="0">
                <a:solidFill>
                  <a:prstClr val="black"/>
                </a:solidFill>
              </a:rPr>
              <a:t>Управљање и снабдевање водом за пиће </a:t>
            </a:r>
            <a:r>
              <a:rPr lang="sr-Cyrl-RS" sz="1600" dirty="0" smtClean="0">
                <a:solidFill>
                  <a:prstClr val="black"/>
                </a:solidFill>
              </a:rPr>
              <a:t>–</a:t>
            </a:r>
            <a:r>
              <a:rPr lang="sr-Cyrl-CS" sz="1600" dirty="0" smtClean="0">
                <a:solidFill>
                  <a:prstClr val="black"/>
                </a:solidFill>
              </a:rPr>
              <a:t> обухвата замену водоводних цеви након </a:t>
            </a:r>
            <a:r>
              <a:rPr lang="sr-Cyrl-RS" sz="1600" dirty="0" smtClean="0">
                <a:solidFill>
                  <a:prstClr val="black"/>
                </a:solidFill>
              </a:rPr>
              <a:t>к</a:t>
            </a:r>
            <a:r>
              <a:rPr lang="sr-Cyrl-CS" sz="1600" dirty="0" smtClean="0">
                <a:solidFill>
                  <a:prstClr val="black"/>
                </a:solidFill>
              </a:rPr>
              <a:t>варова по км водоводне мреже</a:t>
            </a:r>
            <a:r>
              <a:rPr lang="en-US" sz="1600" dirty="0" smtClean="0">
                <a:solidFill>
                  <a:prstClr val="black"/>
                </a:solidFill>
              </a:rPr>
              <a:t> </a:t>
            </a:r>
            <a:r>
              <a:rPr lang="sr-Cyrl-CS" sz="1600" dirty="0" smtClean="0">
                <a:solidFill>
                  <a:prstClr val="black"/>
                </a:solidFill>
              </a:rPr>
              <a:t>(број кварова: 3).</a:t>
            </a:r>
          </a:p>
          <a:p>
            <a:pPr marL="171450" indent="-171450" algn="just" defTabSz="685800">
              <a:lnSpc>
                <a:spcPct val="90000"/>
              </a:lnSpc>
              <a:buFont typeface="Wingdings" pitchFamily="2" charset="2"/>
              <a:buChar char="§"/>
              <a:defRPr/>
            </a:pPr>
            <a:r>
              <a:rPr lang="sr-Cyrl-CS" sz="1600" dirty="0" smtClean="0">
                <a:solidFill>
                  <a:prstClr val="black"/>
                </a:solidFill>
              </a:rPr>
              <a:t>Пројекат „Поуздано и сигурно водоснабдевање за  становништво Кучева” </a:t>
            </a:r>
            <a:r>
              <a:rPr lang="sr-Cyrl-RS" sz="1600" dirty="0" smtClean="0">
                <a:solidFill>
                  <a:prstClr val="black"/>
                </a:solidFill>
              </a:rPr>
              <a:t>– </a:t>
            </a:r>
            <a:r>
              <a:rPr lang="sr-Cyrl-CS" sz="1600" dirty="0" smtClean="0">
                <a:solidFill>
                  <a:prstClr val="black"/>
                </a:solidFill>
              </a:rPr>
              <a:t>циљ програма је рационално  снабдевање водом за пиће (замењено је 1,32 км цеви).</a:t>
            </a:r>
          </a:p>
          <a:p>
            <a:pPr marL="171450" indent="-171450" algn="just" defTabSz="685800">
              <a:lnSpc>
                <a:spcPct val="90000"/>
              </a:lnSpc>
              <a:buFont typeface="Wingdings" pitchFamily="2" charset="2"/>
              <a:buChar char="§"/>
              <a:defRPr/>
            </a:pPr>
            <a:r>
              <a:rPr lang="sr-Cyrl-CS" sz="1600" dirty="0" smtClean="0">
                <a:solidFill>
                  <a:prstClr val="black"/>
                </a:solidFill>
              </a:rPr>
              <a:t>Пројекат –Водоснабдевање у насељу Рааброво-израђена је пројектно техничка документација за реконструкцију водоизворишта у Раброву,издати су локацијски услови и решење којим се одобравају радовуи на реконструкцији водоизворишта у Раброву. </a:t>
            </a:r>
          </a:p>
          <a:p>
            <a:pPr marL="171450" indent="-171450" algn="just" defTabSz="685800">
              <a:lnSpc>
                <a:spcPct val="90000"/>
              </a:lnSpc>
              <a:buFont typeface="Wingdings" pitchFamily="2" charset="2"/>
              <a:buChar char="§"/>
              <a:defRPr/>
            </a:pPr>
            <a:r>
              <a:rPr lang="sr-Cyrl-CS" sz="1600" dirty="0" smtClean="0">
                <a:solidFill>
                  <a:prstClr val="black"/>
                </a:solidFill>
              </a:rPr>
              <a:t>Пројекат-Подршка инклузија Рома-препарцелација Бродица-израђена је пројектно техничка документација.</a:t>
            </a:r>
            <a:endParaRPr lang="sr-Cyrl-RS" sz="1600" dirty="0">
              <a:solidFill>
                <a:prstClr val="black"/>
              </a:solidFill>
            </a:endParaRPr>
          </a:p>
        </p:txBody>
      </p:sp>
    </p:spTree>
    <p:extLst>
      <p:ext uri="{BB962C8B-B14F-4D97-AF65-F5344CB8AC3E}">
        <p14:creationId xmlns:p14="http://schemas.microsoft.com/office/powerpoint/2010/main" val="95158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0"/>
            <a:ext cx="8591550" cy="762000"/>
          </a:xfrm>
        </p:spPr>
        <p:txBody>
          <a:bodyPr>
            <a:noAutofit/>
          </a:bodyPr>
          <a:lstStyle/>
          <a:p>
            <a:r>
              <a:rPr lang="sr-Cyrl-RS" b="1" dirty="0"/>
              <a:t>ПРОГРАМ 3.</a:t>
            </a:r>
            <a:r>
              <a:rPr lang="sr-Cyrl-RS" dirty="0"/>
              <a:t> </a:t>
            </a:r>
            <a:r>
              <a:rPr lang="sr-Cyrl-RS" dirty="0">
                <a:solidFill>
                  <a:srgbClr val="C00000"/>
                </a:solidFill>
              </a:rPr>
              <a:t>Локални економски развој</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3505200"/>
          </a:xfrm>
        </p:spPr>
        <p:txBody>
          <a:bodyPr>
            <a:normAutofit lnSpcReduction="10000"/>
          </a:bodyPr>
          <a:lstStyle/>
          <a:p>
            <a:pPr>
              <a:buFont typeface="Wingdings" pitchFamily="2" charset="2"/>
              <a:buChar char="q"/>
            </a:pPr>
            <a:r>
              <a:rPr lang="sr-Cyrl-RS" dirty="0" smtClean="0"/>
              <a:t> Укупно утрошено: 28.975.181,87 динара</a:t>
            </a:r>
          </a:p>
          <a:p>
            <a:pPr>
              <a:buNone/>
            </a:pPr>
            <a:endParaRPr lang="sr-Cyrl-RS" sz="2000" dirty="0"/>
          </a:p>
          <a:p>
            <a:pPr algn="just">
              <a:spcBef>
                <a:spcPts val="0"/>
              </a:spcBef>
              <a:buFont typeface="Wingdings" pitchFamily="2" charset="2"/>
              <a:buChar char="§"/>
            </a:pPr>
            <a:r>
              <a:rPr lang="ru-RU" sz="2000" dirty="0" smtClean="0"/>
              <a:t>Општи циљ овог програма је допринос економском развоју општине Кучево и стварању повољнијег пословног окружења. Изради програма се приступило са циљем да се омогући: </a:t>
            </a:r>
          </a:p>
          <a:p>
            <a:pPr lvl="1">
              <a:spcBef>
                <a:spcPts val="0"/>
              </a:spcBef>
              <a:buFont typeface="Wingdings" pitchFamily="2" charset="2"/>
              <a:buChar char="§"/>
            </a:pPr>
            <a:r>
              <a:rPr lang="ru-RU" sz="2000" dirty="0" smtClean="0"/>
              <a:t>Стварање услова за оснивање нових  предузећа, </a:t>
            </a:r>
          </a:p>
          <a:p>
            <a:pPr lvl="1">
              <a:spcBef>
                <a:spcPts val="0"/>
              </a:spcBef>
              <a:buFont typeface="Wingdings" pitchFamily="2" charset="2"/>
              <a:buChar char="§"/>
            </a:pPr>
            <a:r>
              <a:rPr lang="ru-RU" sz="2000" dirty="0" smtClean="0"/>
              <a:t>Проширење услова/капацитета за нова предузећа, </a:t>
            </a:r>
          </a:p>
          <a:p>
            <a:pPr lvl="1">
              <a:spcBef>
                <a:spcPts val="0"/>
              </a:spcBef>
              <a:buFont typeface="Wingdings" pitchFamily="2" charset="2"/>
              <a:buChar char="§"/>
            </a:pPr>
            <a:r>
              <a:rPr lang="ru-RU" sz="2000" dirty="0" smtClean="0"/>
              <a:t>Отварање нових радних места и стварање нових производа на територији општине Кучево,</a:t>
            </a:r>
          </a:p>
          <a:p>
            <a:pPr lvl="1">
              <a:spcBef>
                <a:spcPts val="0"/>
              </a:spcBef>
              <a:buFont typeface="Wingdings" pitchFamily="2" charset="2"/>
              <a:buChar char="§"/>
            </a:pPr>
            <a:r>
              <a:rPr lang="ru-RU" sz="2000" dirty="0" smtClean="0"/>
              <a:t>Позиционирање општине Кучево као снажног привредног центра у региону и шире, </a:t>
            </a:r>
          </a:p>
          <a:p>
            <a:pPr lvl="1">
              <a:spcBef>
                <a:spcPts val="0"/>
              </a:spcBef>
              <a:buFont typeface="Wingdings" pitchFamily="2" charset="2"/>
              <a:buChar char="§"/>
            </a:pPr>
            <a:r>
              <a:rPr lang="ru-RU" sz="2000" dirty="0" smtClean="0"/>
              <a:t>Позиционирање општиине Кучево у пожељне средине за инвестирање, пословање и живот.</a:t>
            </a:r>
          </a:p>
        </p:txBody>
      </p:sp>
      <p:pic>
        <p:nvPicPr>
          <p:cNvPr id="5" name="Picture 4" descr="Program 3.jpg"/>
          <p:cNvPicPr>
            <a:picLocks noChangeAspect="1"/>
          </p:cNvPicPr>
          <p:nvPr/>
        </p:nvPicPr>
        <p:blipFill>
          <a:blip r:embed="rId2" cstate="print"/>
          <a:stretch>
            <a:fillRect/>
          </a:stretch>
        </p:blipFill>
        <p:spPr>
          <a:xfrm>
            <a:off x="6934200" y="4343400"/>
            <a:ext cx="2085975" cy="2190750"/>
          </a:xfrm>
          <a:prstGeom prst="rect">
            <a:avLst/>
          </a:prstGeom>
        </p:spPr>
      </p:pic>
    </p:spTree>
    <p:extLst>
      <p:ext uri="{BB962C8B-B14F-4D97-AF65-F5344CB8AC3E}">
        <p14:creationId xmlns:p14="http://schemas.microsoft.com/office/powerpoint/2010/main" val="246512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sr-Cyrl-RS" sz="3500" dirty="0"/>
              <a:t>САДРЖАЈ</a:t>
            </a:r>
            <a:r>
              <a:rPr lang="sr-Cyrl-RS" sz="3000" dirty="0"/>
              <a:t>:</a:t>
            </a:r>
            <a:endParaRPr lang="sr-Latn-RS" sz="3000" dirty="0"/>
          </a:p>
        </p:txBody>
      </p:sp>
      <p:sp>
        <p:nvSpPr>
          <p:cNvPr id="2" name="Content Placeholder 1"/>
          <p:cNvSpPr>
            <a:spLocks noGrp="1"/>
          </p:cNvSpPr>
          <p:nvPr>
            <p:ph sz="quarter" idx="13"/>
          </p:nvPr>
        </p:nvSpPr>
        <p:spPr>
          <a:xfrm>
            <a:off x="533400" y="1447800"/>
            <a:ext cx="8229600" cy="4864291"/>
          </a:xfrm>
        </p:spPr>
        <p:txBody>
          <a:bodyPr/>
          <a:lstStyle/>
          <a:p>
            <a:r>
              <a:rPr lang="sr-Cyrl-RS" dirty="0"/>
              <a:t>Уводна реч</a:t>
            </a:r>
          </a:p>
          <a:p>
            <a:r>
              <a:rPr lang="sr-Cyrl-RS" dirty="0"/>
              <a:t>Структура остварених текућих прихода и примања</a:t>
            </a:r>
          </a:p>
          <a:p>
            <a:r>
              <a:rPr lang="sr-Cyrl-RS" dirty="0"/>
              <a:t>Остварење прихода и примања у односу на план</a:t>
            </a:r>
          </a:p>
          <a:p>
            <a:r>
              <a:rPr lang="sr-Cyrl-RS" dirty="0"/>
              <a:t>Месечна динамика остварења прихода</a:t>
            </a:r>
          </a:p>
          <a:p>
            <a:r>
              <a:rPr lang="sr-Cyrl-RS" dirty="0"/>
              <a:t>Структура извршених расхода и издатака</a:t>
            </a:r>
          </a:p>
          <a:p>
            <a:r>
              <a:rPr lang="sr-Cyrl-RS" dirty="0"/>
              <a:t>Извршење расхода и издатака у односу на план</a:t>
            </a:r>
          </a:p>
          <a:p>
            <a:r>
              <a:rPr lang="sr-Cyrl-RS" dirty="0"/>
              <a:t>Месечна динамика извршења расхода</a:t>
            </a:r>
          </a:p>
          <a:p>
            <a:r>
              <a:rPr lang="sr-Cyrl-RS" dirty="0"/>
              <a:t>Преглед извршења по корисницима</a:t>
            </a:r>
          </a:p>
          <a:p>
            <a:r>
              <a:rPr lang="sr-Cyrl-RS" dirty="0"/>
              <a:t>Преглед извршења по програмима</a:t>
            </a:r>
            <a:endParaRPr lang="sr-Latn-RS" dirty="0"/>
          </a:p>
        </p:txBody>
      </p:sp>
    </p:spTree>
    <p:extLst>
      <p:ext uri="{BB962C8B-B14F-4D97-AF65-F5344CB8AC3E}">
        <p14:creationId xmlns:p14="http://schemas.microsoft.com/office/powerpoint/2010/main" val="2311682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0"/>
            <a:ext cx="8591550" cy="762000"/>
          </a:xfrm>
        </p:spPr>
        <p:txBody>
          <a:bodyPr>
            <a:noAutofit/>
          </a:bodyPr>
          <a:lstStyle/>
          <a:p>
            <a:r>
              <a:rPr lang="sr-Cyrl-RS" b="1" dirty="0"/>
              <a:t>ПРОГРАМ 3.</a:t>
            </a:r>
            <a:r>
              <a:rPr lang="sr-Cyrl-RS" dirty="0"/>
              <a:t> </a:t>
            </a:r>
            <a:r>
              <a:rPr lang="sr-Cyrl-RS" dirty="0">
                <a:solidFill>
                  <a:srgbClr val="C00000"/>
                </a:solidFill>
              </a:rPr>
              <a:t>Локални економски развој</a:t>
            </a:r>
            <a:endParaRPr lang="sr-Latn-RS" dirty="0">
              <a:solidFill>
                <a:srgbClr val="C00000"/>
              </a:solidFill>
            </a:endParaRPr>
          </a:p>
        </p:txBody>
      </p:sp>
      <p:pic>
        <p:nvPicPr>
          <p:cNvPr id="5" name="Picture 4" descr="Program 3.jpg"/>
          <p:cNvPicPr>
            <a:picLocks noChangeAspect="1"/>
          </p:cNvPicPr>
          <p:nvPr/>
        </p:nvPicPr>
        <p:blipFill>
          <a:blip r:embed="rId2" cstate="print"/>
          <a:stretch>
            <a:fillRect/>
          </a:stretch>
        </p:blipFill>
        <p:spPr>
          <a:xfrm>
            <a:off x="7421217" y="5093656"/>
            <a:ext cx="1371600" cy="1440493"/>
          </a:xfrm>
          <a:prstGeom prst="rect">
            <a:avLst/>
          </a:prstGeom>
        </p:spPr>
      </p:pic>
      <p:sp>
        <p:nvSpPr>
          <p:cNvPr id="7" name="Content Placeholder 1"/>
          <p:cNvSpPr txBox="1">
            <a:spLocks/>
          </p:cNvSpPr>
          <p:nvPr/>
        </p:nvSpPr>
        <p:spPr>
          <a:xfrm>
            <a:off x="274320" y="990600"/>
            <a:ext cx="8488680" cy="5334000"/>
          </a:xfrm>
          <a:prstGeom prst="rect">
            <a:avLst/>
          </a:prstGeom>
        </p:spPr>
        <p:txBody>
          <a:bodyPr vert="horz" lIns="91440" tIns="45720" rIns="91440" bIns="45720" rtlCol="0">
            <a:noAutofit/>
          </a:bodyPr>
          <a:lstStyle/>
          <a:p>
            <a:pPr marL="171450" indent="-171450" algn="just" defTabSz="685800">
              <a:lnSpc>
                <a:spcPct val="90000"/>
              </a:lnSpc>
              <a:spcBef>
                <a:spcPts val="1000"/>
              </a:spcBef>
              <a:buFont typeface="Wingdings" pitchFamily="2" charset="2"/>
              <a:buChar char="§"/>
              <a:defRPr/>
            </a:pPr>
            <a:r>
              <a:rPr lang="ru-RU" sz="1600" dirty="0" smtClean="0">
                <a:solidFill>
                  <a:prstClr val="black"/>
                </a:solidFill>
              </a:rPr>
              <a:t>Током реализације програма, један од циља је и повећање броја запослених кроз мере активне политике запошљавања ,Национална служба за запошљавање-филијала Пожарева и Општиан Кучево расписале су Јавни позив незапосченима за доделу субвенција за самозапошљавање у 2021.години, који је био отворен од 30.07.2021.-30.09.2021.године.Филијали Пожаревац пристигло је 23 захтева са бизнис планом за самозапошљавање који су испуњавали услове конкурса.За реализацију ове мере била су опредељена средства у укупном износу од 4.800.000,00 динара, од чега је Општина Кучево учествовала са 2.400.000,00 динара.Сразмерно висини опредељених средстава,додељене су субвенције за 19 захтева.Уговори су закључени са незапосленим лицима са територије општине Кучево.Од укупног броја закључених уговора , 5 уговора је закључено са незапосленим женама.</a:t>
            </a:r>
          </a:p>
          <a:p>
            <a:pPr marL="171450" indent="-171450" algn="just" defTabSz="685800">
              <a:lnSpc>
                <a:spcPct val="90000"/>
              </a:lnSpc>
              <a:spcBef>
                <a:spcPts val="1000"/>
              </a:spcBef>
              <a:buFont typeface="Wingdings" pitchFamily="2" charset="2"/>
              <a:buChar char="§"/>
              <a:defRPr/>
            </a:pPr>
            <a:r>
              <a:rPr lang="ru-RU" sz="1600" dirty="0" smtClean="0">
                <a:solidFill>
                  <a:prstClr val="black"/>
                </a:solidFill>
              </a:rPr>
              <a:t>Програмска активност (ПА) Подршка економском развоју и промоцији предузетништва</a:t>
            </a:r>
            <a:r>
              <a:rPr lang="sr-Cyrl-RS" sz="1600" dirty="0" smtClean="0">
                <a:solidFill>
                  <a:prstClr val="black"/>
                </a:solidFill>
              </a:rPr>
              <a:t>–два предузећа су подржана општинским средствима за запоћинјанје производње и то у области пекарства и производње ЦНГ-а.Предузећа су поднела пријаве на Јавни позив који је објављен на основу Програма ЛЕР-а општине Кучево за 2021.годину.Комисија за доделу средстава ради реализације Програма ЛЕР-а је утврдила да оба предузећа испињавају услове прописане Јавним позивом и дала предлог Општинском већу да се предузећима доделе средства.Општинско веће општине Кучево је донело Одлуку о додели средстава предузићима.</a:t>
            </a:r>
            <a:r>
              <a:rPr lang="ru-RU" sz="1600" dirty="0" smtClean="0">
                <a:solidFill>
                  <a:prstClr val="black"/>
                </a:solidFill>
              </a:rPr>
              <a:t>. </a:t>
            </a:r>
            <a:endParaRPr lang="sr-Latn-RS" sz="1600" dirty="0">
              <a:solidFill>
                <a:prstClr val="black"/>
              </a:solidFill>
            </a:endParaRPr>
          </a:p>
        </p:txBody>
      </p:sp>
    </p:spTree>
    <p:extLst>
      <p:ext uri="{BB962C8B-B14F-4D97-AF65-F5344CB8AC3E}">
        <p14:creationId xmlns:p14="http://schemas.microsoft.com/office/powerpoint/2010/main" val="162814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35478"/>
            <a:ext cx="8591550" cy="626522"/>
          </a:xfrm>
        </p:spPr>
        <p:txBody>
          <a:bodyPr>
            <a:noAutofit/>
          </a:bodyPr>
          <a:lstStyle/>
          <a:p>
            <a:r>
              <a:rPr lang="sr-Cyrl-RS" b="1" dirty="0"/>
              <a:t>ПРОГРАМ 4.</a:t>
            </a:r>
            <a:r>
              <a:rPr lang="sr-Cyrl-RS" dirty="0"/>
              <a:t> </a:t>
            </a:r>
            <a:r>
              <a:rPr lang="sr-Cyrl-RS" dirty="0">
                <a:solidFill>
                  <a:srgbClr val="C00000"/>
                </a:solidFill>
              </a:rPr>
              <a:t>Развој туризма</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4937760"/>
          </a:xfrm>
        </p:spPr>
        <p:txBody>
          <a:bodyPr/>
          <a:lstStyle/>
          <a:p>
            <a:pPr>
              <a:buFont typeface="Wingdings" pitchFamily="2" charset="2"/>
              <a:buChar char="q"/>
            </a:pPr>
            <a:r>
              <a:rPr lang="sr-Cyrl-RS" dirty="0" smtClean="0"/>
              <a:t> Укупно утрошено: 17.805.020,00 </a:t>
            </a:r>
            <a:r>
              <a:rPr lang="sr-Cyrl-RS" dirty="0"/>
              <a:t>динара</a:t>
            </a:r>
          </a:p>
          <a:p>
            <a:endParaRPr lang="sr-Cyrl-RS" dirty="0"/>
          </a:p>
        </p:txBody>
      </p:sp>
      <p:sp>
        <p:nvSpPr>
          <p:cNvPr id="4" name="Rectangle 3"/>
          <p:cNvSpPr/>
          <p:nvPr/>
        </p:nvSpPr>
        <p:spPr>
          <a:xfrm>
            <a:off x="304800" y="3733800"/>
            <a:ext cx="5181600" cy="830997"/>
          </a:xfrm>
          <a:prstGeom prst="rect">
            <a:avLst/>
          </a:prstGeom>
        </p:spPr>
        <p:txBody>
          <a:bodyPr wrap="square">
            <a:spAutoFit/>
          </a:bodyPr>
          <a:lstStyle/>
          <a:p>
            <a:pPr algn="just"/>
            <a:r>
              <a:rPr lang="sr-Cyrl-CS" sz="1600" dirty="0">
                <a:solidFill>
                  <a:prstClr val="black"/>
                </a:solidFill>
              </a:rPr>
              <a:t>Повећање квалитета </a:t>
            </a:r>
            <a:r>
              <a:rPr lang="sr-Cyrl-CS" sz="1600" dirty="0" smtClean="0">
                <a:solidFill>
                  <a:prstClr val="black"/>
                </a:solidFill>
              </a:rPr>
              <a:t>туристичке </a:t>
            </a:r>
            <a:r>
              <a:rPr lang="sr-Cyrl-CS" sz="1600" dirty="0">
                <a:solidFill>
                  <a:prstClr val="black"/>
                </a:solidFill>
              </a:rPr>
              <a:t>понуде и услуге </a:t>
            </a:r>
            <a:r>
              <a:rPr lang="sr-Cyrl-CS" sz="1600" dirty="0" smtClean="0">
                <a:solidFill>
                  <a:prstClr val="black"/>
                </a:solidFill>
              </a:rPr>
              <a:t>остварено </a:t>
            </a:r>
            <a:r>
              <a:rPr lang="sr-Cyrl-CS" sz="1600" dirty="0">
                <a:solidFill>
                  <a:prstClr val="black"/>
                </a:solidFill>
              </a:rPr>
              <a:t>је </a:t>
            </a:r>
            <a:r>
              <a:rPr lang="sr-Cyrl-CS" sz="1600" dirty="0" smtClean="0">
                <a:solidFill>
                  <a:prstClr val="black"/>
                </a:solidFill>
              </a:rPr>
              <a:t>по </a:t>
            </a:r>
            <a:r>
              <a:rPr lang="sr-Cyrl-CS" sz="1600" dirty="0">
                <a:solidFill>
                  <a:prstClr val="black"/>
                </a:solidFill>
              </a:rPr>
              <a:t>плану и програму. Квалитет туристичке понуде и </a:t>
            </a:r>
            <a:r>
              <a:rPr lang="sr-Cyrl-CS" sz="1600" dirty="0" smtClean="0">
                <a:solidFill>
                  <a:prstClr val="black"/>
                </a:solidFill>
              </a:rPr>
              <a:t>услуге </a:t>
            </a:r>
            <a:r>
              <a:rPr lang="sr-Cyrl-CS" sz="1600" dirty="0">
                <a:solidFill>
                  <a:prstClr val="black"/>
                </a:solidFill>
              </a:rPr>
              <a:t>општине за дванаест месеци </a:t>
            </a:r>
            <a:r>
              <a:rPr lang="sr-Cyrl-CS" sz="1600" dirty="0" smtClean="0">
                <a:solidFill>
                  <a:prstClr val="black"/>
                </a:solidFill>
              </a:rPr>
              <a:t>је повећан. </a:t>
            </a:r>
          </a:p>
        </p:txBody>
      </p:sp>
      <p:pic>
        <p:nvPicPr>
          <p:cNvPr id="10" name="Picture 9" descr="Program 4 - Sajam cveca.jpg"/>
          <p:cNvPicPr>
            <a:picLocks noChangeAspect="1"/>
          </p:cNvPicPr>
          <p:nvPr/>
        </p:nvPicPr>
        <p:blipFill>
          <a:blip r:embed="rId2" cstate="print"/>
          <a:srcRect r="8000"/>
          <a:stretch>
            <a:fillRect/>
          </a:stretch>
        </p:blipFill>
        <p:spPr>
          <a:xfrm>
            <a:off x="381000" y="1600200"/>
            <a:ext cx="5234432" cy="2133600"/>
          </a:xfrm>
          <a:prstGeom prst="rect">
            <a:avLst/>
          </a:prstGeom>
        </p:spPr>
      </p:pic>
      <p:pic>
        <p:nvPicPr>
          <p:cNvPr id="11" name="Picture 10" descr="Program 4 - Likovna kolonija.jpg"/>
          <p:cNvPicPr>
            <a:picLocks noChangeAspect="1"/>
          </p:cNvPicPr>
          <p:nvPr/>
        </p:nvPicPr>
        <p:blipFill rotWithShape="1">
          <a:blip r:embed="rId3" cstate="print"/>
          <a:srcRect t="11595" b="19238"/>
          <a:stretch/>
        </p:blipFill>
        <p:spPr>
          <a:xfrm>
            <a:off x="5608320" y="2985100"/>
            <a:ext cx="3352800" cy="1739300"/>
          </a:xfrm>
          <a:prstGeom prst="rect">
            <a:avLst/>
          </a:prstGeom>
        </p:spPr>
      </p:pic>
      <p:pic>
        <p:nvPicPr>
          <p:cNvPr id="12" name="Picture 11" descr="Program 4 - Homoljski motivi.jpg"/>
          <p:cNvPicPr>
            <a:picLocks noChangeAspect="1"/>
          </p:cNvPicPr>
          <p:nvPr/>
        </p:nvPicPr>
        <p:blipFill>
          <a:blip r:embed="rId4" cstate="print"/>
          <a:stretch>
            <a:fillRect/>
          </a:stretch>
        </p:blipFill>
        <p:spPr>
          <a:xfrm>
            <a:off x="6121400" y="152400"/>
            <a:ext cx="2794000" cy="980083"/>
          </a:xfrm>
          <a:prstGeom prst="rect">
            <a:avLst/>
          </a:prstGeom>
        </p:spPr>
      </p:pic>
      <p:pic>
        <p:nvPicPr>
          <p:cNvPr id="13" name="Picture 12" descr="Program 4 - 51. Homoljski motivi.jpg"/>
          <p:cNvPicPr>
            <a:picLocks noChangeAspect="1"/>
          </p:cNvPicPr>
          <p:nvPr/>
        </p:nvPicPr>
        <p:blipFill rotWithShape="1">
          <a:blip r:embed="rId5" cstate="print"/>
          <a:srcRect b="13354"/>
          <a:stretch/>
        </p:blipFill>
        <p:spPr>
          <a:xfrm>
            <a:off x="5547360" y="1143000"/>
            <a:ext cx="3413760" cy="1848678"/>
          </a:xfrm>
          <a:prstGeom prst="rect">
            <a:avLst/>
          </a:prstGeom>
        </p:spPr>
      </p:pic>
      <p:sp>
        <p:nvSpPr>
          <p:cNvPr id="9" name="Rectangle 8"/>
          <p:cNvSpPr/>
          <p:nvPr/>
        </p:nvSpPr>
        <p:spPr>
          <a:xfrm>
            <a:off x="304800" y="4495800"/>
            <a:ext cx="8656320" cy="2308324"/>
          </a:xfrm>
          <a:prstGeom prst="rect">
            <a:avLst/>
          </a:prstGeom>
        </p:spPr>
        <p:txBody>
          <a:bodyPr wrap="square">
            <a:spAutoFit/>
          </a:bodyPr>
          <a:lstStyle/>
          <a:p>
            <a:r>
              <a:rPr lang="sr-Cyrl-CS" sz="1600" dirty="0" smtClean="0">
                <a:solidFill>
                  <a:prstClr val="black"/>
                </a:solidFill>
              </a:rPr>
              <a:t>Програм обухвата: </a:t>
            </a:r>
          </a:p>
          <a:p>
            <a:pPr algn="just">
              <a:buFont typeface="Arial" pitchFamily="34" charset="0"/>
              <a:buChar char="•"/>
            </a:pPr>
            <a:r>
              <a:rPr lang="sr-Cyrl-CS" sz="1600" dirty="0" smtClean="0">
                <a:solidFill>
                  <a:prstClr val="black"/>
                </a:solidFill>
              </a:rPr>
              <a:t> ПА Управљање развојем туризма (</a:t>
            </a:r>
            <a:r>
              <a:rPr lang="ru-RU" sz="1600" dirty="0" smtClean="0">
                <a:solidFill>
                  <a:prstClr val="black"/>
                </a:solidFill>
              </a:rPr>
              <a:t>Програмска активност обухвата текуће пословање ТОК-а , инвестиционо улагање у рачунарску опрему,електронску, опремање канцеларије.</a:t>
            </a:r>
            <a:r>
              <a:rPr lang="sr-Cyrl-CS" sz="1600" dirty="0" smtClean="0">
                <a:solidFill>
                  <a:prstClr val="black"/>
                </a:solidFill>
              </a:rPr>
              <a:t>)</a:t>
            </a:r>
            <a:r>
              <a:rPr lang="ru-RU" sz="1600" dirty="0" smtClean="0">
                <a:solidFill>
                  <a:prstClr val="black"/>
                </a:solidFill>
              </a:rPr>
              <a:t> Проценат реализације програма развоја турузма града/општине у односу на годишњи план од 95% је 94,6%.</a:t>
            </a:r>
            <a:endParaRPr lang="sr-Cyrl-CS" sz="1600" dirty="0" smtClean="0">
              <a:solidFill>
                <a:prstClr val="black"/>
              </a:solidFill>
            </a:endParaRPr>
          </a:p>
          <a:p>
            <a:pPr algn="just">
              <a:buFont typeface="Arial" pitchFamily="34" charset="0"/>
              <a:buChar char="•"/>
            </a:pPr>
            <a:r>
              <a:rPr lang="sr-Cyrl-CS" sz="1600" dirty="0" smtClean="0">
                <a:solidFill>
                  <a:prstClr val="black"/>
                </a:solidFill>
              </a:rPr>
              <a:t> ПА Промоција туристичке понуде </a:t>
            </a:r>
            <a:r>
              <a:rPr lang="ru-RU" sz="1600" dirty="0" smtClean="0">
                <a:solidFill>
                  <a:prstClr val="black"/>
                </a:solidFill>
              </a:rPr>
              <a:t>Представљање туристичке понуде и то: Едукација људских ресурса у туризму РС,Сусрет турист.организација Браничевског округа,Сајам Дунав у Голупцу, Туристички форум Србије, Туристичка конференција Браничева, Михољски сусрети села у Браничеву.</a:t>
            </a:r>
            <a:endParaRPr lang="sr-Latn-RS" sz="1600" dirty="0">
              <a:solidFill>
                <a:prstClr val="black"/>
              </a:solidFill>
            </a:endParaRPr>
          </a:p>
        </p:txBody>
      </p:sp>
    </p:spTree>
    <p:extLst>
      <p:ext uri="{BB962C8B-B14F-4D97-AF65-F5344CB8AC3E}">
        <p14:creationId xmlns:p14="http://schemas.microsoft.com/office/powerpoint/2010/main" val="215680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0040" y="990600"/>
            <a:ext cx="4632960" cy="5486400"/>
          </a:xfrm>
        </p:spPr>
        <p:txBody>
          <a:bodyPr>
            <a:normAutofit fontScale="25000" lnSpcReduction="20000"/>
          </a:bodyPr>
          <a:lstStyle/>
          <a:p>
            <a:pPr>
              <a:buFont typeface="Wingdings" pitchFamily="2" charset="2"/>
              <a:buChar char="q"/>
            </a:pPr>
            <a:r>
              <a:rPr lang="sr-Cyrl-RS" sz="6000" dirty="0" smtClean="0"/>
              <a:t> Укупно утрошено: 7.229.411,25 динара</a:t>
            </a:r>
          </a:p>
          <a:p>
            <a:pPr>
              <a:buNone/>
            </a:pPr>
            <a:endParaRPr lang="sr-Cyrl-RS" sz="6000" dirty="0"/>
          </a:p>
          <a:p>
            <a:pPr marL="0">
              <a:lnSpc>
                <a:spcPct val="100000"/>
              </a:lnSpc>
              <a:spcBef>
                <a:spcPts val="0"/>
              </a:spcBef>
              <a:buNone/>
            </a:pPr>
            <a:r>
              <a:rPr lang="sr-Cyrl-RS" sz="6000" dirty="0" smtClean="0"/>
              <a:t>Програм обухвата: </a:t>
            </a:r>
          </a:p>
          <a:p>
            <a:pPr marL="0">
              <a:lnSpc>
                <a:spcPct val="100000"/>
              </a:lnSpc>
              <a:spcBef>
                <a:spcPts val="0"/>
              </a:spcBef>
              <a:buNone/>
            </a:pPr>
            <a:endParaRPr lang="sr-Cyrl-RS" sz="6000" dirty="0" smtClean="0"/>
          </a:p>
          <a:p>
            <a:pPr marL="0" algn="just">
              <a:lnSpc>
                <a:spcPct val="100000"/>
              </a:lnSpc>
              <a:spcBef>
                <a:spcPts val="0"/>
              </a:spcBef>
            </a:pPr>
            <a:r>
              <a:rPr lang="sr-Cyrl-RS" sz="6000" dirty="0" smtClean="0"/>
              <a:t>ПА Подршка за спровођење пољопривредне политике у локалној заједници – Један од циљева програма је стварање услова за развој и унапређење</a:t>
            </a:r>
            <a:r>
              <a:rPr lang="sr-Latn-RS" sz="6000" dirty="0" smtClean="0"/>
              <a:t> </a:t>
            </a:r>
            <a:r>
              <a:rPr lang="sr-Cyrl-RS" sz="6000" dirty="0" smtClean="0"/>
              <a:t>пољопривредне производње (број регистрованих</a:t>
            </a:r>
            <a:r>
              <a:rPr lang="sr-Latn-RS" sz="6000" dirty="0" smtClean="0"/>
              <a:t> </a:t>
            </a:r>
            <a:r>
              <a:rPr lang="sr-Cyrl-RS" sz="6000" dirty="0" smtClean="0"/>
              <a:t>пољоприврдних газдинстава која су корисници</a:t>
            </a:r>
            <a:r>
              <a:rPr lang="sr-Latn-RS" sz="6000" dirty="0" smtClean="0"/>
              <a:t> </a:t>
            </a:r>
            <a:r>
              <a:rPr lang="sr-Cyrl-RS" sz="6000" dirty="0" smtClean="0"/>
              <a:t>директног плаћања у односу на укупан број</a:t>
            </a:r>
            <a:r>
              <a:rPr lang="sr-Latn-RS" sz="6000" dirty="0" smtClean="0"/>
              <a:t> </a:t>
            </a:r>
            <a:r>
              <a:rPr lang="sr-Cyrl-RS" sz="6000" dirty="0" smtClean="0"/>
              <a:t>пољопривредних газдинстава: 136/923).</a:t>
            </a:r>
            <a:r>
              <a:rPr lang="ru-RU" sz="6000" dirty="0" smtClean="0"/>
              <a:t> </a:t>
            </a:r>
            <a:endParaRPr lang="sr-Latn-RS" sz="6000" dirty="0" smtClean="0"/>
          </a:p>
          <a:p>
            <a:pPr marL="0" algn="just">
              <a:lnSpc>
                <a:spcPct val="100000"/>
              </a:lnSpc>
              <a:spcBef>
                <a:spcPts val="0"/>
              </a:spcBef>
            </a:pPr>
            <a:r>
              <a:rPr lang="ru-RU" sz="6000" dirty="0" smtClean="0"/>
              <a:t>У циљу унапређења генетике и производних особина гајених грла говеда на</a:t>
            </a:r>
            <a:r>
              <a:rPr lang="sr-Latn-RS" sz="6000" dirty="0" smtClean="0"/>
              <a:t> </a:t>
            </a:r>
            <a:r>
              <a:rPr lang="ru-RU" sz="6000" dirty="0" smtClean="0"/>
              <a:t>подручју општине Кучево планирана је мера подршке – регрес за обављање вештачког осемењавања</a:t>
            </a:r>
            <a:r>
              <a:rPr lang="sr-Latn-RS" sz="6000" dirty="0" smtClean="0"/>
              <a:t> </a:t>
            </a:r>
            <a:r>
              <a:rPr lang="ru-RU" sz="6000" dirty="0" smtClean="0"/>
              <a:t>грла</a:t>
            </a:r>
            <a:r>
              <a:rPr lang="sr-Latn-RS" sz="6000" dirty="0"/>
              <a:t> </a:t>
            </a:r>
            <a:r>
              <a:rPr lang="ru-RU" sz="6000" dirty="0" smtClean="0"/>
              <a:t>говеда која се гаје на подручју општине Кучево. </a:t>
            </a:r>
            <a:endParaRPr lang="sr-Latn-RS" sz="6000" dirty="0" smtClean="0"/>
          </a:p>
          <a:p>
            <a:pPr marL="0" algn="just">
              <a:lnSpc>
                <a:spcPct val="100000"/>
              </a:lnSpc>
              <a:spcBef>
                <a:spcPts val="0"/>
              </a:spcBef>
            </a:pPr>
            <a:r>
              <a:rPr lang="ru-RU" sz="6000" dirty="0" smtClean="0"/>
              <a:t>Регресирање вештачког осемењавања грла јесте</a:t>
            </a:r>
            <a:r>
              <a:rPr lang="sr-Latn-RS" sz="6000" dirty="0" smtClean="0"/>
              <a:t> </a:t>
            </a:r>
            <a:r>
              <a:rPr lang="ru-RU" sz="6000" dirty="0" smtClean="0"/>
              <a:t>један од</a:t>
            </a:r>
            <a:r>
              <a:rPr lang="sr-Latn-RS" sz="6000" dirty="0" smtClean="0"/>
              <a:t> </a:t>
            </a:r>
            <a:r>
              <a:rPr lang="ru-RU" sz="6000" dirty="0" smtClean="0"/>
              <a:t>начина за унапређење расног састава, а самим тим и за повећање броја квалитетних приплодних грла.</a:t>
            </a:r>
          </a:p>
          <a:p>
            <a:pPr marL="0" algn="just">
              <a:lnSpc>
                <a:spcPct val="100000"/>
              </a:lnSpc>
              <a:spcBef>
                <a:spcPts val="0"/>
              </a:spcBef>
            </a:pPr>
            <a:r>
              <a:rPr lang="ru-RU" sz="6000" dirty="0" smtClean="0"/>
              <a:t>На овај начин, пољопривредна газдинства су мотивисана да сачувају грла у производном запату и</a:t>
            </a:r>
            <a:r>
              <a:rPr lang="sr-Latn-RS" sz="6000" dirty="0" smtClean="0"/>
              <a:t> </a:t>
            </a:r>
            <a:r>
              <a:rPr lang="ru-RU" sz="6000" dirty="0" smtClean="0"/>
              <a:t>увећавају њихов број. Спровођењем ове мере ствара се могућност да сточари осемењавају своја грла</a:t>
            </a:r>
            <a:r>
              <a:rPr lang="sr-Latn-RS" sz="6000" dirty="0" smtClean="0"/>
              <a:t> </a:t>
            </a:r>
            <a:r>
              <a:rPr lang="ru-RU" sz="6000" dirty="0" smtClean="0"/>
              <a:t>семеном високо квалитетних бикова и самим тим још значајније утичу на унапређење расног састава. </a:t>
            </a:r>
            <a:endParaRPr lang="sr-Latn-RS" sz="6000" dirty="0" smtClean="0"/>
          </a:p>
          <a:p>
            <a:pPr marL="0" algn="just">
              <a:lnSpc>
                <a:spcPct val="100000"/>
              </a:lnSpc>
              <a:spcBef>
                <a:spcPts val="0"/>
              </a:spcBef>
            </a:pPr>
            <a:r>
              <a:rPr lang="ru-RU" sz="6000" dirty="0" smtClean="0"/>
              <a:t>У</a:t>
            </a:r>
            <a:r>
              <a:rPr lang="sr-Latn-RS" sz="6000" dirty="0" smtClean="0"/>
              <a:t> </a:t>
            </a:r>
            <a:r>
              <a:rPr lang="ru-RU" sz="6000" dirty="0" smtClean="0"/>
              <a:t>току прошле године је по Програму мера подржано укупно 136 пољопривредна произвођача за вештачко</a:t>
            </a:r>
            <a:r>
              <a:rPr lang="sr-Latn-RS" sz="6000" dirty="0" smtClean="0"/>
              <a:t> </a:t>
            </a:r>
            <a:r>
              <a:rPr lang="ru-RU" sz="6000" dirty="0" smtClean="0"/>
              <a:t>осемењавање укупно 421 грла говеда.</a:t>
            </a:r>
            <a:endParaRPr lang="sr-Cyrl-RS" sz="6000" dirty="0" smtClean="0"/>
          </a:p>
          <a:p>
            <a:pPr marL="0" algn="just">
              <a:lnSpc>
                <a:spcPct val="100000"/>
              </a:lnSpc>
              <a:spcBef>
                <a:spcPts val="0"/>
              </a:spcBef>
              <a:buNone/>
            </a:pPr>
            <a:endParaRPr lang="sr-Cyrl-RS" sz="3200" dirty="0" smtClean="0"/>
          </a:p>
          <a:p>
            <a:pPr algn="just">
              <a:buNone/>
            </a:pPr>
            <a:endParaRPr lang="sr-Cyrl-RS" sz="1400" dirty="0" smtClean="0">
              <a:solidFill>
                <a:srgbClr val="FF0000"/>
              </a:solidFill>
            </a:endParaRPr>
          </a:p>
          <a:p>
            <a:pPr algn="just">
              <a:buNone/>
            </a:pPr>
            <a:endParaRPr lang="sr-Cyrl-RS" sz="1400" dirty="0" smtClean="0">
              <a:solidFill>
                <a:srgbClr val="FF0000"/>
              </a:solidFill>
            </a:endParaRPr>
          </a:p>
          <a:p>
            <a:pPr algn="just">
              <a:buNone/>
            </a:pPr>
            <a:endParaRPr lang="sr-Cyrl-RS" sz="1400" dirty="0" smtClean="0">
              <a:solidFill>
                <a:srgbClr val="FF0000"/>
              </a:solidFill>
            </a:endParaRPr>
          </a:p>
          <a:p>
            <a:pPr algn="just">
              <a:buNone/>
            </a:pPr>
            <a:endParaRPr lang="sr-Cyrl-RS" sz="1400" dirty="0">
              <a:solidFill>
                <a:srgbClr val="FF0000"/>
              </a:solidFill>
            </a:endParaRPr>
          </a:p>
          <a:p>
            <a:pPr marL="109728" indent="0" algn="just">
              <a:buNone/>
            </a:pPr>
            <a:endParaRPr lang="sr-Cyrl-RS" dirty="0"/>
          </a:p>
        </p:txBody>
      </p:sp>
      <p:sp>
        <p:nvSpPr>
          <p:cNvPr id="9" name="Title 2"/>
          <p:cNvSpPr txBox="1">
            <a:spLocks/>
          </p:cNvSpPr>
          <p:nvPr/>
        </p:nvSpPr>
        <p:spPr>
          <a:xfrm>
            <a:off x="276225" y="135478"/>
            <a:ext cx="8591550" cy="626522"/>
          </a:xfrm>
          <a:prstGeom prst="rect">
            <a:avLst/>
          </a:prstGeom>
        </p:spPr>
        <p:txBody>
          <a:bodyPr vert="horz" lIns="91440" tIns="45720" rIns="91440" bIns="45720" rtlCol="0" anchor="b" anchorCtr="0">
            <a:noAutofit/>
          </a:bodyPr>
          <a:lstStyle/>
          <a:p>
            <a:pPr defTabSz="685800">
              <a:lnSpc>
                <a:spcPct val="90000"/>
              </a:lnSpc>
              <a:spcBef>
                <a:spcPct val="0"/>
              </a:spcBef>
              <a:defRPr/>
            </a:pPr>
            <a:r>
              <a:rPr lang="sr-Cyrl-RS" sz="2800" b="1" dirty="0" smtClean="0">
                <a:solidFill>
                  <a:prstClr val="black"/>
                </a:solidFill>
                <a:latin typeface="Calibri Light"/>
              </a:rPr>
              <a:t>ПРОГРАМ 5.</a:t>
            </a:r>
            <a:r>
              <a:rPr lang="sr-Cyrl-RS" sz="2800" dirty="0" smtClean="0">
                <a:solidFill>
                  <a:prstClr val="black"/>
                </a:solidFill>
                <a:latin typeface="Calibri Light"/>
              </a:rPr>
              <a:t> </a:t>
            </a:r>
            <a:r>
              <a:rPr lang="sr-Cyrl-RS" sz="2800" dirty="0" smtClean="0">
                <a:solidFill>
                  <a:srgbClr val="C00000"/>
                </a:solidFill>
                <a:latin typeface="Calibri Light"/>
              </a:rPr>
              <a:t>Пољопривреда и рурални развој</a:t>
            </a:r>
            <a:endParaRPr lang="sr-Latn-RS" sz="2800" dirty="0">
              <a:solidFill>
                <a:srgbClr val="C00000"/>
              </a:solidFill>
              <a:latin typeface="Calibri Light"/>
            </a:endParaRPr>
          </a:p>
        </p:txBody>
      </p:sp>
      <p:pic>
        <p:nvPicPr>
          <p:cNvPr id="11" name="Picture 10" descr="Maline (Sinisa Maranovic iz Neresnice).JPG"/>
          <p:cNvPicPr>
            <a:picLocks noChangeAspect="1"/>
          </p:cNvPicPr>
          <p:nvPr/>
        </p:nvPicPr>
        <p:blipFill>
          <a:blip r:embed="rId3" cstate="print"/>
          <a:srcRect t="8333"/>
          <a:stretch>
            <a:fillRect/>
          </a:stretch>
        </p:blipFill>
        <p:spPr>
          <a:xfrm>
            <a:off x="4953000" y="838199"/>
            <a:ext cx="3810000" cy="2619375"/>
          </a:xfrm>
          <a:prstGeom prst="rect">
            <a:avLst/>
          </a:prstGeom>
        </p:spPr>
      </p:pic>
      <p:pic>
        <p:nvPicPr>
          <p:cNvPr id="12" name="Picture 11" descr="Pcelar Tica iz Neresnice.jpg"/>
          <p:cNvPicPr>
            <a:picLocks noChangeAspect="1"/>
          </p:cNvPicPr>
          <p:nvPr/>
        </p:nvPicPr>
        <p:blipFill>
          <a:blip r:embed="rId4" cstate="print"/>
          <a:srcRect l="1042" t="25000" b="22222"/>
          <a:stretch>
            <a:fillRect/>
          </a:stretch>
        </p:blipFill>
        <p:spPr>
          <a:xfrm>
            <a:off x="4953000" y="3124200"/>
            <a:ext cx="3810000" cy="1524000"/>
          </a:xfrm>
          <a:prstGeom prst="rect">
            <a:avLst/>
          </a:prstGeom>
        </p:spPr>
      </p:pic>
      <p:pic>
        <p:nvPicPr>
          <p:cNvPr id="13" name="Picture 12" descr="Program 5 - Ovcarstvo.jpg"/>
          <p:cNvPicPr>
            <a:picLocks noChangeAspect="1"/>
          </p:cNvPicPr>
          <p:nvPr/>
        </p:nvPicPr>
        <p:blipFill>
          <a:blip r:embed="rId5" cstate="print"/>
          <a:stretch>
            <a:fillRect/>
          </a:stretch>
        </p:blipFill>
        <p:spPr>
          <a:xfrm>
            <a:off x="6812096" y="4724400"/>
            <a:ext cx="1950904" cy="1295400"/>
          </a:xfrm>
          <a:prstGeom prst="rect">
            <a:avLst/>
          </a:prstGeom>
        </p:spPr>
      </p:pic>
      <p:pic>
        <p:nvPicPr>
          <p:cNvPr id="14" name="Picture 13" descr="Program 5 - Stocarstvo.jpg"/>
          <p:cNvPicPr>
            <a:picLocks noChangeAspect="1"/>
          </p:cNvPicPr>
          <p:nvPr/>
        </p:nvPicPr>
        <p:blipFill>
          <a:blip r:embed="rId6" cstate="print"/>
          <a:srcRect l="3408" t="9337" r="14799" b="11298"/>
          <a:stretch>
            <a:fillRect/>
          </a:stretch>
        </p:blipFill>
        <p:spPr>
          <a:xfrm>
            <a:off x="4953000" y="4724400"/>
            <a:ext cx="1828800" cy="1295400"/>
          </a:xfrm>
          <a:prstGeom prst="rect">
            <a:avLst/>
          </a:prstGeom>
        </p:spPr>
      </p:pic>
    </p:spTree>
    <p:extLst>
      <p:ext uri="{BB962C8B-B14F-4D97-AF65-F5344CB8AC3E}">
        <p14:creationId xmlns:p14="http://schemas.microsoft.com/office/powerpoint/2010/main" val="185789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304" y="762000"/>
            <a:ext cx="4545496" cy="5970865"/>
          </a:xfrm>
          <a:prstGeom prst="rect">
            <a:avLst/>
          </a:prstGeom>
        </p:spPr>
        <p:txBody>
          <a:bodyPr wrap="square" anchor="ctr">
            <a:spAutoFit/>
          </a:bodyPr>
          <a:lstStyle/>
          <a:p>
            <a:pPr algn="just"/>
            <a:endParaRPr lang="sr-Cyrl-CS" sz="100" dirty="0" smtClean="0">
              <a:solidFill>
                <a:prstClr val="black"/>
              </a:solidFill>
            </a:endParaRPr>
          </a:p>
          <a:p>
            <a:pPr marL="180975" indent="-180975" algn="just">
              <a:buFont typeface="Arial" pitchFamily="34" charset="0"/>
              <a:buChar char="•"/>
            </a:pPr>
            <a:r>
              <a:rPr lang="sr-Cyrl-CS" sz="1400" dirty="0" smtClean="0">
                <a:solidFill>
                  <a:prstClr val="black"/>
                </a:solidFill>
              </a:rPr>
              <a:t>ПА Мере подршке руралном развоју </a:t>
            </a:r>
            <a:r>
              <a:rPr lang="sr-Cyrl-RS" sz="1400" dirty="0" smtClean="0">
                <a:solidFill>
                  <a:prstClr val="black"/>
                </a:solidFill>
              </a:rPr>
              <a:t>– </a:t>
            </a:r>
            <a:r>
              <a:rPr lang="sr-Cyrl-CS" sz="1400" dirty="0" smtClean="0">
                <a:solidFill>
                  <a:prstClr val="black"/>
                </a:solidFill>
              </a:rPr>
              <a:t>Обухвата  унапређење руралног развоја (број регистрованих пољопривредних газдинстава која су корисници мера руралног развоја у односу на укупан број пољопривредних газдинстава: 64/100).</a:t>
            </a:r>
          </a:p>
          <a:p>
            <a:pPr algn="just"/>
            <a:r>
              <a:rPr lang="ru-RU" sz="1400" dirty="0" smtClean="0">
                <a:solidFill>
                  <a:prstClr val="black"/>
                </a:solidFill>
              </a:rPr>
              <a:t>Током 2021. године у оквиру мера руралног развоја планирано је 5.700.000 динара. Подржано је укупно 64 пољопривредних произвођача, од чега 8 произвођача за набавку квалитетних грла говеда млечних раса, 7 произвођача за набавку квалитетних грла оваца које се користе за производњу меса, 9 произвођача за набавку опреме за пчеларство и нових пчелињих друштава, 1 произвођач за набавку машина и опреме за складиштење и припрему сточне хране и</a:t>
            </a:r>
          </a:p>
          <a:p>
            <a:pPr algn="just"/>
            <a:r>
              <a:rPr lang="ru-RU" sz="1400" dirty="0" smtClean="0">
                <a:solidFill>
                  <a:prstClr val="black"/>
                </a:solidFill>
              </a:rPr>
              <a:t>храњење и појење животиња, 1 произвођач за набавку машине за обраду земљишта у воћарској</a:t>
            </a:r>
          </a:p>
          <a:p>
            <a:pPr algn="just"/>
            <a:r>
              <a:rPr lang="ru-RU" sz="1400" dirty="0" smtClean="0">
                <a:solidFill>
                  <a:prstClr val="black"/>
                </a:solidFill>
              </a:rPr>
              <a:t>производњи, 25 произвођача за набавку машина у опреме за ратарску производњу, 3 производјаца за опремање простора за бављење сеоским туризмом, 1 производјац за инвестиције у прераду, као и 8</a:t>
            </a:r>
          </a:p>
          <a:p>
            <a:pPr algn="just"/>
            <a:r>
              <a:rPr lang="ru-RU" sz="1400" dirty="0" smtClean="0">
                <a:solidFill>
                  <a:prstClr val="black"/>
                </a:solidFill>
              </a:rPr>
              <a:t>пољопривредних произвођача кроз набавку пластеника. За посебне подстицаје планирано је 900.000  динара. У оквиру посебних подстицаја подрзано је  1 одгајивацка организација, а ОУ Кучево је реализовала промотивне активности пољопривредника.</a:t>
            </a:r>
            <a:endParaRPr lang="sr-Cyrl-CS" sz="1400" dirty="0">
              <a:solidFill>
                <a:srgbClr val="FF0000"/>
              </a:solidFill>
            </a:endParaRPr>
          </a:p>
          <a:p>
            <a:endParaRPr lang="sr-Cyrl-CS" dirty="0">
              <a:solidFill>
                <a:prstClr val="black"/>
              </a:solidFill>
            </a:endParaRPr>
          </a:p>
        </p:txBody>
      </p:sp>
      <p:sp>
        <p:nvSpPr>
          <p:cNvPr id="9" name="Title 2"/>
          <p:cNvSpPr txBox="1">
            <a:spLocks/>
          </p:cNvSpPr>
          <p:nvPr/>
        </p:nvSpPr>
        <p:spPr>
          <a:xfrm>
            <a:off x="276225" y="135478"/>
            <a:ext cx="8591550" cy="626522"/>
          </a:xfrm>
          <a:prstGeom prst="rect">
            <a:avLst/>
          </a:prstGeom>
        </p:spPr>
        <p:txBody>
          <a:bodyPr vert="horz" lIns="91440" tIns="45720" rIns="91440" bIns="45720" rtlCol="0" anchor="b" anchorCtr="0">
            <a:noAutofit/>
          </a:bodyPr>
          <a:lstStyle/>
          <a:p>
            <a:pPr defTabSz="685800">
              <a:lnSpc>
                <a:spcPct val="90000"/>
              </a:lnSpc>
              <a:spcBef>
                <a:spcPct val="0"/>
              </a:spcBef>
              <a:defRPr/>
            </a:pPr>
            <a:r>
              <a:rPr lang="sr-Cyrl-RS" sz="2800" b="1" dirty="0" smtClean="0">
                <a:solidFill>
                  <a:prstClr val="black"/>
                </a:solidFill>
                <a:latin typeface="Calibri Light"/>
              </a:rPr>
              <a:t>ПРОГРАМ 5.</a:t>
            </a:r>
            <a:r>
              <a:rPr lang="sr-Cyrl-RS" sz="2800" dirty="0" smtClean="0">
                <a:solidFill>
                  <a:prstClr val="black"/>
                </a:solidFill>
                <a:latin typeface="Calibri Light"/>
              </a:rPr>
              <a:t> </a:t>
            </a:r>
            <a:r>
              <a:rPr lang="sr-Cyrl-RS" sz="2800" dirty="0" smtClean="0">
                <a:solidFill>
                  <a:srgbClr val="C00000"/>
                </a:solidFill>
                <a:latin typeface="Calibri Light"/>
              </a:rPr>
              <a:t>Пољопривреда и рурални развој</a:t>
            </a:r>
            <a:endParaRPr lang="sr-Latn-RS" sz="2800" dirty="0">
              <a:solidFill>
                <a:srgbClr val="C00000"/>
              </a:solidFill>
              <a:latin typeface="Calibri Light"/>
            </a:endParaRPr>
          </a:p>
        </p:txBody>
      </p:sp>
      <p:pic>
        <p:nvPicPr>
          <p:cNvPr id="11" name="Picture 10" descr="Maline (Sinisa Maranovic iz Neresnice).JPG"/>
          <p:cNvPicPr>
            <a:picLocks noChangeAspect="1"/>
          </p:cNvPicPr>
          <p:nvPr/>
        </p:nvPicPr>
        <p:blipFill>
          <a:blip r:embed="rId3" cstate="print"/>
          <a:srcRect t="8333"/>
          <a:stretch>
            <a:fillRect/>
          </a:stretch>
        </p:blipFill>
        <p:spPr>
          <a:xfrm>
            <a:off x="4953000" y="809625"/>
            <a:ext cx="3810000" cy="2619375"/>
          </a:xfrm>
          <a:prstGeom prst="rect">
            <a:avLst/>
          </a:prstGeom>
        </p:spPr>
      </p:pic>
      <p:pic>
        <p:nvPicPr>
          <p:cNvPr id="12" name="Picture 11" descr="Pcelar Tica iz Neresnice.jpg"/>
          <p:cNvPicPr>
            <a:picLocks noChangeAspect="1"/>
          </p:cNvPicPr>
          <p:nvPr/>
        </p:nvPicPr>
        <p:blipFill>
          <a:blip r:embed="rId4" cstate="print"/>
          <a:srcRect l="1042" t="25000" b="22222"/>
          <a:stretch>
            <a:fillRect/>
          </a:stretch>
        </p:blipFill>
        <p:spPr>
          <a:xfrm>
            <a:off x="4953000" y="3124200"/>
            <a:ext cx="3810000" cy="1524000"/>
          </a:xfrm>
          <a:prstGeom prst="rect">
            <a:avLst/>
          </a:prstGeom>
        </p:spPr>
      </p:pic>
      <p:pic>
        <p:nvPicPr>
          <p:cNvPr id="13" name="Picture 12" descr="Program 5 - Ovcarstvo.jpg"/>
          <p:cNvPicPr>
            <a:picLocks noChangeAspect="1"/>
          </p:cNvPicPr>
          <p:nvPr/>
        </p:nvPicPr>
        <p:blipFill>
          <a:blip r:embed="rId5" cstate="print"/>
          <a:stretch>
            <a:fillRect/>
          </a:stretch>
        </p:blipFill>
        <p:spPr>
          <a:xfrm>
            <a:off x="6812096" y="4724400"/>
            <a:ext cx="1950904" cy="1295400"/>
          </a:xfrm>
          <a:prstGeom prst="rect">
            <a:avLst/>
          </a:prstGeom>
        </p:spPr>
      </p:pic>
      <p:pic>
        <p:nvPicPr>
          <p:cNvPr id="14" name="Picture 13" descr="Program 5 - Stocarstvo.jpg"/>
          <p:cNvPicPr>
            <a:picLocks noChangeAspect="1"/>
          </p:cNvPicPr>
          <p:nvPr/>
        </p:nvPicPr>
        <p:blipFill>
          <a:blip r:embed="rId6" cstate="print"/>
          <a:srcRect l="3408" t="9337" r="14799" b="11298"/>
          <a:stretch>
            <a:fillRect/>
          </a:stretch>
        </p:blipFill>
        <p:spPr>
          <a:xfrm>
            <a:off x="4953000" y="4724400"/>
            <a:ext cx="1828800" cy="1295400"/>
          </a:xfrm>
          <a:prstGeom prst="rect">
            <a:avLst/>
          </a:prstGeom>
        </p:spPr>
      </p:pic>
    </p:spTree>
    <p:extLst>
      <p:ext uri="{BB962C8B-B14F-4D97-AF65-F5344CB8AC3E}">
        <p14:creationId xmlns:p14="http://schemas.microsoft.com/office/powerpoint/2010/main" val="195751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0"/>
          </a:xfrm>
        </p:spPr>
        <p:txBody>
          <a:bodyPr>
            <a:noAutofit/>
          </a:bodyPr>
          <a:lstStyle/>
          <a:p>
            <a:r>
              <a:rPr lang="sr-Cyrl-RS" b="1" dirty="0"/>
              <a:t>ПРОГРАМ 6.</a:t>
            </a:r>
            <a:r>
              <a:rPr lang="sr-Cyrl-RS" dirty="0"/>
              <a:t> </a:t>
            </a:r>
            <a:r>
              <a:rPr lang="sr-Cyrl-RS" dirty="0">
                <a:solidFill>
                  <a:srgbClr val="C00000"/>
                </a:solidFill>
              </a:rPr>
              <a:t>Заштита животне средин</a:t>
            </a:r>
            <a:r>
              <a:rPr lang="sr-Cyrl-RS" sz="3500" dirty="0">
                <a:solidFill>
                  <a:srgbClr val="C00000"/>
                </a:solidFill>
              </a:rPr>
              <a:t>е</a:t>
            </a:r>
            <a:endParaRPr lang="sr-Latn-RS" sz="3500" dirty="0">
              <a:solidFill>
                <a:srgbClr val="C00000"/>
              </a:solidFill>
            </a:endParaRPr>
          </a:p>
        </p:txBody>
      </p:sp>
      <p:sp>
        <p:nvSpPr>
          <p:cNvPr id="2" name="Content Placeholder 1"/>
          <p:cNvSpPr>
            <a:spLocks noGrp="1"/>
          </p:cNvSpPr>
          <p:nvPr>
            <p:ph sz="quarter" idx="13"/>
          </p:nvPr>
        </p:nvSpPr>
        <p:spPr>
          <a:xfrm>
            <a:off x="274320" y="990600"/>
            <a:ext cx="8595360" cy="4937760"/>
          </a:xfrm>
        </p:spPr>
        <p:txBody>
          <a:bodyPr/>
          <a:lstStyle/>
          <a:p>
            <a:pPr>
              <a:buFont typeface="Wingdings" pitchFamily="2" charset="2"/>
              <a:buChar char="q"/>
            </a:pPr>
            <a:r>
              <a:rPr lang="sr-Cyrl-RS" dirty="0" smtClean="0"/>
              <a:t> Укупно утрошено: 5.960.653,05 </a:t>
            </a:r>
            <a:r>
              <a:rPr lang="sr-Cyrl-RS" dirty="0"/>
              <a:t>динара</a:t>
            </a:r>
          </a:p>
          <a:p>
            <a:endParaRPr lang="sr-Cyrl-RS" dirty="0"/>
          </a:p>
          <a:p>
            <a:pPr marL="109728" indent="0">
              <a:buNone/>
            </a:pPr>
            <a:endParaRPr lang="sr-Cyrl-RS" dirty="0"/>
          </a:p>
        </p:txBody>
      </p:sp>
      <p:sp>
        <p:nvSpPr>
          <p:cNvPr id="5" name="Rectangle 4"/>
          <p:cNvSpPr/>
          <p:nvPr/>
        </p:nvSpPr>
        <p:spPr>
          <a:xfrm>
            <a:off x="381000" y="1371600"/>
            <a:ext cx="8229600" cy="2800767"/>
          </a:xfrm>
          <a:prstGeom prst="rect">
            <a:avLst/>
          </a:prstGeom>
        </p:spPr>
        <p:txBody>
          <a:bodyPr wrap="square">
            <a:spAutoFit/>
          </a:bodyPr>
          <a:lstStyle/>
          <a:p>
            <a:pPr algn="just"/>
            <a:r>
              <a:rPr lang="sr-Cyrl-CS" sz="1600" dirty="0">
                <a:solidFill>
                  <a:prstClr val="black"/>
                </a:solidFill>
              </a:rPr>
              <a:t>Током </a:t>
            </a:r>
            <a:r>
              <a:rPr lang="sr-Cyrl-CS" sz="1600" dirty="0" smtClean="0">
                <a:solidFill>
                  <a:prstClr val="black"/>
                </a:solidFill>
              </a:rPr>
              <a:t>2021. године, </a:t>
            </a:r>
            <a:r>
              <a:rPr lang="sr-Cyrl-CS" sz="1600" dirty="0">
                <a:solidFill>
                  <a:prstClr val="black"/>
                </a:solidFill>
              </a:rPr>
              <a:t>у оквиру заштите животне </a:t>
            </a:r>
            <a:r>
              <a:rPr lang="sr-Cyrl-CS" sz="1600" dirty="0" smtClean="0">
                <a:solidFill>
                  <a:prstClr val="black"/>
                </a:solidFill>
              </a:rPr>
              <a:t>средине, спроведена је активност </a:t>
            </a:r>
            <a:r>
              <a:rPr lang="sr-Cyrl-CS" sz="1600" dirty="0">
                <a:solidFill>
                  <a:prstClr val="black"/>
                </a:solidFill>
              </a:rPr>
              <a:t>уклањања дивљих депонија на територији </a:t>
            </a:r>
            <a:r>
              <a:rPr lang="sr-Cyrl-CS" sz="1600" dirty="0" smtClean="0">
                <a:solidFill>
                  <a:prstClr val="black"/>
                </a:solidFill>
              </a:rPr>
              <a:t>целе општине. Укупно </a:t>
            </a:r>
            <a:r>
              <a:rPr lang="sr-Cyrl-CS" sz="1600" dirty="0">
                <a:solidFill>
                  <a:prstClr val="black"/>
                </a:solidFill>
              </a:rPr>
              <a:t>је </a:t>
            </a:r>
            <a:r>
              <a:rPr lang="sr-Cyrl-CS" sz="1600" dirty="0" smtClean="0">
                <a:solidFill>
                  <a:prstClr val="black"/>
                </a:solidFill>
              </a:rPr>
              <a:t>12 </a:t>
            </a:r>
            <a:r>
              <a:rPr lang="sr-Cyrl-CS" sz="1600" dirty="0">
                <a:solidFill>
                  <a:prstClr val="black"/>
                </a:solidFill>
              </a:rPr>
              <a:t>уклоњених дивљих </a:t>
            </a:r>
            <a:r>
              <a:rPr lang="sr-Cyrl-CS" sz="1600" dirty="0" smtClean="0">
                <a:solidFill>
                  <a:prstClr val="black"/>
                </a:solidFill>
              </a:rPr>
              <a:t>депонија. Усвојен је програм заштите животне средине за 2021. годину. Програмом је обухваћено: </a:t>
            </a:r>
            <a:r>
              <a:rPr lang="ru-RU" sz="1600" dirty="0" smtClean="0">
                <a:solidFill>
                  <a:prstClr val="black"/>
                </a:solidFill>
              </a:rPr>
              <a:t>1.Рекултивацији и санација депонија на територији општине Кучево у 2021. </a:t>
            </a:r>
          </a:p>
          <a:p>
            <a:pPr algn="just"/>
            <a:r>
              <a:rPr lang="ru-RU" sz="1600" dirty="0" smtClean="0">
                <a:solidFill>
                  <a:prstClr val="black"/>
                </a:solidFill>
              </a:rPr>
              <a:t>2.Услуге по уговору са Јавним комунаклним предузећем Кучево</a:t>
            </a:r>
            <a:endParaRPr lang="sr-Latn-RS" sz="1600" dirty="0" smtClean="0">
              <a:solidFill>
                <a:prstClr val="black"/>
              </a:solidFill>
            </a:endParaRPr>
          </a:p>
          <a:p>
            <a:pPr algn="just"/>
            <a:r>
              <a:rPr lang="ru-RU" sz="1600" dirty="0" smtClean="0">
                <a:solidFill>
                  <a:prstClr val="black"/>
                </a:solidFill>
              </a:rPr>
              <a:t>3.Набавка опреме за сакупљање смећа и унапређење заштите животне средине на јавним површинама </a:t>
            </a:r>
            <a:endParaRPr lang="sr-Latn-RS" sz="1600" dirty="0" smtClean="0">
              <a:solidFill>
                <a:prstClr val="black"/>
              </a:solidFill>
            </a:endParaRPr>
          </a:p>
          <a:p>
            <a:pPr algn="just"/>
            <a:r>
              <a:rPr lang="ru-RU" sz="1600" dirty="0" smtClean="0">
                <a:solidFill>
                  <a:prstClr val="black"/>
                </a:solidFill>
              </a:rPr>
              <a:t>4.Субвнеције Јавном комуналном предузећу Кучево за набавку камиона смећара</a:t>
            </a:r>
            <a:r>
              <a:rPr lang="sr-Cyrl-CS" sz="1600" dirty="0" smtClean="0">
                <a:solidFill>
                  <a:prstClr val="black"/>
                </a:solidFill>
              </a:rPr>
              <a:t>.</a:t>
            </a:r>
          </a:p>
          <a:p>
            <a:pPr algn="just"/>
            <a:r>
              <a:rPr lang="sr-Cyrl-CS" sz="1600" dirty="0" smtClean="0">
                <a:solidFill>
                  <a:prstClr val="black"/>
                </a:solidFill>
              </a:rPr>
              <a:t>ПА-управљање отпадним водама-израђена је кишна канализација у улици Светог Саве од броја 10 до броја 22, у дужини од 155</a:t>
            </a:r>
            <a:r>
              <a:rPr lang="sr-Latn-RS" sz="1600" dirty="0" smtClean="0">
                <a:solidFill>
                  <a:prstClr val="black"/>
                </a:solidFill>
              </a:rPr>
              <a:t> </a:t>
            </a:r>
            <a:r>
              <a:rPr lang="sr-Cyrl-CS" sz="1600" dirty="0" smtClean="0">
                <a:solidFill>
                  <a:prstClr val="black"/>
                </a:solidFill>
              </a:rPr>
              <a:t>м1 за прикупљање и одвођење атмосферских падавина.                          </a:t>
            </a:r>
          </a:p>
        </p:txBody>
      </p:sp>
      <p:pic>
        <p:nvPicPr>
          <p:cNvPr id="6" name="Picture 5" descr="Program 6 - Smecar.jpg"/>
          <p:cNvPicPr>
            <a:picLocks noChangeAspect="1"/>
          </p:cNvPicPr>
          <p:nvPr/>
        </p:nvPicPr>
        <p:blipFill>
          <a:blip r:embed="rId2" cstate="print"/>
          <a:stretch>
            <a:fillRect/>
          </a:stretch>
        </p:blipFill>
        <p:spPr>
          <a:xfrm>
            <a:off x="457200" y="4495800"/>
            <a:ext cx="2963333" cy="2133600"/>
          </a:xfrm>
          <a:prstGeom prst="rect">
            <a:avLst/>
          </a:prstGeom>
        </p:spPr>
      </p:pic>
      <p:pic>
        <p:nvPicPr>
          <p:cNvPr id="7" name="Picture 6" descr="Program 6 - I lepo i cisto i korisno.jpg"/>
          <p:cNvPicPr>
            <a:picLocks noChangeAspect="1"/>
          </p:cNvPicPr>
          <p:nvPr/>
        </p:nvPicPr>
        <p:blipFill>
          <a:blip r:embed="rId3" cstate="print"/>
          <a:srcRect t="3125" b="9375"/>
          <a:stretch>
            <a:fillRect/>
          </a:stretch>
        </p:blipFill>
        <p:spPr>
          <a:xfrm>
            <a:off x="3352800" y="4495800"/>
            <a:ext cx="4064000" cy="2133600"/>
          </a:xfrm>
          <a:prstGeom prst="rect">
            <a:avLst/>
          </a:prstGeom>
        </p:spPr>
      </p:pic>
      <p:pic>
        <p:nvPicPr>
          <p:cNvPr id="8" name="Picture 7" descr="Program 6 - Kontejneri.jpg"/>
          <p:cNvPicPr>
            <a:picLocks noChangeAspect="1"/>
          </p:cNvPicPr>
          <p:nvPr/>
        </p:nvPicPr>
        <p:blipFill>
          <a:blip r:embed="rId4" cstate="print"/>
          <a:srcRect r="37864"/>
          <a:stretch>
            <a:fillRect/>
          </a:stretch>
        </p:blipFill>
        <p:spPr>
          <a:xfrm>
            <a:off x="7119150" y="4495800"/>
            <a:ext cx="1491450" cy="2133600"/>
          </a:xfrm>
          <a:prstGeom prst="rect">
            <a:avLst/>
          </a:prstGeom>
        </p:spPr>
      </p:pic>
    </p:spTree>
    <p:extLst>
      <p:ext uri="{BB962C8B-B14F-4D97-AF65-F5344CB8AC3E}">
        <p14:creationId xmlns:p14="http://schemas.microsoft.com/office/powerpoint/2010/main" val="403896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0"/>
          </a:xfrm>
        </p:spPr>
        <p:txBody>
          <a:bodyPr>
            <a:noAutofit/>
          </a:bodyPr>
          <a:lstStyle/>
          <a:p>
            <a:r>
              <a:rPr lang="sr-Cyrl-RS" b="1" dirty="0"/>
              <a:t>ПРОГРАМ 6.</a:t>
            </a:r>
            <a:r>
              <a:rPr lang="sr-Cyrl-RS" dirty="0"/>
              <a:t> </a:t>
            </a:r>
            <a:r>
              <a:rPr lang="sr-Cyrl-RS" dirty="0">
                <a:solidFill>
                  <a:srgbClr val="C00000"/>
                </a:solidFill>
              </a:rPr>
              <a:t>Заштита животне средин</a:t>
            </a:r>
            <a:r>
              <a:rPr lang="sr-Cyrl-RS" sz="3500" dirty="0">
                <a:solidFill>
                  <a:srgbClr val="C00000"/>
                </a:solidFill>
              </a:rPr>
              <a:t>е</a:t>
            </a:r>
            <a:endParaRPr lang="sr-Latn-RS" sz="3500" dirty="0">
              <a:solidFill>
                <a:srgbClr val="C00000"/>
              </a:solidFill>
            </a:endParaRPr>
          </a:p>
        </p:txBody>
      </p:sp>
      <p:sp>
        <p:nvSpPr>
          <p:cNvPr id="2" name="Content Placeholder 1"/>
          <p:cNvSpPr>
            <a:spLocks noGrp="1"/>
          </p:cNvSpPr>
          <p:nvPr>
            <p:ph sz="quarter" idx="13"/>
          </p:nvPr>
        </p:nvSpPr>
        <p:spPr>
          <a:xfrm>
            <a:off x="274320" y="990600"/>
            <a:ext cx="8595360" cy="4937760"/>
          </a:xfrm>
        </p:spPr>
        <p:txBody>
          <a:bodyPr/>
          <a:lstStyle/>
          <a:p>
            <a:pPr>
              <a:buFont typeface="Wingdings" pitchFamily="2" charset="2"/>
              <a:buChar char="q"/>
            </a:pPr>
            <a:r>
              <a:rPr lang="sr-Cyrl-RS" dirty="0" smtClean="0"/>
              <a:t> Укупно утрошено: 5.960.653,05 </a:t>
            </a:r>
            <a:r>
              <a:rPr lang="sr-Cyrl-RS" dirty="0"/>
              <a:t>динара</a:t>
            </a:r>
          </a:p>
          <a:p>
            <a:endParaRPr lang="sr-Cyrl-RS" dirty="0"/>
          </a:p>
          <a:p>
            <a:pPr marL="109728" indent="0">
              <a:buNone/>
            </a:pPr>
            <a:endParaRPr lang="sr-Cyrl-RS" dirty="0"/>
          </a:p>
        </p:txBody>
      </p:sp>
      <p:sp>
        <p:nvSpPr>
          <p:cNvPr id="5" name="Rectangle 4"/>
          <p:cNvSpPr/>
          <p:nvPr/>
        </p:nvSpPr>
        <p:spPr>
          <a:xfrm>
            <a:off x="381000" y="1371600"/>
            <a:ext cx="8229600" cy="2800767"/>
          </a:xfrm>
          <a:prstGeom prst="rect">
            <a:avLst/>
          </a:prstGeom>
        </p:spPr>
        <p:txBody>
          <a:bodyPr wrap="square">
            <a:spAutoFit/>
          </a:bodyPr>
          <a:lstStyle/>
          <a:p>
            <a:pPr algn="just"/>
            <a:r>
              <a:rPr lang="ru-RU" sz="1600" dirty="0" smtClean="0">
                <a:solidFill>
                  <a:prstClr val="black"/>
                </a:solidFill>
              </a:rPr>
              <a:t>Пројектно техничка докуменатција за пројекат ,,Чиста Србија,, о овом пројекту израђен је катастарско-топографски план за потребе израде пројектно-техничке документације за изградњу фекалне канализационе мреже у насељу Кучево и насељу Раброво. Израђена су Идејна решења за изградњу фекалне канализационе мреже у насељу Кучево и насељу Раброво и исходовани Локацијски услови. Израђен (прва фаза) и исходована је Грађевинска дозвола за исту. Пројекат за грађевинску дозволу за изградњу фекалне канализационе мреже у насељу Кучево(друга фаза) и  Пројекат за грађевинску дозволу за изградњу фекалне канализационе мреже у насељу Раброво су у припреми, оцекује се издавање Грађевинске дозволе у току 2022. године</a:t>
            </a:r>
            <a:r>
              <a:rPr lang="en-US" sz="1600" dirty="0" smtClean="0">
                <a:solidFill>
                  <a:prstClr val="black"/>
                </a:solidFill>
              </a:rPr>
              <a:t> </a:t>
            </a:r>
            <a:r>
              <a:rPr lang="ru-RU" sz="1600" dirty="0" smtClean="0">
                <a:solidFill>
                  <a:prstClr val="black"/>
                </a:solidFill>
              </a:rPr>
              <a:t>је Пројекат за грађевинску дозволу за изградњу фекалне канализационе мреже у насељу Кучево</a:t>
            </a:r>
            <a:r>
              <a:rPr lang="sr-Latn-RS" sz="1600" dirty="0" smtClean="0">
                <a:solidFill>
                  <a:prstClr val="black"/>
                </a:solidFill>
              </a:rPr>
              <a:t>.</a:t>
            </a:r>
            <a:endParaRPr lang="sr-Cyrl-CS" sz="1600" dirty="0" smtClean="0">
              <a:solidFill>
                <a:prstClr val="black"/>
              </a:solidFill>
            </a:endParaRPr>
          </a:p>
          <a:p>
            <a:pPr algn="just"/>
            <a:endParaRPr lang="sr-Cyrl-CS" sz="1600" dirty="0" smtClean="0">
              <a:solidFill>
                <a:prstClr val="black"/>
              </a:solidFill>
            </a:endParaRPr>
          </a:p>
        </p:txBody>
      </p:sp>
      <p:pic>
        <p:nvPicPr>
          <p:cNvPr id="6" name="Picture 5" descr="Program 6 - Smecar.jpg"/>
          <p:cNvPicPr>
            <a:picLocks noChangeAspect="1"/>
          </p:cNvPicPr>
          <p:nvPr/>
        </p:nvPicPr>
        <p:blipFill>
          <a:blip r:embed="rId2" cstate="print"/>
          <a:stretch>
            <a:fillRect/>
          </a:stretch>
        </p:blipFill>
        <p:spPr>
          <a:xfrm>
            <a:off x="457200" y="4495800"/>
            <a:ext cx="2963333" cy="2133600"/>
          </a:xfrm>
          <a:prstGeom prst="rect">
            <a:avLst/>
          </a:prstGeom>
        </p:spPr>
      </p:pic>
      <p:pic>
        <p:nvPicPr>
          <p:cNvPr id="7" name="Picture 6" descr="Program 6 - I lepo i cisto i korisno.jpg"/>
          <p:cNvPicPr>
            <a:picLocks noChangeAspect="1"/>
          </p:cNvPicPr>
          <p:nvPr/>
        </p:nvPicPr>
        <p:blipFill>
          <a:blip r:embed="rId3" cstate="print"/>
          <a:srcRect t="3125" b="9375"/>
          <a:stretch>
            <a:fillRect/>
          </a:stretch>
        </p:blipFill>
        <p:spPr>
          <a:xfrm>
            <a:off x="3352800" y="4495800"/>
            <a:ext cx="4064000" cy="2133600"/>
          </a:xfrm>
          <a:prstGeom prst="rect">
            <a:avLst/>
          </a:prstGeom>
        </p:spPr>
      </p:pic>
      <p:pic>
        <p:nvPicPr>
          <p:cNvPr id="8" name="Picture 7" descr="Program 6 - Kontejneri.jpg"/>
          <p:cNvPicPr>
            <a:picLocks noChangeAspect="1"/>
          </p:cNvPicPr>
          <p:nvPr/>
        </p:nvPicPr>
        <p:blipFill>
          <a:blip r:embed="rId4" cstate="print"/>
          <a:srcRect r="37864"/>
          <a:stretch>
            <a:fillRect/>
          </a:stretch>
        </p:blipFill>
        <p:spPr>
          <a:xfrm>
            <a:off x="7119150" y="4495800"/>
            <a:ext cx="1491450" cy="2133600"/>
          </a:xfrm>
          <a:prstGeom prst="rect">
            <a:avLst/>
          </a:prstGeom>
        </p:spPr>
      </p:pic>
    </p:spTree>
    <p:extLst>
      <p:ext uri="{BB962C8B-B14F-4D97-AF65-F5344CB8AC3E}">
        <p14:creationId xmlns:p14="http://schemas.microsoft.com/office/powerpoint/2010/main" val="154779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76312"/>
          </a:xfrm>
        </p:spPr>
        <p:txBody>
          <a:bodyPr>
            <a:noAutofit/>
          </a:bodyPr>
          <a:lstStyle/>
          <a:p>
            <a:r>
              <a:rPr lang="sr-Cyrl-RS" sz="3300" b="1" dirty="0"/>
              <a:t>ПРОГРАМ 7.</a:t>
            </a:r>
            <a:r>
              <a:rPr lang="sr-Cyrl-RS" sz="3300" dirty="0"/>
              <a:t> </a:t>
            </a:r>
            <a:r>
              <a:rPr lang="sr-Cyrl-RS" sz="3300" dirty="0">
                <a:solidFill>
                  <a:srgbClr val="C00000"/>
                </a:solidFill>
              </a:rPr>
              <a:t>Организација саобраћаја и саобраћајна инфраструктура</a:t>
            </a:r>
            <a:endParaRPr lang="sr-Latn-RS" sz="3300" dirty="0">
              <a:solidFill>
                <a:srgbClr val="C00000"/>
              </a:solidFill>
            </a:endParaRPr>
          </a:p>
        </p:txBody>
      </p:sp>
      <p:sp>
        <p:nvSpPr>
          <p:cNvPr id="2" name="Content Placeholder 1"/>
          <p:cNvSpPr>
            <a:spLocks noGrp="1"/>
          </p:cNvSpPr>
          <p:nvPr>
            <p:ph sz="quarter" idx="13"/>
          </p:nvPr>
        </p:nvSpPr>
        <p:spPr>
          <a:xfrm>
            <a:off x="286660" y="1219200"/>
            <a:ext cx="8595360" cy="3429000"/>
          </a:xfrm>
        </p:spPr>
        <p:txBody>
          <a:bodyPr>
            <a:normAutofit/>
          </a:bodyPr>
          <a:lstStyle/>
          <a:p>
            <a:endParaRPr lang="sr-Cyrl-RS" dirty="0"/>
          </a:p>
          <a:p>
            <a:pPr algn="just">
              <a:buFont typeface="Wingdings" pitchFamily="2" charset="2"/>
              <a:buChar char="q"/>
            </a:pPr>
            <a:r>
              <a:rPr lang="sr-Cyrl-RS" sz="2000" dirty="0" smtClean="0"/>
              <a:t> Укупно утрошено: </a:t>
            </a:r>
            <a:r>
              <a:rPr lang="en-US" sz="2000" dirty="0" smtClean="0"/>
              <a:t>48.884.462,90</a:t>
            </a:r>
            <a:r>
              <a:rPr lang="sr-Cyrl-RS" sz="2000" dirty="0" smtClean="0"/>
              <a:t> динара</a:t>
            </a:r>
          </a:p>
          <a:p>
            <a:pPr algn="just"/>
            <a:r>
              <a:rPr lang="sr-Cyrl-RS" sz="2000" dirty="0" smtClean="0"/>
              <a:t>Сврха програма је у</a:t>
            </a:r>
            <a:r>
              <a:rPr lang="ru-RU" sz="2000" dirty="0" smtClean="0"/>
              <a:t>напређење </a:t>
            </a:r>
            <a:r>
              <a:rPr lang="ru-RU" sz="2000" dirty="0"/>
              <a:t>организације саобраћаја </a:t>
            </a:r>
            <a:r>
              <a:rPr lang="en-US" sz="2000" dirty="0"/>
              <a:t>и </a:t>
            </a:r>
            <a:r>
              <a:rPr lang="en-US" sz="2000" dirty="0" err="1"/>
              <a:t>унапређење</a:t>
            </a:r>
            <a:r>
              <a:rPr lang="en-US" sz="2000" dirty="0"/>
              <a:t> </a:t>
            </a:r>
            <a:r>
              <a:rPr lang="en-US" sz="2000" dirty="0" err="1"/>
              <a:t>саобраћајне</a:t>
            </a:r>
            <a:r>
              <a:rPr lang="en-US" sz="2000" dirty="0"/>
              <a:t> </a:t>
            </a:r>
            <a:r>
              <a:rPr lang="en-US" sz="2000" dirty="0" err="1"/>
              <a:t>инфраструктуре</a:t>
            </a:r>
            <a:r>
              <a:rPr lang="en-US" sz="2000" dirty="0"/>
              <a:t> </a:t>
            </a:r>
            <a:r>
              <a:rPr lang="ru-RU" sz="2000" dirty="0"/>
              <a:t>у локалној самоуправи.</a:t>
            </a:r>
            <a:endParaRPr lang="sr-Cyrl-RS" sz="2000" dirty="0"/>
          </a:p>
          <a:p>
            <a:pPr algn="just"/>
            <a:r>
              <a:rPr lang="sr-Cyrl-RS" sz="2000" dirty="0" smtClean="0"/>
              <a:t>Реализовано </a:t>
            </a:r>
            <a:r>
              <a:rPr lang="sr-Cyrl-RS" sz="2000" dirty="0"/>
              <a:t>током </a:t>
            </a:r>
            <a:r>
              <a:rPr lang="sr-Cyrl-RS" sz="2000" dirty="0" smtClean="0"/>
              <a:t>2021. </a:t>
            </a:r>
            <a:r>
              <a:rPr lang="sr-Cyrl-RS" sz="2000" dirty="0"/>
              <a:t>године: </a:t>
            </a:r>
            <a:endParaRPr lang="sr-Cyrl-RS" sz="2000" dirty="0" smtClean="0"/>
          </a:p>
          <a:p>
            <a:pPr lvl="1" algn="just"/>
            <a:r>
              <a:rPr lang="sr-Cyrl-RS" sz="2000" dirty="0" smtClean="0"/>
              <a:t>Изграђене су саобраћајнице (асфалтирање) у дужини од </a:t>
            </a:r>
            <a:r>
              <a:rPr lang="en-US" sz="2000" dirty="0" smtClean="0"/>
              <a:t>5,19</a:t>
            </a:r>
            <a:r>
              <a:rPr lang="sr-Cyrl-RS" sz="2000" dirty="0" smtClean="0"/>
              <a:t> км, </a:t>
            </a:r>
          </a:p>
          <a:p>
            <a:pPr lvl="1" algn="just"/>
            <a:r>
              <a:rPr lang="sr-Cyrl-RS" sz="2000" dirty="0" smtClean="0"/>
              <a:t>Извршена је санација</a:t>
            </a:r>
            <a:r>
              <a:rPr lang="en-US" sz="2000" dirty="0" smtClean="0"/>
              <a:t> </a:t>
            </a:r>
            <a:r>
              <a:rPr lang="sr-Cyrl-RS" sz="2000" dirty="0" smtClean="0"/>
              <a:t>некатегорисаних путева. </a:t>
            </a:r>
          </a:p>
          <a:p>
            <a:pPr marL="180975" lvl="1" indent="-180975" algn="just"/>
            <a:r>
              <a:rPr lang="sr-Cyrl-RS" sz="2000" dirty="0" smtClean="0"/>
              <a:t>Програм </a:t>
            </a:r>
            <a:r>
              <a:rPr lang="sr-Cyrl-RS" sz="2000" dirty="0" smtClean="0"/>
              <a:t>обухвата унапређење безбедности саобраћаја</a:t>
            </a:r>
            <a:r>
              <a:rPr lang="sr-Cyrl-RS" sz="2000" dirty="0" smtClean="0"/>
              <a:t>.</a:t>
            </a:r>
            <a:endParaRPr lang="sr-Cyrl-RS" sz="2000" dirty="0" smtClean="0"/>
          </a:p>
        </p:txBody>
      </p:sp>
      <p:sp>
        <p:nvSpPr>
          <p:cNvPr id="6" name="Rectangle 5"/>
          <p:cNvSpPr/>
          <p:nvPr/>
        </p:nvSpPr>
        <p:spPr>
          <a:xfrm>
            <a:off x="152400" y="6096000"/>
            <a:ext cx="8991600" cy="369332"/>
          </a:xfrm>
          <a:prstGeom prst="rect">
            <a:avLst/>
          </a:prstGeom>
        </p:spPr>
        <p:txBody>
          <a:bodyPr wrap="square">
            <a:spAutoFit/>
          </a:bodyPr>
          <a:lstStyle/>
          <a:p>
            <a:endParaRPr lang="sr-Latn-RS" dirty="0">
              <a:solidFill>
                <a:prstClr val="black"/>
              </a:solidFill>
            </a:endParaRPr>
          </a:p>
        </p:txBody>
      </p:sp>
      <p:pic>
        <p:nvPicPr>
          <p:cNvPr id="7" name="Picture 6" descr="Program 7 - Asfaltiranje u Misljenovcu 2.jpg"/>
          <p:cNvPicPr>
            <a:picLocks noChangeAspect="1"/>
          </p:cNvPicPr>
          <p:nvPr/>
        </p:nvPicPr>
        <p:blipFill rotWithShape="1">
          <a:blip r:embed="rId2" cstate="print"/>
          <a:srcRect t="22008"/>
          <a:stretch/>
        </p:blipFill>
        <p:spPr>
          <a:xfrm>
            <a:off x="457200" y="4343400"/>
            <a:ext cx="4191000" cy="2042905"/>
          </a:xfrm>
          <a:prstGeom prst="rect">
            <a:avLst/>
          </a:prstGeom>
        </p:spPr>
      </p:pic>
      <p:pic>
        <p:nvPicPr>
          <p:cNvPr id="8" name="Picture 7" descr="Program 7 - Asfaltiranje u Misljenovcu.jpg"/>
          <p:cNvPicPr>
            <a:picLocks noChangeAspect="1"/>
          </p:cNvPicPr>
          <p:nvPr/>
        </p:nvPicPr>
        <p:blipFill rotWithShape="1">
          <a:blip r:embed="rId3" cstate="print"/>
          <a:srcRect t="22008"/>
          <a:stretch/>
        </p:blipFill>
        <p:spPr>
          <a:xfrm>
            <a:off x="4648200" y="4343400"/>
            <a:ext cx="4191000" cy="2042905"/>
          </a:xfrm>
          <a:prstGeom prst="rect">
            <a:avLst/>
          </a:prstGeom>
        </p:spPr>
      </p:pic>
    </p:spTree>
    <p:extLst>
      <p:ext uri="{BB962C8B-B14F-4D97-AF65-F5344CB8AC3E}">
        <p14:creationId xmlns:p14="http://schemas.microsoft.com/office/powerpoint/2010/main" val="1086277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381000"/>
            <a:ext cx="8591550" cy="838200"/>
          </a:xfrm>
        </p:spPr>
        <p:txBody>
          <a:bodyPr>
            <a:noAutofit/>
          </a:bodyPr>
          <a:lstStyle/>
          <a:p>
            <a:r>
              <a:rPr lang="sr-Cyrl-RS" b="1" dirty="0"/>
              <a:t>ПРОГРАМ 8.</a:t>
            </a:r>
            <a:r>
              <a:rPr lang="sr-Cyrl-RS" dirty="0"/>
              <a:t> </a:t>
            </a:r>
            <a:r>
              <a:rPr lang="sr-Cyrl-RS" dirty="0">
                <a:solidFill>
                  <a:srgbClr val="C00000"/>
                </a:solidFill>
              </a:rPr>
              <a:t>Предшколско васпитање и образовање</a:t>
            </a:r>
            <a:endParaRPr lang="sr-Latn-RS" dirty="0">
              <a:solidFill>
                <a:srgbClr val="C00000"/>
              </a:solidFill>
            </a:endParaRPr>
          </a:p>
        </p:txBody>
      </p:sp>
      <p:sp>
        <p:nvSpPr>
          <p:cNvPr id="2" name="Content Placeholder 1"/>
          <p:cNvSpPr>
            <a:spLocks noGrp="1"/>
          </p:cNvSpPr>
          <p:nvPr>
            <p:ph sz="quarter" idx="13"/>
          </p:nvPr>
        </p:nvSpPr>
        <p:spPr>
          <a:xfrm>
            <a:off x="274320" y="1527048"/>
            <a:ext cx="8595360" cy="530352"/>
          </a:xfrm>
        </p:spPr>
        <p:txBody>
          <a:bodyPr/>
          <a:lstStyle/>
          <a:p>
            <a:pPr>
              <a:buFont typeface="Wingdings" pitchFamily="2" charset="2"/>
              <a:buChar char="q"/>
            </a:pPr>
            <a:r>
              <a:rPr lang="sr-Cyrl-RS" dirty="0" smtClean="0"/>
              <a:t> Укупно утрошено: 58.841.424,26 </a:t>
            </a:r>
            <a:r>
              <a:rPr lang="sr-Cyrl-RS" dirty="0"/>
              <a:t>динара</a:t>
            </a:r>
          </a:p>
          <a:p>
            <a:endParaRPr lang="sr-Cyrl-RS" dirty="0"/>
          </a:p>
          <a:p>
            <a:pPr marL="109728" indent="0">
              <a:buNone/>
            </a:pPr>
            <a:endParaRPr lang="sr-Cyrl-RS" dirty="0"/>
          </a:p>
        </p:txBody>
      </p:sp>
      <p:sp>
        <p:nvSpPr>
          <p:cNvPr id="5" name="Rectangle 4"/>
          <p:cNvSpPr/>
          <p:nvPr/>
        </p:nvSpPr>
        <p:spPr>
          <a:xfrm>
            <a:off x="304799" y="5181600"/>
            <a:ext cx="8525985" cy="1477328"/>
          </a:xfrm>
          <a:prstGeom prst="rect">
            <a:avLst/>
          </a:prstGeom>
        </p:spPr>
        <p:txBody>
          <a:bodyPr wrap="square">
            <a:spAutoFit/>
          </a:bodyPr>
          <a:lstStyle/>
          <a:p>
            <a:pPr algn="just"/>
            <a:r>
              <a:rPr lang="sr-Cyrl-CS" dirty="0" smtClean="0">
                <a:solidFill>
                  <a:prstClr val="black"/>
                </a:solidFill>
              </a:rPr>
              <a:t>Одобреним средствима из буџета Општине Кучево извршена </a:t>
            </a:r>
            <a:r>
              <a:rPr lang="sr-Cyrl-CS" dirty="0">
                <a:solidFill>
                  <a:prstClr val="black"/>
                </a:solidFill>
              </a:rPr>
              <a:t>су </a:t>
            </a:r>
            <a:r>
              <a:rPr lang="sr-Cyrl-CS" dirty="0" smtClean="0">
                <a:solidFill>
                  <a:prstClr val="black"/>
                </a:solidFill>
              </a:rPr>
              <a:t>улагања у </a:t>
            </a:r>
            <a:r>
              <a:rPr lang="sr-Cyrl-CS" dirty="0">
                <a:solidFill>
                  <a:prstClr val="black"/>
                </a:solidFill>
              </a:rPr>
              <a:t>објекту </a:t>
            </a:r>
            <a:r>
              <a:rPr lang="sr-Cyrl-CS" dirty="0" smtClean="0">
                <a:solidFill>
                  <a:prstClr val="black"/>
                </a:solidFill>
              </a:rPr>
              <a:t>Предшколске установе „Лане“ </a:t>
            </a:r>
            <a:r>
              <a:rPr lang="sr-Cyrl-CS" dirty="0">
                <a:solidFill>
                  <a:prstClr val="black"/>
                </a:solidFill>
              </a:rPr>
              <a:t>у </a:t>
            </a:r>
            <a:r>
              <a:rPr lang="sr-Cyrl-CS" dirty="0" smtClean="0">
                <a:solidFill>
                  <a:prstClr val="black"/>
                </a:solidFill>
              </a:rPr>
              <a:t>Кучеву. </a:t>
            </a:r>
            <a:r>
              <a:rPr lang="sr-Cyrl-CS" dirty="0">
                <a:solidFill>
                  <a:prstClr val="black"/>
                </a:solidFill>
              </a:rPr>
              <a:t>Улагањем у објекат створени су адекватни услови за васпитно-образовни рад са децом. Број деце уписане у ПУ </a:t>
            </a:r>
            <a:r>
              <a:rPr lang="sr-Cyrl-CS" dirty="0" smtClean="0">
                <a:solidFill>
                  <a:prstClr val="black"/>
                </a:solidFill>
              </a:rPr>
              <a:t>„Лане“ </a:t>
            </a:r>
            <a:r>
              <a:rPr lang="sr-Cyrl-CS" dirty="0">
                <a:solidFill>
                  <a:prstClr val="black"/>
                </a:solidFill>
              </a:rPr>
              <a:t>је </a:t>
            </a:r>
            <a:r>
              <a:rPr lang="sr-Cyrl-CS" dirty="0" smtClean="0">
                <a:solidFill>
                  <a:prstClr val="black"/>
                </a:solidFill>
              </a:rPr>
              <a:t>170 (уписани број деце током године се мења због специфичног стања тог узраста и економског стања родитеља).</a:t>
            </a:r>
            <a:r>
              <a:rPr lang="sr-Cyrl-CS" dirty="0">
                <a:solidFill>
                  <a:prstClr val="black"/>
                </a:solidFill>
              </a:rPr>
              <a:t>	</a:t>
            </a:r>
            <a:endParaRPr lang="sr-Latn-RS" dirty="0">
              <a:solidFill>
                <a:prstClr val="black"/>
              </a:solidFill>
            </a:endParaRPr>
          </a:p>
        </p:txBody>
      </p:sp>
      <p:pic>
        <p:nvPicPr>
          <p:cNvPr id="8" name="Picture 7" descr="Program 8 - PU Lane (zgrada).jpg"/>
          <p:cNvPicPr>
            <a:picLocks noChangeAspect="1"/>
          </p:cNvPicPr>
          <p:nvPr/>
        </p:nvPicPr>
        <p:blipFill>
          <a:blip r:embed="rId2" cstate="print"/>
          <a:srcRect b="38909"/>
          <a:stretch>
            <a:fillRect/>
          </a:stretch>
        </p:blipFill>
        <p:spPr>
          <a:xfrm>
            <a:off x="381000" y="1981200"/>
            <a:ext cx="8382000" cy="3200400"/>
          </a:xfrm>
          <a:prstGeom prst="rect">
            <a:avLst/>
          </a:prstGeom>
        </p:spPr>
      </p:pic>
      <p:pic>
        <p:nvPicPr>
          <p:cNvPr id="9" name="Picture 8" descr="Program 8 - PU Lane, logo.jpg"/>
          <p:cNvPicPr>
            <a:picLocks noChangeAspect="1"/>
          </p:cNvPicPr>
          <p:nvPr/>
        </p:nvPicPr>
        <p:blipFill>
          <a:blip r:embed="rId3" cstate="print"/>
          <a:stretch>
            <a:fillRect/>
          </a:stretch>
        </p:blipFill>
        <p:spPr>
          <a:xfrm>
            <a:off x="7620000" y="4038600"/>
            <a:ext cx="1152525" cy="1152525"/>
          </a:xfrm>
          <a:prstGeom prst="rect">
            <a:avLst/>
          </a:prstGeom>
        </p:spPr>
      </p:pic>
    </p:spTree>
    <p:extLst>
      <p:ext uri="{BB962C8B-B14F-4D97-AF65-F5344CB8AC3E}">
        <p14:creationId xmlns:p14="http://schemas.microsoft.com/office/powerpoint/2010/main" val="400326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1"/>
          </a:xfrm>
        </p:spPr>
        <p:txBody>
          <a:bodyPr>
            <a:noAutofit/>
          </a:bodyPr>
          <a:lstStyle/>
          <a:p>
            <a:r>
              <a:rPr lang="sr-Cyrl-RS" b="1" dirty="0"/>
              <a:t>ПРОГРАМ 9.</a:t>
            </a:r>
            <a:r>
              <a:rPr lang="sr-Cyrl-RS" dirty="0"/>
              <a:t> </a:t>
            </a:r>
            <a:r>
              <a:rPr lang="sr-Cyrl-RS" dirty="0">
                <a:solidFill>
                  <a:srgbClr val="C00000"/>
                </a:solidFill>
              </a:rPr>
              <a:t>Основно образовање и васпитање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685800"/>
          </a:xfrm>
        </p:spPr>
        <p:txBody>
          <a:bodyPr/>
          <a:lstStyle/>
          <a:p>
            <a:pPr>
              <a:buFont typeface="Wingdings" pitchFamily="2" charset="2"/>
              <a:buChar char="q"/>
            </a:pPr>
            <a:r>
              <a:rPr lang="sr-Cyrl-RS" dirty="0" smtClean="0"/>
              <a:t> Укупно утрошено: 59.085.700,11 </a:t>
            </a:r>
            <a:r>
              <a:rPr lang="sr-Cyrl-RS" dirty="0"/>
              <a:t>динара</a:t>
            </a:r>
          </a:p>
          <a:p>
            <a:endParaRPr lang="sr-Cyrl-RS" dirty="0"/>
          </a:p>
          <a:p>
            <a:pPr marL="109728" indent="0">
              <a:buNone/>
            </a:pPr>
            <a:endParaRPr lang="sr-Cyrl-RS" dirty="0"/>
          </a:p>
        </p:txBody>
      </p:sp>
      <p:sp>
        <p:nvSpPr>
          <p:cNvPr id="5" name="Rectangle 4"/>
          <p:cNvSpPr/>
          <p:nvPr/>
        </p:nvSpPr>
        <p:spPr>
          <a:xfrm>
            <a:off x="304800" y="1813173"/>
            <a:ext cx="8458200" cy="1200329"/>
          </a:xfrm>
          <a:prstGeom prst="rect">
            <a:avLst/>
          </a:prstGeom>
        </p:spPr>
        <p:txBody>
          <a:bodyPr wrap="square">
            <a:spAutoFit/>
          </a:bodyPr>
          <a:lstStyle/>
          <a:p>
            <a:pPr algn="just"/>
            <a:r>
              <a:rPr lang="sr-Cyrl-RS" dirty="0" smtClean="0">
                <a:solidFill>
                  <a:prstClr val="black"/>
                </a:solidFill>
              </a:rPr>
              <a:t>Програм се спроводи у циљу доступности основног образовања и васпитања свој деци на територији општине Кучево. Средства су утрошена ради нормалног функционисања процеса наставе и васпитног рада. Број обухвата деце основним образовањем је 737.</a:t>
            </a:r>
            <a:endParaRPr lang="sr-Latn-RS" dirty="0">
              <a:solidFill>
                <a:prstClr val="black"/>
              </a:solidFill>
            </a:endParaRPr>
          </a:p>
        </p:txBody>
      </p:sp>
      <p:pic>
        <p:nvPicPr>
          <p:cNvPr id="7" name="Picture 6" descr="Program 9 - OS Rabrovo.jpg"/>
          <p:cNvPicPr>
            <a:picLocks noChangeAspect="1"/>
          </p:cNvPicPr>
          <p:nvPr/>
        </p:nvPicPr>
        <p:blipFill>
          <a:blip r:embed="rId2" cstate="print"/>
          <a:srcRect t="15323" b="8064"/>
          <a:stretch>
            <a:fillRect/>
          </a:stretch>
        </p:blipFill>
        <p:spPr>
          <a:xfrm>
            <a:off x="4419600" y="2971800"/>
            <a:ext cx="4343400" cy="1915898"/>
          </a:xfrm>
          <a:prstGeom prst="rect">
            <a:avLst/>
          </a:prstGeom>
        </p:spPr>
      </p:pic>
      <p:pic>
        <p:nvPicPr>
          <p:cNvPr id="8" name="Picture 7" descr="Program 9 - OS Turija.jpg"/>
          <p:cNvPicPr>
            <a:picLocks noChangeAspect="1"/>
          </p:cNvPicPr>
          <p:nvPr/>
        </p:nvPicPr>
        <p:blipFill>
          <a:blip r:embed="rId3" cstate="print"/>
          <a:srcRect t="11765"/>
          <a:stretch>
            <a:fillRect/>
          </a:stretch>
        </p:blipFill>
        <p:spPr>
          <a:xfrm>
            <a:off x="533400" y="4352075"/>
            <a:ext cx="3886200" cy="2277326"/>
          </a:xfrm>
          <a:prstGeom prst="rect">
            <a:avLst/>
          </a:prstGeom>
        </p:spPr>
      </p:pic>
      <p:pic>
        <p:nvPicPr>
          <p:cNvPr id="9" name="Picture 8" descr="Program 9 - OS Voluja.JPG"/>
          <p:cNvPicPr>
            <a:picLocks noChangeAspect="1"/>
          </p:cNvPicPr>
          <p:nvPr/>
        </p:nvPicPr>
        <p:blipFill>
          <a:blip r:embed="rId4" cstate="print"/>
          <a:srcRect t="8148" b="33910"/>
          <a:stretch>
            <a:fillRect/>
          </a:stretch>
        </p:blipFill>
        <p:spPr>
          <a:xfrm>
            <a:off x="533400" y="2971800"/>
            <a:ext cx="3886200" cy="1688818"/>
          </a:xfrm>
          <a:prstGeom prst="rect">
            <a:avLst/>
          </a:prstGeom>
        </p:spPr>
      </p:pic>
      <p:pic>
        <p:nvPicPr>
          <p:cNvPr id="10" name="Picture 9" descr="Program 9 - OS Kucevo 2.jpg"/>
          <p:cNvPicPr>
            <a:picLocks noChangeAspect="1"/>
          </p:cNvPicPr>
          <p:nvPr/>
        </p:nvPicPr>
        <p:blipFill>
          <a:blip r:embed="rId5" cstate="print"/>
          <a:srcRect t="9552" b="18713"/>
          <a:stretch>
            <a:fillRect/>
          </a:stretch>
        </p:blipFill>
        <p:spPr>
          <a:xfrm>
            <a:off x="4419600" y="4876800"/>
            <a:ext cx="4343400" cy="1752600"/>
          </a:xfrm>
          <a:prstGeom prst="rect">
            <a:avLst/>
          </a:prstGeom>
        </p:spPr>
      </p:pic>
    </p:spTree>
    <p:extLst>
      <p:ext uri="{BB962C8B-B14F-4D97-AF65-F5344CB8AC3E}">
        <p14:creationId xmlns:p14="http://schemas.microsoft.com/office/powerpoint/2010/main" val="3769906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399"/>
            <a:ext cx="8591550" cy="609601"/>
          </a:xfrm>
        </p:spPr>
        <p:txBody>
          <a:bodyPr>
            <a:noAutofit/>
          </a:bodyPr>
          <a:lstStyle/>
          <a:p>
            <a:r>
              <a:rPr lang="sr-Cyrl-RS" b="1" dirty="0"/>
              <a:t>ПРОГРАМ 10. </a:t>
            </a:r>
            <a:r>
              <a:rPr lang="sr-Cyrl-RS" dirty="0">
                <a:solidFill>
                  <a:srgbClr val="C00000"/>
                </a:solidFill>
              </a:rPr>
              <a:t>Средње образовање и васпитање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530352"/>
          </a:xfrm>
        </p:spPr>
        <p:txBody>
          <a:bodyPr/>
          <a:lstStyle/>
          <a:p>
            <a:pPr>
              <a:buFont typeface="Wingdings" pitchFamily="2" charset="2"/>
              <a:buChar char="q"/>
            </a:pPr>
            <a:r>
              <a:rPr lang="sr-Cyrl-RS" dirty="0" smtClean="0"/>
              <a:t> Укупно утрошено: 4.629.948,00 </a:t>
            </a:r>
            <a:r>
              <a:rPr lang="sr-Cyrl-RS" dirty="0"/>
              <a:t>динара</a:t>
            </a:r>
          </a:p>
          <a:p>
            <a:endParaRPr lang="sr-Cyrl-RS" dirty="0"/>
          </a:p>
          <a:p>
            <a:pPr marL="109728" indent="0">
              <a:buNone/>
            </a:pPr>
            <a:endParaRPr lang="sr-Cyrl-RS" dirty="0"/>
          </a:p>
        </p:txBody>
      </p:sp>
      <p:sp>
        <p:nvSpPr>
          <p:cNvPr id="5" name="Rectangle 4"/>
          <p:cNvSpPr/>
          <p:nvPr/>
        </p:nvSpPr>
        <p:spPr>
          <a:xfrm>
            <a:off x="304800" y="1752600"/>
            <a:ext cx="8534399" cy="2139047"/>
          </a:xfrm>
          <a:prstGeom prst="rect">
            <a:avLst/>
          </a:prstGeom>
        </p:spPr>
        <p:txBody>
          <a:bodyPr wrap="square">
            <a:spAutoFit/>
          </a:bodyPr>
          <a:lstStyle/>
          <a:p>
            <a:pPr algn="just"/>
            <a:r>
              <a:rPr lang="sr-Cyrl-RS" sz="1900" dirty="0" smtClean="0">
                <a:solidFill>
                  <a:prstClr val="black"/>
                </a:solidFill>
              </a:rPr>
              <a:t>Пружање средњег образовања и усавршавање ученика на смеровима:</a:t>
            </a:r>
          </a:p>
          <a:p>
            <a:pPr algn="just">
              <a:buFontTx/>
              <a:buChar char="-"/>
            </a:pPr>
            <a:r>
              <a:rPr lang="sr-Cyrl-RS" sz="1900" dirty="0" smtClean="0">
                <a:solidFill>
                  <a:prstClr val="black"/>
                </a:solidFill>
              </a:rPr>
              <a:t> финансијски администратор, </a:t>
            </a:r>
          </a:p>
          <a:p>
            <a:pPr algn="just">
              <a:buFontTx/>
              <a:buChar char="-"/>
            </a:pPr>
            <a:r>
              <a:rPr lang="sr-Cyrl-RS" sz="1900" dirty="0" smtClean="0">
                <a:solidFill>
                  <a:prstClr val="black"/>
                </a:solidFill>
              </a:rPr>
              <a:t> туристички техничар, </a:t>
            </a:r>
          </a:p>
          <a:p>
            <a:pPr algn="just">
              <a:buFontTx/>
              <a:buChar char="-"/>
            </a:pPr>
            <a:r>
              <a:rPr lang="sr-Cyrl-RS" sz="1900" dirty="0" smtClean="0">
                <a:solidFill>
                  <a:prstClr val="black"/>
                </a:solidFill>
              </a:rPr>
              <a:t> конобар и кувар, </a:t>
            </a:r>
          </a:p>
          <a:p>
            <a:pPr algn="just"/>
            <a:r>
              <a:rPr lang="sr-Cyrl-RS" sz="1900" dirty="0" smtClean="0">
                <a:solidFill>
                  <a:prstClr val="black"/>
                </a:solidFill>
              </a:rPr>
              <a:t>ради унапређења и оспособљавања будућег кадра за наставак даљег школовања или обављања стручних послова. Број деце обухваћен средњим образовањем је172.</a:t>
            </a:r>
            <a:endParaRPr lang="sr-Latn-RS" sz="1900" dirty="0">
              <a:solidFill>
                <a:prstClr val="black"/>
              </a:solidFill>
            </a:endParaRPr>
          </a:p>
        </p:txBody>
      </p:sp>
      <p:pic>
        <p:nvPicPr>
          <p:cNvPr id="6" name="Picture 5" descr="Program 10 - Srednja skola (2).jpg"/>
          <p:cNvPicPr>
            <a:picLocks noChangeAspect="1"/>
          </p:cNvPicPr>
          <p:nvPr/>
        </p:nvPicPr>
        <p:blipFill>
          <a:blip r:embed="rId2" cstate="print"/>
          <a:stretch>
            <a:fillRect/>
          </a:stretch>
        </p:blipFill>
        <p:spPr>
          <a:xfrm>
            <a:off x="381000" y="3867150"/>
            <a:ext cx="3581400" cy="2686050"/>
          </a:xfrm>
          <a:prstGeom prst="rect">
            <a:avLst/>
          </a:prstGeom>
        </p:spPr>
      </p:pic>
      <p:pic>
        <p:nvPicPr>
          <p:cNvPr id="7" name="Picture 6" descr="Program 10 - Srednja skola.jpg"/>
          <p:cNvPicPr>
            <a:picLocks noChangeAspect="1"/>
          </p:cNvPicPr>
          <p:nvPr/>
        </p:nvPicPr>
        <p:blipFill>
          <a:blip r:embed="rId3" cstate="print"/>
          <a:stretch>
            <a:fillRect/>
          </a:stretch>
        </p:blipFill>
        <p:spPr>
          <a:xfrm>
            <a:off x="4114800" y="3860890"/>
            <a:ext cx="4676116" cy="2692309"/>
          </a:xfrm>
          <a:prstGeom prst="rect">
            <a:avLst/>
          </a:prstGeom>
        </p:spPr>
      </p:pic>
    </p:spTree>
    <p:extLst>
      <p:ext uri="{BB962C8B-B14F-4D97-AF65-F5344CB8AC3E}">
        <p14:creationId xmlns:p14="http://schemas.microsoft.com/office/powerpoint/2010/main" val="109110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038600"/>
          </a:xfrm>
        </p:spPr>
        <p:txBody>
          <a:bodyPr anchor="t">
            <a:noAutofit/>
          </a:bodyPr>
          <a:lstStyle/>
          <a:p>
            <a:pPr algn="ctr"/>
            <a:r>
              <a:rPr lang="sr-Latn-RS" sz="5400" dirty="0"/>
              <a:t/>
            </a:r>
            <a:br>
              <a:rPr lang="sr-Latn-RS" sz="5400" dirty="0"/>
            </a:br>
            <a:r>
              <a:rPr lang="sr-Cyrl-RS" sz="5400" b="1" dirty="0"/>
              <a:t>КОНСОЛИДОВАНИ ЗАВРШНИ РАЧУН БУЏЕТА </a:t>
            </a:r>
            <a:r>
              <a:rPr lang="sr-Cyrl-RS" sz="5400" b="1" dirty="0" smtClean="0"/>
              <a:t>ОПШТИНЕ КУЧЕВО</a:t>
            </a:r>
            <a:r>
              <a:rPr lang="sr-Cyrl-RS" sz="5400" b="1" dirty="0" smtClean="0">
                <a:solidFill>
                  <a:srgbClr val="FF0000"/>
                </a:solidFill>
              </a:rPr>
              <a:t> </a:t>
            </a:r>
            <a:r>
              <a:rPr lang="sr-Cyrl-RS" sz="5400" b="1" dirty="0"/>
              <a:t>ЗА </a:t>
            </a:r>
            <a:r>
              <a:rPr lang="sr-Cyrl-RS" sz="5400" b="1" dirty="0" smtClean="0"/>
              <a:t>2021. ГОДИНУ</a:t>
            </a:r>
            <a:endParaRPr lang="sr-Latn-CS" sz="5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76200"/>
            <a:ext cx="8591550" cy="685801"/>
          </a:xfrm>
        </p:spPr>
        <p:txBody>
          <a:bodyPr>
            <a:noAutofit/>
          </a:bodyPr>
          <a:lstStyle/>
          <a:p>
            <a:r>
              <a:rPr lang="sr-Cyrl-RS" sz="3500" dirty="0" smtClean="0"/>
              <a:t/>
            </a:r>
            <a:br>
              <a:rPr lang="sr-Cyrl-RS" sz="3500" dirty="0" smtClean="0"/>
            </a:br>
            <a:r>
              <a:rPr lang="sr-Cyrl-RS" sz="3500" dirty="0" smtClean="0"/>
              <a:t/>
            </a:r>
            <a:br>
              <a:rPr lang="sr-Cyrl-RS" sz="3500" dirty="0" smtClean="0"/>
            </a:br>
            <a:r>
              <a:rPr lang="sr-Cyrl-RS" b="1" dirty="0" smtClean="0"/>
              <a:t>ПРОГРАМ </a:t>
            </a:r>
            <a:r>
              <a:rPr lang="sr-Cyrl-RS" b="1" dirty="0"/>
              <a:t>11. </a:t>
            </a:r>
            <a:r>
              <a:rPr lang="sr-Cyrl-RS" dirty="0">
                <a:solidFill>
                  <a:srgbClr val="C00000"/>
                </a:solidFill>
              </a:rPr>
              <a:t>Социјална и дечија заштита</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609600"/>
          </a:xfrm>
        </p:spPr>
        <p:txBody>
          <a:bodyPr/>
          <a:lstStyle/>
          <a:p>
            <a:pPr>
              <a:buFont typeface="Wingdings" pitchFamily="2" charset="2"/>
              <a:buChar char="q"/>
            </a:pPr>
            <a:r>
              <a:rPr lang="sr-Cyrl-RS" dirty="0" smtClean="0"/>
              <a:t> Укупно утрошено: 32.948.197,54 </a:t>
            </a:r>
            <a:r>
              <a:rPr lang="sr-Cyrl-RS" dirty="0"/>
              <a:t>динара</a:t>
            </a:r>
          </a:p>
          <a:p>
            <a:endParaRPr lang="sr-Cyrl-RS" dirty="0"/>
          </a:p>
          <a:p>
            <a:pPr marL="109728" indent="0">
              <a:buNone/>
            </a:pPr>
            <a:endParaRPr lang="sr-Cyrl-RS" dirty="0"/>
          </a:p>
        </p:txBody>
      </p:sp>
      <p:sp>
        <p:nvSpPr>
          <p:cNvPr id="5" name="Rectangle 4"/>
          <p:cNvSpPr/>
          <p:nvPr/>
        </p:nvSpPr>
        <p:spPr>
          <a:xfrm>
            <a:off x="304800" y="1524000"/>
            <a:ext cx="8534400" cy="3631763"/>
          </a:xfrm>
          <a:prstGeom prst="rect">
            <a:avLst/>
          </a:prstGeom>
        </p:spPr>
        <p:txBody>
          <a:bodyPr wrap="square">
            <a:spAutoFit/>
          </a:bodyPr>
          <a:lstStyle/>
          <a:p>
            <a:pPr algn="just"/>
            <a:r>
              <a:rPr lang="sr-Cyrl-CS" sz="1600" dirty="0" smtClean="0">
                <a:solidFill>
                  <a:prstClr val="black"/>
                </a:solidFill>
              </a:rPr>
              <a:t>Циљ програма је: повећање доступности права и услуга социјалне заштите, унапређење заштите сиромашних, социјално деловање - олакшање људске патње пружањем неопходне ургентне  помоћи лицима у невољи, развијањем солидарности међу људима, организовање различитих облика помоћи, унапређење услуга социјалне заштите за децу и породицу. Програм обухвата:</a:t>
            </a:r>
          </a:p>
          <a:p>
            <a:r>
              <a:rPr lang="sr-Cyrl-CS" sz="1600" dirty="0" smtClean="0">
                <a:solidFill>
                  <a:prstClr val="black"/>
                </a:solidFill>
              </a:rPr>
              <a:t>-Једнократне помоћи</a:t>
            </a:r>
          </a:p>
          <a:p>
            <a:r>
              <a:rPr lang="sr-Cyrl-CS" sz="1600" dirty="0" smtClean="0">
                <a:solidFill>
                  <a:prstClr val="black"/>
                </a:solidFill>
              </a:rPr>
              <a:t>-Подршку деци и породици са децом</a:t>
            </a:r>
          </a:p>
          <a:p>
            <a:r>
              <a:rPr lang="sr-Cyrl-CS" sz="1600" dirty="0" smtClean="0">
                <a:solidFill>
                  <a:prstClr val="black"/>
                </a:solidFill>
              </a:rPr>
              <a:t>-Активности Црвеног крста</a:t>
            </a:r>
          </a:p>
          <a:p>
            <a:r>
              <a:rPr lang="sr-Cyrl-CS" sz="1600" dirty="0" smtClean="0">
                <a:solidFill>
                  <a:prstClr val="black"/>
                </a:solidFill>
              </a:rPr>
              <a:t>-Функционисање локланих установа социјалне заштите</a:t>
            </a:r>
          </a:p>
          <a:p>
            <a:pPr>
              <a:buFontTx/>
              <a:buChar char="-"/>
            </a:pPr>
            <a:r>
              <a:rPr lang="sr-Cyrl-CS" sz="1600" dirty="0" smtClean="0">
                <a:solidFill>
                  <a:prstClr val="black"/>
                </a:solidFill>
              </a:rPr>
              <a:t>Пројекат „Помоћ у кући за старија лица,,</a:t>
            </a:r>
          </a:p>
          <a:p>
            <a:pPr>
              <a:buFontTx/>
              <a:buChar char="-"/>
            </a:pPr>
            <a:r>
              <a:rPr lang="sr-Cyrl-CS" sz="1600" dirty="0" smtClean="0">
                <a:solidFill>
                  <a:prstClr val="black"/>
                </a:solidFill>
              </a:rPr>
              <a:t>Пројекат ,,Лични пратилац  детета,,</a:t>
            </a:r>
          </a:p>
          <a:p>
            <a:pPr>
              <a:buFontTx/>
              <a:buChar char="-"/>
            </a:pPr>
            <a:r>
              <a:rPr lang="sr-Cyrl-CS" sz="1600" dirty="0" smtClean="0">
                <a:solidFill>
                  <a:prstClr val="black"/>
                </a:solidFill>
              </a:rPr>
              <a:t>Циљ је побољшање квалитета  социјалне заштите угроженим групама.</a:t>
            </a:r>
            <a:r>
              <a:rPr lang="sr-Cyrl-CS" sz="1600" dirty="0">
                <a:solidFill>
                  <a:prstClr val="black"/>
                </a:solidFill>
              </a:rPr>
              <a:t>		</a:t>
            </a:r>
            <a:r>
              <a:rPr lang="sr-Cyrl-CS" dirty="0">
                <a:solidFill>
                  <a:prstClr val="black"/>
                </a:solidFill>
              </a:rPr>
              <a:t>		</a:t>
            </a:r>
            <a:endParaRPr lang="sr-Latn-RS" dirty="0">
              <a:solidFill>
                <a:prstClr val="black"/>
              </a:solidFill>
            </a:endParaRPr>
          </a:p>
          <a:p>
            <a:r>
              <a:rPr lang="sr-Cyrl-CS" b="1" dirty="0">
                <a:solidFill>
                  <a:prstClr val="black"/>
                </a:solidFill>
              </a:rPr>
              <a:t>		</a:t>
            </a:r>
            <a:endParaRPr lang="sr-Latn-RS" dirty="0">
              <a:solidFill>
                <a:prstClr val="black"/>
              </a:solidFill>
            </a:endParaRPr>
          </a:p>
        </p:txBody>
      </p:sp>
      <p:pic>
        <p:nvPicPr>
          <p:cNvPr id="8" name="Picture 7" descr="Program 11 - Centar za socijalni rad Kucevo (6).jpg"/>
          <p:cNvPicPr>
            <a:picLocks noChangeAspect="1"/>
          </p:cNvPicPr>
          <p:nvPr/>
        </p:nvPicPr>
        <p:blipFill rotWithShape="1">
          <a:blip r:embed="rId2" cstate="print"/>
          <a:srcRect r="28458"/>
          <a:stretch/>
        </p:blipFill>
        <p:spPr>
          <a:xfrm>
            <a:off x="6018873" y="4495800"/>
            <a:ext cx="2828180" cy="2276060"/>
          </a:xfrm>
          <a:prstGeom prst="rect">
            <a:avLst/>
          </a:prstGeom>
        </p:spPr>
      </p:pic>
      <p:pic>
        <p:nvPicPr>
          <p:cNvPr id="9" name="Picture 8" descr="Program 11 - Centar za socijalni rad Kucevo (2).jpg"/>
          <p:cNvPicPr>
            <a:picLocks noChangeAspect="1"/>
          </p:cNvPicPr>
          <p:nvPr/>
        </p:nvPicPr>
        <p:blipFill>
          <a:blip r:embed="rId3" cstate="print"/>
          <a:stretch>
            <a:fillRect/>
          </a:stretch>
        </p:blipFill>
        <p:spPr>
          <a:xfrm>
            <a:off x="457200" y="5003939"/>
            <a:ext cx="4038600" cy="1777861"/>
          </a:xfrm>
          <a:prstGeom prst="rect">
            <a:avLst/>
          </a:prstGeom>
        </p:spPr>
      </p:pic>
      <p:pic>
        <p:nvPicPr>
          <p:cNvPr id="10" name="Picture 9" descr="Program 11 - Centar za socijalni rad Kucevo (4).jpg"/>
          <p:cNvPicPr>
            <a:picLocks noChangeAspect="1"/>
          </p:cNvPicPr>
          <p:nvPr/>
        </p:nvPicPr>
        <p:blipFill>
          <a:blip r:embed="rId4" cstate="print"/>
          <a:stretch>
            <a:fillRect/>
          </a:stretch>
        </p:blipFill>
        <p:spPr>
          <a:xfrm>
            <a:off x="5708744" y="2819400"/>
            <a:ext cx="3138310" cy="1381539"/>
          </a:xfrm>
          <a:prstGeom prst="rect">
            <a:avLst/>
          </a:prstGeom>
        </p:spPr>
      </p:pic>
    </p:spTree>
    <p:extLst>
      <p:ext uri="{BB962C8B-B14F-4D97-AF65-F5344CB8AC3E}">
        <p14:creationId xmlns:p14="http://schemas.microsoft.com/office/powerpoint/2010/main" val="4116414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0"/>
          </a:xfrm>
        </p:spPr>
        <p:txBody>
          <a:bodyPr>
            <a:noAutofit/>
          </a:bodyPr>
          <a:lstStyle/>
          <a:p>
            <a:r>
              <a:rPr lang="sr-Cyrl-RS" b="1" dirty="0"/>
              <a:t>ПРОГРАМ 12. </a:t>
            </a:r>
            <a:r>
              <a:rPr lang="sr-Cyrl-RS" dirty="0">
                <a:solidFill>
                  <a:srgbClr val="C00000"/>
                </a:solidFill>
              </a:rPr>
              <a:t>Здравствена заштита</a:t>
            </a:r>
            <a:endParaRPr lang="sr-Latn-RS" dirty="0">
              <a:solidFill>
                <a:srgbClr val="C00000"/>
              </a:solidFill>
            </a:endParaRPr>
          </a:p>
        </p:txBody>
      </p:sp>
      <p:sp>
        <p:nvSpPr>
          <p:cNvPr id="2" name="Content Placeholder 1"/>
          <p:cNvSpPr>
            <a:spLocks noGrp="1"/>
          </p:cNvSpPr>
          <p:nvPr>
            <p:ph sz="quarter" idx="13"/>
          </p:nvPr>
        </p:nvSpPr>
        <p:spPr>
          <a:xfrm>
            <a:off x="243840" y="1061709"/>
            <a:ext cx="8595360" cy="5339091"/>
          </a:xfrm>
        </p:spPr>
        <p:txBody>
          <a:bodyPr/>
          <a:lstStyle/>
          <a:p>
            <a:pPr>
              <a:buFont typeface="Wingdings" pitchFamily="2" charset="2"/>
              <a:buChar char="q"/>
            </a:pPr>
            <a:r>
              <a:rPr lang="sr-Cyrl-RS" dirty="0" smtClean="0"/>
              <a:t> Укупно утрошено: </a:t>
            </a:r>
            <a:r>
              <a:rPr lang="en-US" dirty="0" smtClean="0"/>
              <a:t>18.965.730.21</a:t>
            </a:r>
            <a:r>
              <a:rPr lang="sr-Cyrl-RS" dirty="0" smtClean="0"/>
              <a:t> динара</a:t>
            </a:r>
          </a:p>
          <a:p>
            <a:pPr>
              <a:buNone/>
            </a:pPr>
            <a:endParaRPr lang="sr-Cyrl-RS" dirty="0"/>
          </a:p>
          <a:p>
            <a:endParaRPr lang="sr-Cyrl-RS" dirty="0"/>
          </a:p>
          <a:p>
            <a:pPr marL="109728" indent="0">
              <a:buNone/>
            </a:pPr>
            <a:endParaRPr lang="sr-Cyrl-RS" dirty="0"/>
          </a:p>
          <a:p>
            <a:pPr marL="109728" indent="0">
              <a:buNone/>
            </a:pPr>
            <a:endParaRPr lang="sr-Cyrl-RS" dirty="0"/>
          </a:p>
        </p:txBody>
      </p:sp>
      <p:sp>
        <p:nvSpPr>
          <p:cNvPr id="4" name="Rectangle 3"/>
          <p:cNvSpPr/>
          <p:nvPr/>
        </p:nvSpPr>
        <p:spPr>
          <a:xfrm>
            <a:off x="304800" y="1600200"/>
            <a:ext cx="8534400" cy="1569660"/>
          </a:xfrm>
          <a:prstGeom prst="rect">
            <a:avLst/>
          </a:prstGeom>
        </p:spPr>
        <p:txBody>
          <a:bodyPr wrap="square">
            <a:spAutoFit/>
          </a:bodyPr>
          <a:lstStyle/>
          <a:p>
            <a:pPr algn="just"/>
            <a:r>
              <a:rPr lang="sr-Cyrl-RS" sz="1600" dirty="0" smtClean="0">
                <a:solidFill>
                  <a:prstClr val="black"/>
                </a:solidFill>
              </a:rPr>
              <a:t>Унапређење здравствене заштите је на првом месту збрињавања наших грађана и она обухвата: доступност здравствене заштите за најстарије и најудаљеније становнике, подизање квалитета здравствених услуга, смањење времена чекања, стављање превентиве као приоритет унапређења здравствене заштите.Покренут је поступак  јавне набавке,  </a:t>
            </a:r>
            <a:r>
              <a:rPr lang="ru-RU" sz="1600" dirty="0" smtClean="0">
                <a:solidFill>
                  <a:prstClr val="black"/>
                </a:solidFill>
              </a:rPr>
              <a:t>Набавка радова - Извођење грађевинских радова на реконструкцији и енергетској санацији објекта Дома здравља "Бошко Вребалов" у Кучеву</a:t>
            </a:r>
            <a:r>
              <a:rPr lang="sr-Latn-RS" sz="1600" dirty="0">
                <a:solidFill>
                  <a:prstClr val="black"/>
                </a:solidFill>
              </a:rPr>
              <a:t>.</a:t>
            </a:r>
          </a:p>
        </p:txBody>
      </p:sp>
      <p:sp>
        <p:nvSpPr>
          <p:cNvPr id="6" name="Rectangle 5"/>
          <p:cNvSpPr/>
          <p:nvPr/>
        </p:nvSpPr>
        <p:spPr>
          <a:xfrm>
            <a:off x="304800" y="5968425"/>
            <a:ext cx="8417293" cy="584775"/>
          </a:xfrm>
          <a:prstGeom prst="rect">
            <a:avLst/>
          </a:prstGeom>
        </p:spPr>
        <p:txBody>
          <a:bodyPr wrap="square">
            <a:spAutoFit/>
          </a:bodyPr>
          <a:lstStyle/>
          <a:p>
            <a:pPr algn="just"/>
            <a:r>
              <a:rPr lang="sr-Cyrl-CS" sz="1600" dirty="0" smtClean="0">
                <a:solidFill>
                  <a:prstClr val="black"/>
                </a:solidFill>
              </a:rPr>
              <a:t>Један од циљева је унапређење здравља становништва. Покривеност становништва примарном здравственом заштитом је 100 посто.</a:t>
            </a:r>
            <a:endParaRPr lang="sr-Cyrl-CS" sz="1600" dirty="0">
              <a:solidFill>
                <a:prstClr val="black"/>
              </a:solidFill>
            </a:endParaRPr>
          </a:p>
        </p:txBody>
      </p:sp>
      <p:pic>
        <p:nvPicPr>
          <p:cNvPr id="7" name="Picture 6" descr="Program 11 - Dom zdravlja Kucevo (1).jpg"/>
          <p:cNvPicPr>
            <a:picLocks noChangeAspect="1"/>
          </p:cNvPicPr>
          <p:nvPr/>
        </p:nvPicPr>
        <p:blipFill>
          <a:blip r:embed="rId2" cstate="print"/>
          <a:srcRect t="1149"/>
          <a:stretch>
            <a:fillRect/>
          </a:stretch>
        </p:blipFill>
        <p:spPr>
          <a:xfrm>
            <a:off x="381000" y="3186076"/>
            <a:ext cx="3810000" cy="2767983"/>
          </a:xfrm>
          <a:prstGeom prst="rect">
            <a:avLst/>
          </a:prstGeom>
        </p:spPr>
      </p:pic>
      <p:pic>
        <p:nvPicPr>
          <p:cNvPr id="8" name="Picture 7" descr="Program 11 - Dom zdravlja Kucevo (2).jpg"/>
          <p:cNvPicPr>
            <a:picLocks noChangeAspect="1"/>
          </p:cNvPicPr>
          <p:nvPr/>
        </p:nvPicPr>
        <p:blipFill>
          <a:blip r:embed="rId3" cstate="print"/>
          <a:srcRect l="13559" b="565"/>
          <a:stretch>
            <a:fillRect/>
          </a:stretch>
        </p:blipFill>
        <p:spPr>
          <a:xfrm>
            <a:off x="5181600" y="2935851"/>
            <a:ext cx="3581400" cy="3018208"/>
          </a:xfrm>
          <a:prstGeom prst="rect">
            <a:avLst/>
          </a:prstGeom>
        </p:spPr>
      </p:pic>
    </p:spTree>
    <p:extLst>
      <p:ext uri="{BB962C8B-B14F-4D97-AF65-F5344CB8AC3E}">
        <p14:creationId xmlns:p14="http://schemas.microsoft.com/office/powerpoint/2010/main" val="720940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19506"/>
          </a:xfrm>
        </p:spPr>
        <p:txBody>
          <a:bodyPr>
            <a:noAutofit/>
          </a:bodyPr>
          <a:lstStyle/>
          <a:p>
            <a:r>
              <a:rPr lang="sr-Cyrl-RS" b="1" dirty="0"/>
              <a:t>ПРОГРАМ 13. </a:t>
            </a:r>
            <a:r>
              <a:rPr lang="sr-Cyrl-RS" dirty="0">
                <a:solidFill>
                  <a:srgbClr val="C00000"/>
                </a:solidFill>
              </a:rPr>
              <a:t>Развој културе и информисања</a:t>
            </a:r>
            <a:endParaRPr lang="sr-Latn-RS" dirty="0">
              <a:solidFill>
                <a:srgbClr val="C00000"/>
              </a:solidFill>
            </a:endParaRPr>
          </a:p>
        </p:txBody>
      </p:sp>
      <p:sp>
        <p:nvSpPr>
          <p:cNvPr id="2" name="Content Placeholder 1"/>
          <p:cNvSpPr>
            <a:spLocks noGrp="1"/>
          </p:cNvSpPr>
          <p:nvPr>
            <p:ph sz="quarter" idx="13"/>
          </p:nvPr>
        </p:nvSpPr>
        <p:spPr>
          <a:xfrm>
            <a:off x="274320" y="1298448"/>
            <a:ext cx="4373880" cy="5102352"/>
          </a:xfrm>
        </p:spPr>
        <p:txBody>
          <a:bodyPr>
            <a:noAutofit/>
          </a:bodyPr>
          <a:lstStyle/>
          <a:p>
            <a:pPr>
              <a:buFont typeface="Wingdings" pitchFamily="2" charset="2"/>
              <a:buChar char="q"/>
            </a:pPr>
            <a:r>
              <a:rPr lang="sr-Cyrl-RS" sz="1600" dirty="0" smtClean="0"/>
              <a:t> Укупно утрошено: 54.278.054,68 динара</a:t>
            </a:r>
          </a:p>
          <a:p>
            <a:pPr>
              <a:buNone/>
            </a:pPr>
            <a:endParaRPr lang="sr-Cyrl-RS" sz="1600" dirty="0"/>
          </a:p>
          <a:p>
            <a:pPr marL="0" indent="0">
              <a:buNone/>
            </a:pPr>
            <a:r>
              <a:rPr lang="sr-Cyrl-RS" sz="1600" dirty="0" smtClean="0"/>
              <a:t>Програм обухвата: </a:t>
            </a:r>
          </a:p>
          <a:p>
            <a:pPr marL="0" indent="0" algn="just"/>
            <a:r>
              <a:rPr lang="sr-Cyrl-RS" sz="1600" dirty="0" smtClean="0"/>
              <a:t> Функционисање локалних установа културе: Центра за културу „Драган Кецман” Кучево и Библиотеке „Никола Сикимић Максим” Кучево; </a:t>
            </a:r>
          </a:p>
          <a:p>
            <a:pPr marL="0" indent="0" algn="just"/>
            <a:r>
              <a:rPr lang="sr-Cyrl-RS" sz="1600" dirty="0" smtClean="0"/>
              <a:t> Развој и унапређење културе кроз манифестацију:  ,,Михољски сусрети села,,</a:t>
            </a:r>
          </a:p>
          <a:p>
            <a:pPr marL="0" indent="0" algn="just"/>
            <a:r>
              <a:rPr lang="sr-Cyrl-RS" sz="1600" dirty="0" smtClean="0"/>
              <a:t> Организовање књижевних вечери, позоришних представа, биоскопских пројекција, изложби,предавања, наступи фолклорног ансабла итд.</a:t>
            </a:r>
          </a:p>
          <a:p>
            <a:pPr marL="0" indent="0" algn="just">
              <a:buNone/>
            </a:pPr>
            <a:r>
              <a:rPr lang="sr-Cyrl-RS" sz="1600" dirty="0" smtClean="0"/>
              <a:t>Циљ је обезбедити и очувати културно-</a:t>
            </a:r>
            <a:br>
              <a:rPr lang="sr-Cyrl-RS" sz="1600" dirty="0" smtClean="0"/>
            </a:br>
            <a:r>
              <a:rPr lang="sr-Cyrl-RS" sz="1600" dirty="0" smtClean="0"/>
              <a:t>-историјско наслеђе и укључити што већи број грађана у културна дешавања општине</a:t>
            </a:r>
          </a:p>
          <a:p>
            <a:pPr marL="0" indent="0" algn="just">
              <a:buNone/>
            </a:pPr>
            <a:r>
              <a:rPr lang="sr-Cyrl-RS" sz="1600" dirty="0" smtClean="0"/>
              <a:t>-очување, унапређење и представљање културног-историјског наслеђа,културне разновсности,продукције и стваралаштва у локалној заједници.Остваривање права грађана и информисање и унапређење јавног ивнформисања.</a:t>
            </a:r>
            <a:endParaRPr lang="sr-Cyrl-RS" sz="1600" dirty="0"/>
          </a:p>
        </p:txBody>
      </p:sp>
      <p:pic>
        <p:nvPicPr>
          <p:cNvPr id="5" name="Picture 4" descr="Program 13 - 50. Homoljski motivi.jpg"/>
          <p:cNvPicPr>
            <a:picLocks noChangeAspect="1"/>
          </p:cNvPicPr>
          <p:nvPr/>
        </p:nvPicPr>
        <p:blipFill>
          <a:blip r:embed="rId2" cstate="print"/>
          <a:srcRect l="14000" r="10000"/>
          <a:stretch>
            <a:fillRect/>
          </a:stretch>
        </p:blipFill>
        <p:spPr>
          <a:xfrm>
            <a:off x="5867400" y="1371600"/>
            <a:ext cx="2895600" cy="2143125"/>
          </a:xfrm>
          <a:prstGeom prst="rect">
            <a:avLst/>
          </a:prstGeom>
        </p:spPr>
      </p:pic>
      <p:pic>
        <p:nvPicPr>
          <p:cNvPr id="6" name="Picture 5" descr="Program 13 - Festival Truba Miroslava Mileta Matusica.jpg"/>
          <p:cNvPicPr>
            <a:picLocks noChangeAspect="1"/>
          </p:cNvPicPr>
          <p:nvPr/>
        </p:nvPicPr>
        <p:blipFill>
          <a:blip r:embed="rId3" cstate="print"/>
          <a:stretch>
            <a:fillRect/>
          </a:stretch>
        </p:blipFill>
        <p:spPr>
          <a:xfrm>
            <a:off x="4800600" y="3607087"/>
            <a:ext cx="3965168" cy="2641313"/>
          </a:xfrm>
          <a:prstGeom prst="rect">
            <a:avLst/>
          </a:prstGeom>
        </p:spPr>
      </p:pic>
      <p:pic>
        <p:nvPicPr>
          <p:cNvPr id="7" name="Picture 6" descr="Program 13 - FESTEF u Kucevu.jpg"/>
          <p:cNvPicPr>
            <a:picLocks noChangeAspect="1"/>
          </p:cNvPicPr>
          <p:nvPr/>
        </p:nvPicPr>
        <p:blipFill>
          <a:blip r:embed="rId4" cstate="print"/>
          <a:srcRect t="20690" r="68966" b="24138"/>
          <a:stretch>
            <a:fillRect/>
          </a:stretch>
        </p:blipFill>
        <p:spPr>
          <a:xfrm>
            <a:off x="4791075" y="1371600"/>
            <a:ext cx="1000125" cy="1066800"/>
          </a:xfrm>
          <a:prstGeom prst="rect">
            <a:avLst/>
          </a:prstGeom>
        </p:spPr>
      </p:pic>
      <p:pic>
        <p:nvPicPr>
          <p:cNvPr id="8" name="Picture 7" descr="Program 13 - FESTEF u Kucevu.jpg"/>
          <p:cNvPicPr>
            <a:picLocks noChangeAspect="1"/>
          </p:cNvPicPr>
          <p:nvPr/>
        </p:nvPicPr>
        <p:blipFill>
          <a:blip r:embed="rId4" cstate="print"/>
          <a:srcRect t="20690" r="68966" b="24138"/>
          <a:stretch>
            <a:fillRect/>
          </a:stretch>
        </p:blipFill>
        <p:spPr>
          <a:xfrm>
            <a:off x="4791074" y="2438400"/>
            <a:ext cx="1000125" cy="1066800"/>
          </a:xfrm>
          <a:prstGeom prst="rect">
            <a:avLst/>
          </a:prstGeom>
        </p:spPr>
      </p:pic>
    </p:spTree>
    <p:extLst>
      <p:ext uri="{BB962C8B-B14F-4D97-AF65-F5344CB8AC3E}">
        <p14:creationId xmlns:p14="http://schemas.microsoft.com/office/powerpoint/2010/main" val="1469556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76200"/>
            <a:ext cx="8591550" cy="685800"/>
          </a:xfrm>
        </p:spPr>
        <p:txBody>
          <a:bodyPr>
            <a:noAutofit/>
          </a:bodyPr>
          <a:lstStyle/>
          <a:p>
            <a:r>
              <a:rPr lang="sr-Cyrl-RS" b="1" dirty="0"/>
              <a:t>ПРОГРАМ 14. </a:t>
            </a:r>
            <a:r>
              <a:rPr lang="sr-Cyrl-RS" dirty="0">
                <a:solidFill>
                  <a:srgbClr val="C00000"/>
                </a:solidFill>
              </a:rPr>
              <a:t>Развој спорта и омладин</a:t>
            </a:r>
            <a:r>
              <a:rPr lang="sr-Cyrl-RS" sz="3500" dirty="0">
                <a:solidFill>
                  <a:srgbClr val="C00000"/>
                </a:solidFill>
              </a:rPr>
              <a:t>е</a:t>
            </a:r>
            <a:endParaRPr lang="sr-Latn-RS" sz="3500" dirty="0">
              <a:solidFill>
                <a:srgbClr val="C00000"/>
              </a:solidFill>
            </a:endParaRPr>
          </a:p>
        </p:txBody>
      </p:sp>
      <p:sp>
        <p:nvSpPr>
          <p:cNvPr id="2" name="Content Placeholder 1"/>
          <p:cNvSpPr>
            <a:spLocks noGrp="1"/>
          </p:cNvSpPr>
          <p:nvPr>
            <p:ph sz="quarter" idx="13"/>
          </p:nvPr>
        </p:nvSpPr>
        <p:spPr/>
        <p:txBody>
          <a:bodyPr/>
          <a:lstStyle/>
          <a:p>
            <a:pPr>
              <a:buFont typeface="Wingdings" pitchFamily="2" charset="2"/>
              <a:buChar char="q"/>
            </a:pPr>
            <a:r>
              <a:rPr lang="sr-Cyrl-RS" dirty="0" smtClean="0"/>
              <a:t> Укупно утрошено: 23.915.049,31 </a:t>
            </a:r>
            <a:r>
              <a:rPr lang="sr-Cyrl-RS" dirty="0"/>
              <a:t>динара</a:t>
            </a:r>
          </a:p>
          <a:p>
            <a:endParaRPr lang="sr-Cyrl-RS" dirty="0"/>
          </a:p>
          <a:p>
            <a:pPr marL="109728" indent="0">
              <a:buNone/>
            </a:pPr>
            <a:endParaRPr lang="sr-Cyrl-RS" dirty="0"/>
          </a:p>
        </p:txBody>
      </p:sp>
      <p:sp>
        <p:nvSpPr>
          <p:cNvPr id="5" name="Rectangle 4"/>
          <p:cNvSpPr/>
          <p:nvPr/>
        </p:nvSpPr>
        <p:spPr>
          <a:xfrm>
            <a:off x="304800" y="4059792"/>
            <a:ext cx="8382000" cy="2062103"/>
          </a:xfrm>
          <a:prstGeom prst="rect">
            <a:avLst/>
          </a:prstGeom>
        </p:spPr>
        <p:txBody>
          <a:bodyPr wrap="square">
            <a:spAutoFit/>
          </a:bodyPr>
          <a:lstStyle/>
          <a:p>
            <a:pPr algn="just"/>
            <a:r>
              <a:rPr lang="sr-Cyrl-CS" sz="1600" dirty="0" smtClean="0">
                <a:solidFill>
                  <a:prstClr val="black"/>
                </a:solidFill>
              </a:rPr>
              <a:t>Циљ, </a:t>
            </a:r>
            <a:r>
              <a:rPr lang="sr-Cyrl-CS" sz="1600" dirty="0">
                <a:solidFill>
                  <a:prstClr val="black"/>
                </a:solidFill>
              </a:rPr>
              <a:t>обезбеђивање услова за рад и унапређење капацитета спортских организација преко којих се остварује јавни интерес у области спорта у </a:t>
            </a:r>
            <a:r>
              <a:rPr lang="sr-Cyrl-CS" sz="1600" dirty="0" smtClean="0">
                <a:solidFill>
                  <a:prstClr val="black"/>
                </a:solidFill>
              </a:rPr>
              <a:t>општини Кучево, </a:t>
            </a:r>
            <a:r>
              <a:rPr lang="sr-Cyrl-CS" sz="1600" dirty="0">
                <a:solidFill>
                  <a:prstClr val="black"/>
                </a:solidFill>
              </a:rPr>
              <a:t>реализован је у потпуности у односу на план . </a:t>
            </a:r>
            <a:endParaRPr lang="sr-Latn-RS" sz="1600" dirty="0">
              <a:solidFill>
                <a:prstClr val="black"/>
              </a:solidFill>
            </a:endParaRPr>
          </a:p>
          <a:p>
            <a:pPr algn="just"/>
            <a:r>
              <a:rPr lang="sr-Cyrl-CS" sz="1600" dirty="0" smtClean="0">
                <a:solidFill>
                  <a:prstClr val="black"/>
                </a:solidFill>
              </a:rPr>
              <a:t>У 2021. години буџет је финансирао 35 спортских удружења у 10 различитих спортова кроз 34 програма преко којих се остварује јавни интерес у области спорта. У 2021. години спортска удружења су реализовала низ акција и манифестација. Такође, у склопу својих редовних активности, клубови су учествовали у својим такмичарским лигама.Изграђено је дечје игралиште у Црквеној порти.</a:t>
            </a:r>
            <a:endParaRPr lang="sr-Latn-RS" sz="1600" dirty="0">
              <a:solidFill>
                <a:prstClr val="black"/>
              </a:solidFill>
            </a:endParaRPr>
          </a:p>
        </p:txBody>
      </p:sp>
      <p:pic>
        <p:nvPicPr>
          <p:cNvPr id="6" name="Picture 5" descr="Program 14 - Rukomet.jpg"/>
          <p:cNvPicPr>
            <a:picLocks noChangeAspect="1"/>
          </p:cNvPicPr>
          <p:nvPr/>
        </p:nvPicPr>
        <p:blipFill>
          <a:blip r:embed="rId2" cstate="print"/>
          <a:srcRect l="25397"/>
          <a:stretch>
            <a:fillRect/>
          </a:stretch>
        </p:blipFill>
        <p:spPr>
          <a:xfrm>
            <a:off x="457200" y="1905000"/>
            <a:ext cx="2667000" cy="2058284"/>
          </a:xfrm>
          <a:prstGeom prst="rect">
            <a:avLst/>
          </a:prstGeom>
        </p:spPr>
      </p:pic>
      <p:pic>
        <p:nvPicPr>
          <p:cNvPr id="7" name="Picture 6" descr="Program 14 - Fudbal.jpg"/>
          <p:cNvPicPr>
            <a:picLocks noChangeAspect="1"/>
          </p:cNvPicPr>
          <p:nvPr/>
        </p:nvPicPr>
        <p:blipFill>
          <a:blip r:embed="rId3" cstate="print"/>
          <a:stretch>
            <a:fillRect/>
          </a:stretch>
        </p:blipFill>
        <p:spPr>
          <a:xfrm>
            <a:off x="3124200" y="1900382"/>
            <a:ext cx="3581400" cy="2062018"/>
          </a:xfrm>
          <a:prstGeom prst="rect">
            <a:avLst/>
          </a:prstGeom>
        </p:spPr>
      </p:pic>
      <p:pic>
        <p:nvPicPr>
          <p:cNvPr id="8" name="Picture 7" descr="Program 14 - Sah u Kucevu.jpg"/>
          <p:cNvPicPr>
            <a:picLocks noChangeAspect="1"/>
          </p:cNvPicPr>
          <p:nvPr/>
        </p:nvPicPr>
        <p:blipFill>
          <a:blip r:embed="rId4" cstate="print"/>
          <a:srcRect l="14907" r="15528"/>
          <a:stretch>
            <a:fillRect/>
          </a:stretch>
        </p:blipFill>
        <p:spPr>
          <a:xfrm>
            <a:off x="6172200" y="1944255"/>
            <a:ext cx="2438400" cy="2018145"/>
          </a:xfrm>
          <a:prstGeom prst="rect">
            <a:avLst/>
          </a:prstGeom>
        </p:spPr>
      </p:pic>
    </p:spTree>
    <p:extLst>
      <p:ext uri="{BB962C8B-B14F-4D97-AF65-F5344CB8AC3E}">
        <p14:creationId xmlns:p14="http://schemas.microsoft.com/office/powerpoint/2010/main" val="1827063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4" y="152400"/>
            <a:ext cx="8715375" cy="609601"/>
          </a:xfrm>
        </p:spPr>
        <p:txBody>
          <a:bodyPr>
            <a:noAutofit/>
          </a:bodyPr>
          <a:lstStyle/>
          <a:p>
            <a:r>
              <a:rPr lang="sr-Cyrl-RS" b="1" dirty="0"/>
              <a:t>ПРОГРАМ 15. </a:t>
            </a:r>
            <a:r>
              <a:rPr lang="sr-Cyrl-RS" dirty="0">
                <a:solidFill>
                  <a:srgbClr val="C00000"/>
                </a:solidFill>
              </a:rPr>
              <a:t>Опште услуге локалне самоуправе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3200400"/>
          </a:xfrm>
        </p:spPr>
        <p:txBody>
          <a:bodyPr>
            <a:normAutofit/>
          </a:bodyPr>
          <a:lstStyle/>
          <a:p>
            <a:pPr>
              <a:buFont typeface="Wingdings" pitchFamily="2" charset="2"/>
              <a:buChar char="q"/>
            </a:pPr>
            <a:r>
              <a:rPr lang="sr-Cyrl-RS" dirty="0" smtClean="0"/>
              <a:t> Укупно утрошено: 109.702.450,54 динара</a:t>
            </a:r>
          </a:p>
          <a:p>
            <a:pPr>
              <a:buNone/>
            </a:pPr>
            <a:endParaRPr lang="sr-Cyrl-RS" dirty="0"/>
          </a:p>
          <a:p>
            <a:pPr algn="just"/>
            <a:r>
              <a:rPr lang="sr-Cyrl-CS" dirty="0" smtClean="0"/>
              <a:t>Циљ овог програма је обезбеђивање континуираног функционисања </a:t>
            </a:r>
            <a:r>
              <a:rPr lang="sr-Cyrl-CS" dirty="0"/>
              <a:t>органа </a:t>
            </a:r>
            <a:r>
              <a:rPr lang="sr-Cyrl-CS" dirty="0" smtClean="0"/>
              <a:t>ЈЛС (јединице локалне самоуправе)</a:t>
            </a:r>
            <a:r>
              <a:rPr lang="sr-Latn-RS" dirty="0" smtClean="0"/>
              <a:t>. </a:t>
            </a:r>
            <a:r>
              <a:rPr lang="sr-Cyrl-CS" dirty="0" smtClean="0"/>
              <a:t>Трошкови  </a:t>
            </a:r>
            <a:r>
              <a:rPr lang="sr-Cyrl-CS" dirty="0"/>
              <a:t>који су предвиђени овим програмом, планирани су у </a:t>
            </a:r>
            <a:r>
              <a:rPr lang="sr-Cyrl-CS" dirty="0" smtClean="0"/>
              <a:t>параметрима </a:t>
            </a:r>
            <a:r>
              <a:rPr lang="sr-Cyrl-CS" dirty="0"/>
              <a:t>у односу на </a:t>
            </a:r>
            <a:r>
              <a:rPr lang="sr-Cyrl-CS" dirty="0" smtClean="0"/>
              <a:t>20</a:t>
            </a:r>
            <a:r>
              <a:rPr lang="sr-Cyrl-RS" dirty="0" smtClean="0"/>
              <a:t>20</a:t>
            </a:r>
            <a:r>
              <a:rPr lang="sr-Cyrl-CS" dirty="0" smtClean="0"/>
              <a:t>. </a:t>
            </a:r>
            <a:r>
              <a:rPr lang="sr-Cyrl-CS" dirty="0"/>
              <a:t>годину што је у складу са  рестриктивном политиком запошљавања у државним органима, и у том смислу су формирани и сви остали трошкови на начин на који и како је могуће </a:t>
            </a:r>
            <a:r>
              <a:rPr lang="sr-Cyrl-CS" dirty="0" smtClean="0"/>
              <a:t>утицати, </a:t>
            </a:r>
            <a:r>
              <a:rPr lang="sr-Cyrl-CS" dirty="0"/>
              <a:t>а да при томе функционисање локалне самоуправе задржи постојећи квантитет и квалитет.</a:t>
            </a:r>
            <a:endParaRPr lang="sr-Latn-RS" dirty="0"/>
          </a:p>
          <a:p>
            <a:endParaRPr lang="sr-Cyrl-RS" dirty="0"/>
          </a:p>
          <a:p>
            <a:pPr marL="109728" indent="0">
              <a:buNone/>
            </a:pPr>
            <a:endParaRPr lang="sr-Cyrl-RS" dirty="0"/>
          </a:p>
        </p:txBody>
      </p:sp>
      <p:pic>
        <p:nvPicPr>
          <p:cNvPr id="5" name="Picture 4" descr="Program 14 - Zgrada Opstine Kucevo.jpg"/>
          <p:cNvPicPr>
            <a:picLocks noChangeAspect="1"/>
          </p:cNvPicPr>
          <p:nvPr/>
        </p:nvPicPr>
        <p:blipFill>
          <a:blip r:embed="rId2" cstate="print"/>
          <a:stretch>
            <a:fillRect/>
          </a:stretch>
        </p:blipFill>
        <p:spPr>
          <a:xfrm>
            <a:off x="533400" y="4371856"/>
            <a:ext cx="5105400" cy="2257544"/>
          </a:xfrm>
          <a:prstGeom prst="rect">
            <a:avLst/>
          </a:prstGeom>
        </p:spPr>
      </p:pic>
      <p:pic>
        <p:nvPicPr>
          <p:cNvPr id="7" name="Picture 6" descr="Program 14 - Zgrada Opstine Kucevo (3).jpg"/>
          <p:cNvPicPr>
            <a:picLocks noChangeAspect="1"/>
          </p:cNvPicPr>
          <p:nvPr/>
        </p:nvPicPr>
        <p:blipFill>
          <a:blip r:embed="rId3" cstate="print"/>
          <a:stretch>
            <a:fillRect/>
          </a:stretch>
        </p:blipFill>
        <p:spPr>
          <a:xfrm>
            <a:off x="5715000" y="4343400"/>
            <a:ext cx="3048000" cy="2286000"/>
          </a:xfrm>
          <a:prstGeom prst="rect">
            <a:avLst/>
          </a:prstGeom>
        </p:spPr>
      </p:pic>
    </p:spTree>
    <p:extLst>
      <p:ext uri="{BB962C8B-B14F-4D97-AF65-F5344CB8AC3E}">
        <p14:creationId xmlns:p14="http://schemas.microsoft.com/office/powerpoint/2010/main" val="242698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914400"/>
          </a:xfrm>
        </p:spPr>
        <p:txBody>
          <a:bodyPr>
            <a:noAutofit/>
          </a:bodyPr>
          <a:lstStyle/>
          <a:p>
            <a:r>
              <a:rPr lang="sr-Cyrl-RS" b="1" dirty="0"/>
              <a:t>ПРОГРАМ 16. </a:t>
            </a:r>
            <a:r>
              <a:rPr lang="sr-Cyrl-RS" dirty="0">
                <a:solidFill>
                  <a:srgbClr val="C00000"/>
                </a:solidFill>
              </a:rPr>
              <a:t>Политички систем локалне самоуправе</a:t>
            </a:r>
            <a:endParaRPr lang="sr-Latn-RS" dirty="0">
              <a:solidFill>
                <a:srgbClr val="C00000"/>
              </a:solidFill>
            </a:endParaRPr>
          </a:p>
        </p:txBody>
      </p:sp>
      <p:sp>
        <p:nvSpPr>
          <p:cNvPr id="2" name="Content Placeholder 1"/>
          <p:cNvSpPr>
            <a:spLocks noGrp="1"/>
          </p:cNvSpPr>
          <p:nvPr>
            <p:ph sz="quarter" idx="13"/>
          </p:nvPr>
        </p:nvSpPr>
        <p:spPr>
          <a:xfrm>
            <a:off x="274320" y="1298448"/>
            <a:ext cx="8595360" cy="1368552"/>
          </a:xfrm>
        </p:spPr>
        <p:txBody>
          <a:bodyPr/>
          <a:lstStyle/>
          <a:p>
            <a:pPr>
              <a:buFont typeface="Wingdings" pitchFamily="2" charset="2"/>
              <a:buChar char="q"/>
            </a:pPr>
            <a:r>
              <a:rPr lang="sr-Cyrl-RS" dirty="0" smtClean="0"/>
              <a:t> Укупно утрошено: 25.856.593,33 </a:t>
            </a:r>
            <a:r>
              <a:rPr lang="sr-Cyrl-RS" dirty="0"/>
              <a:t>динара</a:t>
            </a:r>
          </a:p>
          <a:p>
            <a:pPr algn="just"/>
            <a:r>
              <a:rPr lang="sr-Cyrl-CS" dirty="0"/>
              <a:t>Са </a:t>
            </a:r>
            <a:r>
              <a:rPr lang="sr-Cyrl-RS" smtClean="0"/>
              <a:t>девет</a:t>
            </a:r>
            <a:r>
              <a:rPr lang="sr-Cyrl-CS" smtClean="0"/>
              <a:t> </a:t>
            </a:r>
            <a:r>
              <a:rPr lang="sr-Cyrl-CS" dirty="0"/>
              <a:t>одржаних седница Скупштине </a:t>
            </a:r>
            <a:r>
              <a:rPr lang="sr-Cyrl-CS" dirty="0" smtClean="0"/>
              <a:t>општине Кучево, </a:t>
            </a:r>
            <a:r>
              <a:rPr lang="sr-Cyrl-CS" dirty="0"/>
              <a:t>Скупштина је у потпуности обављала делатности из своје надлежности у складу са Законом о локалној самоуправи и Статутом </a:t>
            </a:r>
            <a:r>
              <a:rPr lang="sr-Cyrl-CS" dirty="0" smtClean="0"/>
              <a:t>Општине Кучево.</a:t>
            </a:r>
            <a:endParaRPr lang="sr-Cyrl-RS" dirty="0"/>
          </a:p>
          <a:p>
            <a:pPr marL="109728" indent="0">
              <a:buNone/>
            </a:pPr>
            <a:endParaRPr lang="sr-Cyrl-RS" dirty="0"/>
          </a:p>
        </p:txBody>
      </p:sp>
      <p:pic>
        <p:nvPicPr>
          <p:cNvPr id="1026" name="Picture 2" descr="Скупштина општине Кучево: Увећан буџет ·"/>
          <p:cNvPicPr>
            <a:picLocks noChangeAspect="1" noChangeArrowheads="1"/>
          </p:cNvPicPr>
          <p:nvPr/>
        </p:nvPicPr>
        <p:blipFill rotWithShape="1">
          <a:blip r:embed="rId2">
            <a:extLst>
              <a:ext uri="{28A0092B-C50C-407E-A947-70E740481C1C}">
                <a14:useLocalDpi xmlns:a14="http://schemas.microsoft.com/office/drawing/2010/main" val="0"/>
              </a:ext>
            </a:extLst>
          </a:blip>
          <a:srcRect t="20290"/>
          <a:stretch/>
        </p:blipFill>
        <p:spPr bwMode="auto">
          <a:xfrm>
            <a:off x="990600" y="3124200"/>
            <a:ext cx="7058025" cy="31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09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761999"/>
            <a:ext cx="8591550" cy="1066801"/>
          </a:xfrm>
        </p:spPr>
        <p:txBody>
          <a:bodyPr>
            <a:noAutofit/>
          </a:bodyPr>
          <a:lstStyle/>
          <a:p>
            <a:pPr algn="ctr"/>
            <a:r>
              <a:rPr lang="sr-Cyrl-RS" sz="2500" b="1" cap="all" dirty="0">
                <a:solidFill>
                  <a:schemeClr val="accent1">
                    <a:lumMod val="50000"/>
                  </a:schemeClr>
                </a:solidFill>
              </a:rPr>
              <a:t>Захваљујемо Вам се што сте издвојили време и пажљиво прегледали презентацију</a:t>
            </a:r>
            <a:endParaRPr lang="sr-Latn-RS" sz="2500" b="1" cap="all" dirty="0">
              <a:solidFill>
                <a:schemeClr val="accent1">
                  <a:lumMod val="50000"/>
                </a:schemeClr>
              </a:solidFill>
            </a:endParaRPr>
          </a:p>
        </p:txBody>
      </p:sp>
      <p:sp>
        <p:nvSpPr>
          <p:cNvPr id="2" name="Content Placeholder 1"/>
          <p:cNvSpPr>
            <a:spLocks noGrp="1"/>
          </p:cNvSpPr>
          <p:nvPr>
            <p:ph sz="quarter" idx="13"/>
          </p:nvPr>
        </p:nvSpPr>
        <p:spPr>
          <a:xfrm>
            <a:off x="609600" y="2209800"/>
            <a:ext cx="7924800" cy="4026408"/>
          </a:xfrm>
        </p:spPr>
        <p:txBody>
          <a:bodyPr>
            <a:normAutofit/>
          </a:bodyPr>
          <a:lstStyle/>
          <a:p>
            <a:pPr>
              <a:buNone/>
            </a:pPr>
            <a:endParaRPr lang="sr-Cyrl-RS" dirty="0"/>
          </a:p>
          <a:p>
            <a:pPr algn="just"/>
            <a:r>
              <a:rPr lang="sr-Cyrl-RS" dirty="0"/>
              <a:t>Уколико сте заинтересовани да погледате Одлуку о завршном рачуну </a:t>
            </a:r>
            <a:r>
              <a:rPr lang="sr-Cyrl-RS" dirty="0" smtClean="0"/>
              <a:t>буџета Општине Кучево за 2021. годину</a:t>
            </a:r>
            <a:r>
              <a:rPr lang="sr-Cyrl-RS" dirty="0"/>
              <a:t>, са свим пратећим документима у целини, исту можете преузети на следећем линку интернет </a:t>
            </a:r>
            <a:r>
              <a:rPr lang="sr-Cyrl-RS" dirty="0" smtClean="0"/>
              <a:t>странице (сајту) </a:t>
            </a:r>
            <a:r>
              <a:rPr lang="sr-Cyrl-RS" dirty="0"/>
              <a:t>О</a:t>
            </a:r>
            <a:r>
              <a:rPr lang="sr-Cyrl-RS" dirty="0" smtClean="0"/>
              <a:t>пштинске управе Кучево: </a:t>
            </a:r>
            <a:r>
              <a:rPr lang="en-US" dirty="0">
                <a:solidFill>
                  <a:srgbClr val="FF0000"/>
                </a:solidFill>
                <a:hlinkClick r:id="rId2"/>
              </a:rPr>
              <a:t>http://</a:t>
            </a:r>
            <a:r>
              <a:rPr lang="en-US" dirty="0" smtClean="0">
                <a:solidFill>
                  <a:srgbClr val="FF0000"/>
                </a:solidFill>
                <a:hlinkClick r:id="rId2"/>
              </a:rPr>
              <a:t>www.kucevo.rs/servis-gradana/budet/budet-opshtine-kuchevo-za-2021.php</a:t>
            </a:r>
            <a:r>
              <a:rPr lang="sr-Cyrl-RS" dirty="0" smtClean="0">
                <a:solidFill>
                  <a:srgbClr val="FF0000"/>
                </a:solidFill>
              </a:rPr>
              <a:t> </a:t>
            </a:r>
            <a:endParaRPr lang="sr-Cyrl-RS" dirty="0">
              <a:solidFill>
                <a:srgbClr val="FF0000"/>
              </a:solidFill>
            </a:endParaRPr>
          </a:p>
          <a:p>
            <a:pPr algn="just"/>
            <a:r>
              <a:rPr lang="sr-Cyrl-RS" dirty="0"/>
              <a:t>Уколико имате питања у вези са  </a:t>
            </a:r>
            <a:r>
              <a:rPr lang="sr-Cyrl-RS" dirty="0" smtClean="0"/>
              <a:t>Водичем/Презентацијом </a:t>
            </a:r>
            <a:r>
              <a:rPr lang="sr-Cyrl-RS" dirty="0"/>
              <a:t>или Одлуком о завршном рачуну, можете нам писати на адресу: </a:t>
            </a:r>
            <a:r>
              <a:rPr lang="en-US" dirty="0" smtClean="0">
                <a:solidFill>
                  <a:srgbClr val="FF0000"/>
                </a:solidFill>
                <a:hlinkClick r:id="rId3"/>
              </a:rPr>
              <a:t>budzet@kucevo.rs</a:t>
            </a:r>
            <a:r>
              <a:rPr lang="en-US" dirty="0" smtClean="0">
                <a:solidFill>
                  <a:srgbClr val="FF0000"/>
                </a:solidFill>
              </a:rPr>
              <a:t> </a:t>
            </a:r>
            <a:r>
              <a:rPr lang="sr-Cyrl-RS" dirty="0" smtClean="0"/>
              <a:t>и </a:t>
            </a:r>
            <a:r>
              <a:rPr lang="sr-Cyrl-RS" dirty="0"/>
              <a:t>оставити контакт податке за достављање </a:t>
            </a:r>
            <a:r>
              <a:rPr lang="sr-Cyrl-RS" dirty="0" smtClean="0"/>
              <a:t>одговора.</a:t>
            </a:r>
            <a:endParaRPr lang="sr-Latn-RS" dirty="0"/>
          </a:p>
        </p:txBody>
      </p:sp>
    </p:spTree>
    <p:extLst>
      <p:ext uri="{BB962C8B-B14F-4D97-AF65-F5344CB8AC3E}">
        <p14:creationId xmlns:p14="http://schemas.microsoft.com/office/powerpoint/2010/main" val="1274486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quarter" idx="13"/>
          </p:nvPr>
        </p:nvSpPr>
        <p:spPr>
          <a:xfrm>
            <a:off x="381000" y="1295400"/>
            <a:ext cx="8519160" cy="4937760"/>
          </a:xfrm>
        </p:spPr>
        <p:txBody>
          <a:bodyPr>
            <a:normAutofit lnSpcReduction="10000"/>
          </a:bodyPr>
          <a:lstStyle/>
          <a:p>
            <a:pPr marL="0" indent="0">
              <a:buNone/>
            </a:pPr>
            <a:r>
              <a:rPr lang="sr-Cyrl-RS" dirty="0"/>
              <a:t>Поштовани</a:t>
            </a:r>
            <a:r>
              <a:rPr lang="en-US" dirty="0"/>
              <a:t>,</a:t>
            </a:r>
            <a:r>
              <a:rPr lang="en-US" dirty="0">
                <a:solidFill>
                  <a:srgbClr val="FF0000"/>
                </a:solidFill>
              </a:rPr>
              <a:t> </a:t>
            </a:r>
            <a:endParaRPr lang="sr-Cyrl-RS" dirty="0">
              <a:solidFill>
                <a:srgbClr val="FF0000"/>
              </a:solidFill>
            </a:endParaRPr>
          </a:p>
          <a:p>
            <a:pPr marL="0" indent="0">
              <a:buNone/>
            </a:pPr>
            <a:endParaRPr lang="sr-Cyrl-RS" dirty="0">
              <a:solidFill>
                <a:srgbClr val="FF0000"/>
              </a:solidFill>
            </a:endParaRPr>
          </a:p>
          <a:p>
            <a:pPr marL="0" indent="0" algn="just">
              <a:buNone/>
            </a:pPr>
            <a:r>
              <a:rPr lang="sr-Cyrl-RS" dirty="0"/>
              <a:t>Презентација која је пред вама има за циљ да вам на што једноставнији и приступачнији начин прикаже</a:t>
            </a:r>
            <a:r>
              <a:rPr lang="en-US" dirty="0"/>
              <a:t> </a:t>
            </a:r>
            <a:r>
              <a:rPr lang="sr-Cyrl-RS" dirty="0"/>
              <a:t>на који начин је претходне године </a:t>
            </a:r>
            <a:r>
              <a:rPr lang="sr-Cyrl-RS" dirty="0" smtClean="0"/>
              <a:t>(20</a:t>
            </a:r>
            <a:r>
              <a:rPr lang="en-US" dirty="0" smtClean="0"/>
              <a:t>21</a:t>
            </a:r>
            <a:r>
              <a:rPr lang="sr-Cyrl-RS" dirty="0" smtClean="0"/>
              <a:t>. године) утрошен </a:t>
            </a:r>
            <a:r>
              <a:rPr lang="sr-Cyrl-RS" dirty="0"/>
              <a:t>новац из буџета наше </a:t>
            </a:r>
            <a:r>
              <a:rPr lang="sr-Cyrl-RS" dirty="0" smtClean="0"/>
              <a:t>општине. </a:t>
            </a:r>
            <a:r>
              <a:rPr lang="sr-Cyrl-RS" dirty="0"/>
              <a:t>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 </a:t>
            </a:r>
          </a:p>
          <a:p>
            <a:pPr marL="0" indent="0" algn="just">
              <a:buNone/>
            </a:pPr>
            <a:r>
              <a:rPr lang="sr-Cyrl-RS" dirty="0" smtClean="0"/>
              <a:t>Кроз овај транспарентан начин желимо да </a:t>
            </a:r>
            <a:r>
              <a:rPr lang="sr-Cyrl-RS" dirty="0"/>
              <a:t>унапредимо </a:t>
            </a:r>
            <a:r>
              <a:rPr lang="sr-Cyrl-RS" dirty="0" smtClean="0"/>
              <a:t>интересовање наших суграђана за локалне финансије и као и да заједно сарађујемо у постављану циљева, утврђивању приоритета развоја и планирању развоја општине</a:t>
            </a:r>
          </a:p>
          <a:p>
            <a:pPr marL="0" indent="0" algn="r">
              <a:buNone/>
            </a:pPr>
            <a:r>
              <a:rPr lang="sr-Cyrl-RS" dirty="0" smtClean="0"/>
              <a:t> Председник Општине Кучево</a:t>
            </a:r>
          </a:p>
          <a:p>
            <a:pPr marL="0" indent="0" algn="r">
              <a:buNone/>
            </a:pPr>
            <a:r>
              <a:rPr lang="sr-Cyrl-RS" dirty="0" smtClean="0"/>
              <a:t>Др Иван Рајичић </a:t>
            </a:r>
          </a:p>
          <a:p>
            <a:pPr marL="0" indent="0" algn="r">
              <a:buNone/>
            </a:pPr>
            <a:endParaRPr lang="sr-Cyrl-RS" dirty="0" smtClean="0"/>
          </a:p>
          <a:p>
            <a:pPr marL="0" indent="0" algn="r">
              <a:buNone/>
            </a:pPr>
            <a:r>
              <a:rPr lang="sr-Cyrl-RS" dirty="0" smtClean="0">
                <a:solidFill>
                  <a:srgbClr val="FF0000"/>
                </a:solidFill>
              </a:rPr>
              <a:t> </a:t>
            </a:r>
          </a:p>
          <a:p>
            <a:endParaRPr lang="sr-Cyrl-RS" dirty="0"/>
          </a:p>
          <a:p>
            <a:endParaRPr lang="sr-Cyrl-RS" dirty="0"/>
          </a:p>
          <a:p>
            <a:endParaRPr lang="sr-Latn-RS" dirty="0">
              <a:solidFill>
                <a:srgbClr val="FF0000"/>
              </a:solidFill>
            </a:endParaRPr>
          </a:p>
        </p:txBody>
      </p:sp>
      <p:sp>
        <p:nvSpPr>
          <p:cNvPr id="5" name="Title 2"/>
          <p:cNvSpPr>
            <a:spLocks noGrp="1"/>
          </p:cNvSpPr>
          <p:nvPr>
            <p:ph type="title"/>
          </p:nvPr>
        </p:nvSpPr>
        <p:spPr>
          <a:xfrm>
            <a:off x="380999" y="228601"/>
            <a:ext cx="8486775" cy="685800"/>
          </a:xfrm>
        </p:spPr>
        <p:txBody>
          <a:bodyPr/>
          <a:lstStyle/>
          <a:p>
            <a:r>
              <a:rPr lang="sr-Cyrl-RS" dirty="0"/>
              <a:t>Уводна реч</a:t>
            </a:r>
            <a:endParaRPr lang="sr-Latn-RS" dirty="0"/>
          </a:p>
        </p:txBody>
      </p:sp>
    </p:spTree>
    <p:extLst>
      <p:ext uri="{BB962C8B-B14F-4D97-AF65-F5344CB8AC3E}">
        <p14:creationId xmlns:p14="http://schemas.microsoft.com/office/powerpoint/2010/main" val="380506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dirty="0"/>
              <a:t>СТРУКТУРА ОСТВАРЕНИХ ТЕКУЋИХ ПРИХОДА И ПРИМАЊА</a:t>
            </a:r>
            <a:endParaRPr lang="sr-Latn-C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331379419"/>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09600"/>
            <a:ext cx="6858000" cy="554037"/>
          </a:xfrm>
        </p:spPr>
        <p:txBody>
          <a:bodyPr>
            <a:noAutofit/>
          </a:bodyPr>
          <a:lstStyle/>
          <a:p>
            <a:r>
              <a:rPr lang="sr-Cyrl-RS" sz="3200" dirty="0" smtClean="0"/>
              <a:t>Остварење прихода и примања у односу на план</a:t>
            </a:r>
            <a:endParaRPr lang="sr-Cyrl-RS" sz="3200" dirty="0"/>
          </a:p>
        </p:txBody>
      </p:sp>
      <p:graphicFrame>
        <p:nvGraphicFramePr>
          <p:cNvPr id="5" name="Chart 4">
            <a:extLst>
              <a:ext uri="{FF2B5EF4-FFF2-40B4-BE49-F238E27FC236}">
                <a16:creationId xmlns:lc="http://schemas.openxmlformats.org/drawingml/2006/lockedCanvas" xmlns="" xmlns:a16="http://schemas.microsoft.com/office/drawing/2014/main" xmlns:xdr="http://schemas.openxmlformats.org/drawingml/2006/spreadsheetDrawing" id="{00000000-0008-0000-0000-000003000000}"/>
              </a:ext>
            </a:extLst>
          </p:cNvPr>
          <p:cNvGraphicFramePr>
            <a:graphicFrameLocks/>
          </p:cNvGraphicFramePr>
          <p:nvPr/>
        </p:nvGraphicFramePr>
        <p:xfrm>
          <a:off x="1162050" y="1076325"/>
          <a:ext cx="6819899" cy="47053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lc="http://schemas.openxmlformats.org/drawingml/2006/lockedCanvas" xmlns="" xmlns:a16="http://schemas.microsoft.com/office/drawing/2014/main" xmlns:xdr="http://schemas.openxmlformats.org/drawingml/2006/spreadsheetDrawing" id="{00000000-0008-0000-0000-000002000000}"/>
              </a:ext>
            </a:extLst>
          </p:cNvPr>
          <p:cNvGraphicFramePr>
            <a:graphicFrameLocks/>
          </p:cNvGraphicFramePr>
          <p:nvPr>
            <p:extLst>
              <p:ext uri="{D42A27DB-BD31-4B8C-83A1-F6EECF244321}">
                <p14:modId xmlns:p14="http://schemas.microsoft.com/office/powerpoint/2010/main" val="1660290829"/>
              </p:ext>
            </p:extLst>
          </p:nvPr>
        </p:nvGraphicFramePr>
        <p:xfrm>
          <a:off x="152400" y="304800"/>
          <a:ext cx="8915399"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6858000" cy="838200"/>
          </a:xfrm>
        </p:spPr>
        <p:txBody>
          <a:bodyPr>
            <a:noAutofit/>
          </a:bodyPr>
          <a:lstStyle/>
          <a:p>
            <a:r>
              <a:rPr lang="sr-Cyrl-RS" sz="3300" dirty="0" smtClean="0"/>
              <a:t>Месечна динамика остварења прихода</a:t>
            </a:r>
            <a:endParaRPr lang="en-US" sz="3300" dirty="0"/>
          </a:p>
        </p:txBody>
      </p:sp>
      <p:graphicFrame>
        <p:nvGraphicFramePr>
          <p:cNvPr id="4" name="Chart 3">
            <a:extLst>
              <a:ext uri="{FF2B5EF4-FFF2-40B4-BE49-F238E27FC236}">
                <a16:creationId xmlns:lc="http://schemas.openxmlformats.org/drawingml/2006/lockedCanvas" xmlns="" xmlns:a16="http://schemas.microsoft.com/office/drawing/2014/main" xmlns:xdr="http://schemas.openxmlformats.org/drawingml/2006/spreadsheetDrawing" id="{00000000-0008-0000-0100-000002000000}"/>
              </a:ext>
            </a:extLst>
          </p:cNvPr>
          <p:cNvGraphicFramePr>
            <a:graphicFrameLocks/>
          </p:cNvGraphicFramePr>
          <p:nvPr>
            <p:extLst>
              <p:ext uri="{D42A27DB-BD31-4B8C-83A1-F6EECF244321}">
                <p14:modId xmlns:p14="http://schemas.microsoft.com/office/powerpoint/2010/main" val="2521565133"/>
              </p:ext>
            </p:extLst>
          </p:nvPr>
        </p:nvGraphicFramePr>
        <p:xfrm>
          <a:off x="790574" y="890587"/>
          <a:ext cx="7972426" cy="55102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dirty="0"/>
              <a:t>СТРУКТУРА ИЗВРШЕНИХ РАСХОДА И ИЗДАТАКА БУЏЕТА</a:t>
            </a:r>
            <a:endParaRPr lang="sr-Latn-C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247899723"/>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1323</TotalTime>
  <Words>2776</Words>
  <Application>Microsoft Office PowerPoint</Application>
  <PresentationFormat>On-screen Show (4:3)</PresentationFormat>
  <Paragraphs>207</Paragraphs>
  <Slides>36</Slides>
  <Notes>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ОПШТИНА КУЧЕВО  ВОДИЧ КРОЗ КОНСОЛИДОВАНИ ЗАВРШНИ РАЧУН БУЏЕТА ОПШТИНЕ КУЧЕВО ЗА 2021. ГОДИНУ</vt:lpstr>
      <vt:lpstr>САДРЖАЈ:</vt:lpstr>
      <vt:lpstr> КОНСОЛИДОВАНИ ЗАВРШНИ РАЧУН БУЏЕТА ОПШТИНЕ КУЧЕВО ЗА 2021. ГОДИНУ</vt:lpstr>
      <vt:lpstr>Уводна реч</vt:lpstr>
      <vt:lpstr>СТРУКТУРА ОСТВАРЕНИХ ТЕКУЋИХ ПРИХОДА И ПРИМАЊА</vt:lpstr>
      <vt:lpstr>Остварење прихода и примања у односу на план</vt:lpstr>
      <vt:lpstr>PowerPoint Presentation</vt:lpstr>
      <vt:lpstr>Месечна динамика остварења прихода</vt:lpstr>
      <vt:lpstr>СТРУКТУРА ИЗВРШЕНИХ РАСХОДА И ИЗДАТАКА БУЏЕТА</vt:lpstr>
      <vt:lpstr>Извршење расхода и издатака у односу на план</vt:lpstr>
      <vt:lpstr>PowerPoint Presentation</vt:lpstr>
      <vt:lpstr>Месечна динамика извршења расхода</vt:lpstr>
      <vt:lpstr>ПРЕГЛЕД ИЗВРШЕЊА ПО КОРИСНИЦИМА</vt:lpstr>
      <vt:lpstr>PowerPoint Presentation</vt:lpstr>
      <vt:lpstr>Преглед програмске структуре буџета</vt:lpstr>
      <vt:lpstr>ПРОГРАМ 1. Становање, урбанизам и просторно планирање</vt:lpstr>
      <vt:lpstr>ПРОГРАМ 2. Комуналне делатности </vt:lpstr>
      <vt:lpstr>ПРОГРАМ 2. Комуналне делатности </vt:lpstr>
      <vt:lpstr>ПРОГРАМ 3. Локални економски развој</vt:lpstr>
      <vt:lpstr>ПРОГРАМ 3. Локални економски развој</vt:lpstr>
      <vt:lpstr>ПРОГРАМ 4. Развој туризма</vt:lpstr>
      <vt:lpstr>PowerPoint Presentation</vt:lpstr>
      <vt:lpstr>PowerPoint Presentation</vt:lpstr>
      <vt:lpstr>ПРОГРАМ 6. Заштита животне средине</vt:lpstr>
      <vt:lpstr>ПРОГРАМ 6. Заштита животне средине</vt:lpstr>
      <vt:lpstr>ПРОГРАМ 7. Организација саобраћаја и саобраћајна инфраструктура</vt:lpstr>
      <vt:lpstr>ПРОГРАМ 8. Предшколско васпитање и образовање</vt:lpstr>
      <vt:lpstr>ПРОГРАМ 9. Основно образовање и васпитање</vt:lpstr>
      <vt:lpstr>ПРОГРАМ 10. Средње образовање и васпитање</vt:lpstr>
      <vt:lpstr>  ПРОГРАМ 11. Социјална и дечија заштита</vt:lpstr>
      <vt:lpstr>ПРОГРАМ 12. Здравствена заштита</vt:lpstr>
      <vt:lpstr>ПРОГРАМ 13. Развој културе и информисања</vt:lpstr>
      <vt:lpstr>ПРОГРАМ 14. Развој спорта и омладине</vt:lpstr>
      <vt:lpstr>ПРОГРАМ 15. Опште услуге локалне самоуправе</vt:lpstr>
      <vt:lpstr>ПРОГРАМ 16. Политички систем локалне самоуправе</vt:lpstr>
      <vt:lpstr>Захваљујемо Вам се што сте издвојили време и пажљиво прегледали презентацију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КОНСОЛИДОВАНИ ЗАВРШНИ РАЧУН БУЏЕТА ОПШТИНЕ ВЕЛИКО ГРАДИШТЕ ЗА 2014.ГОДИНУ</dc:title>
  <dc:creator>JPantic</dc:creator>
  <cp:lastModifiedBy>(D)</cp:lastModifiedBy>
  <cp:revision>217</cp:revision>
  <cp:lastPrinted>2018-09-10T13:38:36Z</cp:lastPrinted>
  <dcterms:created xsi:type="dcterms:W3CDTF">2006-08-16T00:00:00Z</dcterms:created>
  <dcterms:modified xsi:type="dcterms:W3CDTF">2022-05-28T09:22:57Z</dcterms:modified>
</cp:coreProperties>
</file>