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diagrams/layout3.xml" ContentType="application/vnd.openxmlformats-officedocument.drawingml.diagramLayout+xml"/>
  <Override PartName="/ppt/charts/chart7.xml" ContentType="application/vnd.openxmlformats-officedocument.drawingml.chart+xml"/>
  <Override PartName="/ppt/diagrams/layout1.xml" ContentType="application/vnd.openxmlformats-officedocument.drawingml.diagramLayout+xml"/>
  <Override PartName="/ppt/charts/chart3.xml" ContentType="application/vnd.openxmlformats-officedocument.drawingml.chart+xml"/>
  <Override PartName="/ppt/diagrams/data2.xml" ContentType="application/vnd.openxmlformats-officedocument.drawingml.diagramData+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charts/chart8.xml" ContentType="application/vnd.openxmlformats-officedocument.drawingml.chart+xml"/>
  <Override PartName="/ppt/slideLayouts/slideLayout10.xml" ContentType="application/vnd.openxmlformats-officedocument.presentationml.slideLayout+xml"/>
  <Override PartName="/ppt/diagrams/layout2.xml" ContentType="application/vnd.openxmlformats-officedocument.drawingml.diagramLayout+xml"/>
  <Override PartName="/ppt/charts/chart6.xml" ContentType="application/vnd.openxmlformats-officedocument.drawingml.chart+xml"/>
  <Default Extension="gif" ContentType="image/gif"/>
  <Override PartName="/ppt/charts/chart4.xml" ContentType="application/vnd.openxmlformats-officedocument.drawingml.chart+xml"/>
  <Override PartName="/ppt/diagrams/data3.xml" ContentType="application/vnd.openxmlformats-officedocument.drawingml.diagramData+xml"/>
  <Override PartName="/ppt/slides/slide8.xml" ContentType="application/vnd.openxmlformats-officedocument.presentationml.slide+xml"/>
  <Override PartName="/ppt/diagrams/data1.xml" ContentType="application/vnd.openxmlformats-officedocument.drawingml.diagramData+xml"/>
  <Override PartName="/ppt/charts/chart2.xml" ContentType="application/vnd.openxmlformats-officedocument.drawingml.chart+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8" r:id="rId1"/>
    <p:sldMasterId id="2147484021" r:id="rId2"/>
  </p:sldMasterIdLst>
  <p:notesMasterIdLst>
    <p:notesMasterId r:id="rId35"/>
  </p:notesMasterIdLst>
  <p:sldIdLst>
    <p:sldId id="264" r:id="rId3"/>
    <p:sldId id="293" r:id="rId4"/>
    <p:sldId id="256" r:id="rId5"/>
    <p:sldId id="316" r:id="rId6"/>
    <p:sldId id="257" r:id="rId7"/>
    <p:sldId id="258" r:id="rId8"/>
    <p:sldId id="295" r:id="rId9"/>
    <p:sldId id="315" r:id="rId10"/>
    <p:sldId id="260" r:id="rId11"/>
    <p:sldId id="296" r:id="rId12"/>
    <p:sldId id="267" r:id="rId13"/>
    <p:sldId id="314" r:id="rId14"/>
    <p:sldId id="270" r:id="rId15"/>
    <p:sldId id="262" r:id="rId16"/>
    <p:sldId id="297" r:id="rId17"/>
    <p:sldId id="318" r:id="rId18"/>
    <p:sldId id="319" r:id="rId19"/>
    <p:sldId id="321" r:id="rId20"/>
    <p:sldId id="322" r:id="rId21"/>
    <p:sldId id="323" r:id="rId22"/>
    <p:sldId id="324" r:id="rId23"/>
    <p:sldId id="325" r:id="rId24"/>
    <p:sldId id="326" r:id="rId25"/>
    <p:sldId id="327" r:id="rId26"/>
    <p:sldId id="328" r:id="rId27"/>
    <p:sldId id="329" r:id="rId28"/>
    <p:sldId id="330" r:id="rId29"/>
    <p:sldId id="331" r:id="rId30"/>
    <p:sldId id="332" r:id="rId31"/>
    <p:sldId id="333" r:id="rId32"/>
    <p:sldId id="334" r:id="rId33"/>
    <p:sldId id="335" r:id="rId34"/>
  </p:sldIdLst>
  <p:sldSz cx="9144000" cy="6858000" type="screen4x3"/>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362" autoAdjust="0"/>
    <p:restoredTop sz="94718" autoAdjust="0"/>
  </p:normalViewPr>
  <p:slideViewPr>
    <p:cSldViewPr>
      <p:cViewPr varScale="1">
        <p:scale>
          <a:sx n="110" d="100"/>
          <a:sy n="110" d="100"/>
        </p:scale>
        <p:origin x="-164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192.168.168.3\dokumenti\.Aleksandar%20Ilic\Budzet\zavrsni\2024\Zavrsni%20budzet%202024\GRADJANSKI%20VODIC%202024\Prilog%202%20-%20Tabele%20i%20grafici.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192.168.168.3\dokumenti\.Aleksandar%20Ilic\Budzet\zavrsni\2024\Zavrsni%20budzet%202024\GRADJANSKI%20VODIC%202024\Prilog%202%20-%20Tabele%20i%20grafici.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192.168.168.3\dokumenti\.Aleksandar%20Ilic\Budzet\zavrsni\2024\Zavrsni%20budzet%202024\GRADJANSKI%20VODIC%202024\Prilog%202%20-%20Tabele%20i%20grafici.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192.168.168.3\dokumenti\.Aleksandar%20Ilic\Budzet\zavrsni\2024\Zavrsni%20budzet%202024\GRADJANSKI%20VODIC%202024\Prilog%202%20-%20Tabele%20i%20grafici.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192.168.168.3\dokumenti\.Aleksandar%20Ilic\Budzet\zavrsni\2024\Zavrsni%20budzet%202024\GRADJANSKI%20VODIC%202024\Prilog%202%20-%20Tabele%20i%20grafici.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192.168.168.3\dokumenti\.Aleksandar%20Ilic\Budzet\zavrsni\2024\Zavrsni%20budzet%202024\GRADJANSKI%20VODIC%202024\Prilog%202%20-%20Tabele%20i%20grafici.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192.168.168.3\dokumenti\.Aleksandar%20Ilic\Budzet\zavrsni\2024\Zavrsni%20budzet%202024\GRADJANSKI%20VODIC%202024\Prilog%202%20-%20Tabele%20i%20grafici.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192.168.168.3\dokumenti\.Aleksandar%20Ilic\Budzet\zavrsni\2024\Zavrsni%20budzet%202024\GRADJANSKI%20VODIC%202024\Prilog%202%20-%20Tabele%20i%20grafici.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26"/>
  <c:chart>
    <c:view3D>
      <c:rAngAx val="1"/>
    </c:view3D>
    <c:plotArea>
      <c:layout/>
      <c:bar3DChart>
        <c:barDir val="col"/>
        <c:grouping val="clustered"/>
        <c:ser>
          <c:idx val="0"/>
          <c:order val="0"/>
          <c:tx>
            <c:strRef>
              <c:f>'[Prilog 2 - Tabele i grafici.xlsx]Приходи и примања'!$D$5</c:f>
              <c:strCache>
                <c:ptCount val="1"/>
                <c:pt idx="0">
                  <c:v>извршење</c:v>
                </c:pt>
              </c:strCache>
            </c:strRef>
          </c:tx>
          <c:cat>
            <c:strRef>
              <c:f>'[Prilog 2 - Tabele i grafici.xlsx]Приходи и примања'!$C$6:$C$11</c:f>
              <c:strCache>
                <c:ptCount val="6"/>
                <c:pt idx="0">
                  <c:v>Порески приходи</c:v>
                </c:pt>
                <c:pt idx="1">
                  <c:v>Трансфери од других нивоа власти</c:v>
                </c:pt>
                <c:pt idx="2">
                  <c:v>Приходи од имовине и продаје добара</c:v>
                </c:pt>
                <c:pt idx="3">
                  <c:v>Други приходи</c:v>
                </c:pt>
                <c:pt idx="4">
                  <c:v>Приходи о продаје финансјске и нефинансијске имовине</c:v>
                </c:pt>
                <c:pt idx="5">
                  <c:v>Примања од задуживања и остала примања</c:v>
                </c:pt>
              </c:strCache>
            </c:strRef>
          </c:cat>
          <c:val>
            <c:numRef>
              <c:f>'[Prilog 2 - Tabele i grafici.xlsx]Приходи и примања'!$D$6:$D$11</c:f>
              <c:numCache>
                <c:formatCode>#,##0</c:formatCode>
                <c:ptCount val="6"/>
                <c:pt idx="0">
                  <c:v>331047292.02999991</c:v>
                </c:pt>
                <c:pt idx="1">
                  <c:v>312005076.77999991</c:v>
                </c:pt>
                <c:pt idx="2">
                  <c:v>21222781.059999999</c:v>
                </c:pt>
                <c:pt idx="3">
                  <c:v>4361574.9800000004</c:v>
                </c:pt>
                <c:pt idx="4">
                  <c:v>2609543</c:v>
                </c:pt>
                <c:pt idx="5">
                  <c:v>20027783.100000001</c:v>
                </c:pt>
              </c:numCache>
            </c:numRef>
          </c:val>
          <c:extLst xmlns:c16r2="http://schemas.microsoft.com/office/drawing/2015/06/chart">
            <c:ext xmlns:c16="http://schemas.microsoft.com/office/drawing/2014/chart" uri="{C3380CC4-5D6E-409C-BE32-E72D297353CC}">
              <c16:uniqueId val="{00000000-3360-497B-ADCB-3C54FE01221D}"/>
            </c:ext>
          </c:extLst>
        </c:ser>
        <c:ser>
          <c:idx val="1"/>
          <c:order val="1"/>
          <c:tx>
            <c:strRef>
              <c:f>'[Prilog 2 - Tabele i grafici.xlsx]Приходи и примања'!$E$5</c:f>
              <c:strCache>
                <c:ptCount val="1"/>
                <c:pt idx="0">
                  <c:v>план</c:v>
                </c:pt>
              </c:strCache>
            </c:strRef>
          </c:tx>
          <c:cat>
            <c:strRef>
              <c:f>'[Prilog 2 - Tabele i grafici.xlsx]Приходи и примања'!$C$6:$C$11</c:f>
              <c:strCache>
                <c:ptCount val="6"/>
                <c:pt idx="0">
                  <c:v>Порески приходи</c:v>
                </c:pt>
                <c:pt idx="1">
                  <c:v>Трансфери од других нивоа власти</c:v>
                </c:pt>
                <c:pt idx="2">
                  <c:v>Приходи од имовине и продаје добара</c:v>
                </c:pt>
                <c:pt idx="3">
                  <c:v>Други приходи</c:v>
                </c:pt>
                <c:pt idx="4">
                  <c:v>Приходи о продаје финансјске и нефинансијске имовине</c:v>
                </c:pt>
                <c:pt idx="5">
                  <c:v>Примања од задуживања и остала примања</c:v>
                </c:pt>
              </c:strCache>
            </c:strRef>
          </c:cat>
          <c:val>
            <c:numRef>
              <c:f>'[Prilog 2 - Tabele i grafici.xlsx]Приходи и примања'!$E$6:$E$11</c:f>
              <c:numCache>
                <c:formatCode>#,##0</c:formatCode>
                <c:ptCount val="6"/>
                <c:pt idx="0">
                  <c:v>326970000</c:v>
                </c:pt>
                <c:pt idx="1">
                  <c:v>313990667</c:v>
                </c:pt>
                <c:pt idx="2">
                  <c:v>27350622</c:v>
                </c:pt>
                <c:pt idx="3">
                  <c:v>4721360</c:v>
                </c:pt>
                <c:pt idx="4">
                  <c:v>8400000</c:v>
                </c:pt>
                <c:pt idx="5">
                  <c:v>20800000</c:v>
                </c:pt>
              </c:numCache>
            </c:numRef>
          </c:val>
          <c:extLst xmlns:c16r2="http://schemas.microsoft.com/office/drawing/2015/06/chart">
            <c:ext xmlns:c16="http://schemas.microsoft.com/office/drawing/2014/chart" uri="{C3380CC4-5D6E-409C-BE32-E72D297353CC}">
              <c16:uniqueId val="{00000001-3360-497B-ADCB-3C54FE01221D}"/>
            </c:ext>
          </c:extLst>
        </c:ser>
        <c:dLbls/>
        <c:shape val="cylinder"/>
        <c:axId val="46251008"/>
        <c:axId val="46273280"/>
        <c:axId val="0"/>
      </c:bar3DChart>
      <c:catAx>
        <c:axId val="46251008"/>
        <c:scaling>
          <c:orientation val="minMax"/>
        </c:scaling>
        <c:axPos val="b"/>
        <c:numFmt formatCode="General" sourceLinked="0"/>
        <c:tickLblPos val="nextTo"/>
        <c:crossAx val="46273280"/>
        <c:crosses val="autoZero"/>
        <c:auto val="1"/>
        <c:lblAlgn val="ctr"/>
        <c:lblOffset val="100"/>
      </c:catAx>
      <c:valAx>
        <c:axId val="46273280"/>
        <c:scaling>
          <c:orientation val="minMax"/>
          <c:max val="350000000"/>
        </c:scaling>
        <c:axPos val="l"/>
        <c:majorGridlines/>
        <c:numFmt formatCode="#,##0" sourceLinked="1"/>
        <c:tickLblPos val="nextTo"/>
        <c:crossAx val="46251008"/>
        <c:crosses val="autoZero"/>
        <c:crossBetween val="between"/>
      </c:valAx>
    </c:plotArea>
    <c:legend>
      <c:legendPos val="r"/>
      <c:layout/>
    </c:legend>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sr-Cyrl-RS" sz="1800" b="1" dirty="0"/>
              <a:t>Структура остварења прихода и примања</a:t>
            </a:r>
            <a:endParaRPr lang="en-US" sz="1800" b="1" dirty="0"/>
          </a:p>
        </c:rich>
      </c:tx>
      <c:layout>
        <c:manualLayout>
          <c:xMode val="edge"/>
          <c:yMode val="edge"/>
          <c:x val="0.32418779749988891"/>
          <c:y val="3.4482758620689655E-2"/>
        </c:manualLayout>
      </c:layout>
      <c:spPr>
        <a:noFill/>
        <a:ln>
          <a:noFill/>
        </a:ln>
        <a:effectLst/>
      </c:spPr>
    </c:title>
    <c:view3D>
      <c:rotX val="3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0.15864141036724386"/>
          <c:y val="0.42840527849091808"/>
          <c:w val="0.61710352286096348"/>
          <c:h val="0.54428595760967546"/>
        </c:manualLayout>
      </c:layout>
      <c:pie3DChart>
        <c:varyColors val="1"/>
        <c:ser>
          <c:idx val="0"/>
          <c:order val="0"/>
          <c:explosion val="10"/>
          <c:dPt>
            <c:idx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7864-411D-A0EF-972A45E6DF44}"/>
              </c:ext>
            </c:extLst>
          </c:dPt>
          <c:dPt>
            <c:idx val="1"/>
            <c:spPr>
              <a:solidFill>
                <a:schemeClr val="accent3"/>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7864-411D-A0EF-972A45E6DF44}"/>
              </c:ext>
            </c:extLst>
          </c:dPt>
          <c:dPt>
            <c:idx val="2"/>
            <c:spPr>
              <a:solidFill>
                <a:schemeClr val="accent4"/>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7864-411D-A0EF-972A45E6DF44}"/>
              </c:ext>
            </c:extLst>
          </c:dPt>
          <c:dPt>
            <c:idx val="3"/>
            <c:spPr>
              <a:solidFill>
                <a:schemeClr val="accent5"/>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7-7864-411D-A0EF-972A45E6DF44}"/>
              </c:ext>
            </c:extLst>
          </c:dPt>
          <c:dPt>
            <c:idx val="4"/>
            <c:explosion val="8"/>
            <c:spPr>
              <a:solidFill>
                <a:schemeClr val="accent6"/>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9-7864-411D-A0EF-972A45E6DF44}"/>
              </c:ext>
            </c:extLst>
          </c:dPt>
          <c:dLbls>
            <c:dLbl>
              <c:idx val="0"/>
              <c:layout>
                <c:manualLayout>
                  <c:x val="3.5110264529722691E-2"/>
                  <c:y val="-2.4324100663887592E-2"/>
                </c:manualLayout>
              </c:layout>
              <c:dLblPos val="bestFit"/>
              <c:showCatName val="1"/>
              <c:showPercent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7864-411D-A0EF-972A45E6DF44}"/>
                </c:ext>
              </c:extLst>
            </c:dLbl>
            <c:dLbl>
              <c:idx val="1"/>
              <c:layout>
                <c:manualLayout>
                  <c:x val="1.9699352824601404E-2"/>
                  <c:y val="2.5345908425327791E-2"/>
                </c:manualLayout>
              </c:layout>
              <c:dLblPos val="bestFit"/>
              <c:showCatName val="1"/>
              <c:showPercent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7864-411D-A0EF-972A45E6DF44}"/>
                </c:ext>
              </c:extLst>
            </c:dLbl>
            <c:dLbl>
              <c:idx val="2"/>
              <c:layout>
                <c:manualLayout>
                  <c:x val="-0.1920898663669372"/>
                  <c:y val="1.2808839095686662E-2"/>
                </c:manualLayout>
              </c:layout>
              <c:dLblPos val="bestFit"/>
              <c:showCatName val="1"/>
              <c:showPercent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7864-411D-A0EF-972A45E6DF44}"/>
                </c:ext>
              </c:extLst>
            </c:dLbl>
            <c:dLbl>
              <c:idx val="3"/>
              <c:layout>
                <c:manualLayout>
                  <c:x val="1.6841900925712489E-2"/>
                  <c:y val="-0.10304573104832489"/>
                </c:manualLayout>
              </c:layout>
              <c:dLblPos val="bestFit"/>
              <c:showCatName val="1"/>
              <c:showPercent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7-7864-411D-A0EF-972A45E6DF44}"/>
                </c:ext>
              </c:extLst>
            </c:dLbl>
            <c:dLbl>
              <c:idx val="4"/>
              <c:layout>
                <c:manualLayout>
                  <c:x val="0.23420647149460713"/>
                  <c:y val="-0.11607843137254902"/>
                </c:manualLayout>
              </c:layout>
              <c:dLblPos val="bestFit"/>
              <c:showCatName val="1"/>
              <c:showPercent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9-7864-411D-A0EF-972A45E6DF44}"/>
                </c:ext>
              </c:extLst>
            </c:dLbl>
            <c:dLbl>
              <c:idx val="5"/>
              <c:layout>
                <c:manualLayout>
                  <c:x val="0.46640319843837241"/>
                  <c:y val="-5.5447012537069358E-2"/>
                </c:manualLayout>
              </c:layout>
              <c:dLblPos val="bestFit"/>
              <c:showCatName val="1"/>
              <c:showPercent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A-7864-411D-A0EF-972A45E6DF44}"/>
                </c:ext>
              </c:extLst>
            </c:dLbl>
            <c:spPr>
              <a:solidFill>
                <a:sysClr val="window" lastClr="FFFFFF"/>
              </a:solidFill>
              <a:ln w="12700">
                <a:solidFill>
                  <a:sysClr val="windowText" lastClr="000000">
                    <a:lumMod val="50000"/>
                    <a:lumOff val="50000"/>
                  </a:sysClr>
                </a:solid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dk1">
                        <a:lumMod val="65000"/>
                        <a:lumOff val="35000"/>
                      </a:schemeClr>
                    </a:solidFill>
                    <a:latin typeface="+mn-lt"/>
                    <a:ea typeface="+mn-ea"/>
                    <a:cs typeface="+mn-cs"/>
                  </a:defRPr>
                </a:pPr>
                <a:endParaRPr lang="en-US"/>
              </a:p>
            </c:txPr>
            <c:dLblPos val="bestFit"/>
            <c:showCatName val="1"/>
            <c:showPercent val="1"/>
            <c:extLst xmlns:c16r2="http://schemas.microsoft.com/office/drawing/2015/06/chart">
              <c:ext xmlns:c15="http://schemas.microsoft.com/office/drawing/2012/chart" uri="{CE6537A1-D6FC-4f65-9D91-7224C49458BB}">
                <c15:spPr xmlns:c15="http://schemas.microsoft.com/office/drawing/2012/chart">
                  <a:prstGeom prst="wedgeRectCallout">
                    <a:avLst/>
                  </a:prstGeom>
                </c15:spPr>
              </c:ext>
            </c:extLst>
          </c:dLbls>
          <c:cat>
            <c:strRef>
              <c:f>'[Prilog 2 - Tabele i grafici.xlsx]Приходи и примања'!$C$6:$C$11</c:f>
              <c:strCache>
                <c:ptCount val="6"/>
                <c:pt idx="0">
                  <c:v>Порески приходи</c:v>
                </c:pt>
                <c:pt idx="1">
                  <c:v>Трансфери од других нивоа власти</c:v>
                </c:pt>
                <c:pt idx="2">
                  <c:v>Приходи од имовине и продаје добара</c:v>
                </c:pt>
                <c:pt idx="3">
                  <c:v>Други приходи</c:v>
                </c:pt>
                <c:pt idx="4">
                  <c:v>Приходи о продаје финансјске и нефинансијске имовине</c:v>
                </c:pt>
                <c:pt idx="5">
                  <c:v>Примања од задуживања и остала примања</c:v>
                </c:pt>
              </c:strCache>
            </c:strRef>
          </c:cat>
          <c:val>
            <c:numRef>
              <c:f>'[Prilog 2 - Tabele i grafici.xlsx]Приходи и примања'!$D$6:$D$11</c:f>
              <c:numCache>
                <c:formatCode>#,##0</c:formatCode>
                <c:ptCount val="6"/>
                <c:pt idx="0">
                  <c:v>331047292.02999991</c:v>
                </c:pt>
                <c:pt idx="1">
                  <c:v>312005076.77999991</c:v>
                </c:pt>
                <c:pt idx="2">
                  <c:v>21222781.059999999</c:v>
                </c:pt>
                <c:pt idx="3">
                  <c:v>4361574.9800000004</c:v>
                </c:pt>
                <c:pt idx="4">
                  <c:v>2609543</c:v>
                </c:pt>
                <c:pt idx="5">
                  <c:v>20027783.100000001</c:v>
                </c:pt>
              </c:numCache>
            </c:numRef>
          </c:val>
          <c:extLst xmlns:c16r2="http://schemas.microsoft.com/office/drawing/2015/06/chart">
            <c:ext xmlns:c16="http://schemas.microsoft.com/office/drawing/2014/chart" uri="{C3380CC4-5D6E-409C-BE32-E72D297353CC}">
              <c16:uniqueId val="{0000000B-7864-411D-A0EF-972A45E6DF44}"/>
            </c:ext>
          </c:extLst>
        </c:ser>
        <c:dLbls/>
      </c:pie3DChart>
      <c:spPr>
        <a:noFill/>
        <a:ln>
          <a:noFill/>
        </a:ln>
        <a:effectLst/>
      </c:spPr>
    </c:plotArea>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chart>
    <c:view3D>
      <c:rAngAx val="1"/>
    </c:view3D>
    <c:plotArea>
      <c:layout>
        <c:manualLayout>
          <c:layoutTarget val="inner"/>
          <c:xMode val="edge"/>
          <c:yMode val="edge"/>
          <c:x val="0.10298219547099367"/>
          <c:y val="4.0281475134557508E-2"/>
          <c:w val="0.87854593459530028"/>
          <c:h val="0.8407764695454345"/>
        </c:manualLayout>
      </c:layout>
      <c:bar3DChart>
        <c:barDir val="col"/>
        <c:grouping val="clustered"/>
        <c:ser>
          <c:idx val="0"/>
          <c:order val="0"/>
          <c:cat>
            <c:strRef>
              <c:f>'[Prilog 2 - Tabele i grafici.xlsx]Приходи по месецима'!$B$6:$B$17</c:f>
              <c:strCache>
                <c:ptCount val="12"/>
                <c:pt idx="0">
                  <c:v>Јануар</c:v>
                </c:pt>
                <c:pt idx="1">
                  <c:v>Фебруар</c:v>
                </c:pt>
                <c:pt idx="2">
                  <c:v>Март</c:v>
                </c:pt>
                <c:pt idx="3">
                  <c:v>Април</c:v>
                </c:pt>
                <c:pt idx="4">
                  <c:v>Мај</c:v>
                </c:pt>
                <c:pt idx="5">
                  <c:v>Јун</c:v>
                </c:pt>
                <c:pt idx="6">
                  <c:v>Јул</c:v>
                </c:pt>
                <c:pt idx="7">
                  <c:v>Август </c:v>
                </c:pt>
                <c:pt idx="8">
                  <c:v>Септебар</c:v>
                </c:pt>
                <c:pt idx="9">
                  <c:v>Октобар</c:v>
                </c:pt>
                <c:pt idx="10">
                  <c:v>Новембар</c:v>
                </c:pt>
                <c:pt idx="11">
                  <c:v>Децембар</c:v>
                </c:pt>
              </c:strCache>
            </c:strRef>
          </c:cat>
          <c:val>
            <c:numRef>
              <c:f>'[Prilog 2 - Tabele i grafici.xlsx]Приходи по месецима'!$C$6:$C$17</c:f>
              <c:numCache>
                <c:formatCode>#,##0</c:formatCode>
                <c:ptCount val="12"/>
                <c:pt idx="0">
                  <c:v>44339836.690000005</c:v>
                </c:pt>
                <c:pt idx="1">
                  <c:v>62622892.740000002</c:v>
                </c:pt>
                <c:pt idx="2">
                  <c:v>46484130.200000003</c:v>
                </c:pt>
                <c:pt idx="3">
                  <c:v>62457398.780000001</c:v>
                </c:pt>
                <c:pt idx="4">
                  <c:v>56712766.309999995</c:v>
                </c:pt>
                <c:pt idx="5">
                  <c:v>73829525.530000001</c:v>
                </c:pt>
                <c:pt idx="6">
                  <c:v>51662818.090000011</c:v>
                </c:pt>
                <c:pt idx="7">
                  <c:v>56184861.050000004</c:v>
                </c:pt>
                <c:pt idx="8">
                  <c:v>49883439.440000005</c:v>
                </c:pt>
                <c:pt idx="9">
                  <c:v>58183603.530000001</c:v>
                </c:pt>
                <c:pt idx="10">
                  <c:v>56222048.18</c:v>
                </c:pt>
                <c:pt idx="11">
                  <c:v>72236180.040000007</c:v>
                </c:pt>
              </c:numCache>
            </c:numRef>
          </c:val>
          <c:extLst xmlns:c16r2="http://schemas.microsoft.com/office/drawing/2015/06/chart">
            <c:ext xmlns:c16="http://schemas.microsoft.com/office/drawing/2014/chart" uri="{C3380CC4-5D6E-409C-BE32-E72D297353CC}">
              <c16:uniqueId val="{00000000-3155-419F-97C0-C7F02DC4B271}"/>
            </c:ext>
          </c:extLst>
        </c:ser>
        <c:dLbls/>
        <c:shape val="cylinder"/>
        <c:axId val="46347392"/>
        <c:axId val="46348928"/>
        <c:axId val="0"/>
      </c:bar3DChart>
      <c:catAx>
        <c:axId val="46347392"/>
        <c:scaling>
          <c:orientation val="minMax"/>
        </c:scaling>
        <c:axPos val="b"/>
        <c:numFmt formatCode="General" sourceLinked="0"/>
        <c:tickLblPos val="nextTo"/>
        <c:crossAx val="46348928"/>
        <c:crosses val="autoZero"/>
        <c:auto val="1"/>
        <c:lblAlgn val="ctr"/>
        <c:lblOffset val="100"/>
      </c:catAx>
      <c:valAx>
        <c:axId val="46348928"/>
        <c:scaling>
          <c:orientation val="minMax"/>
        </c:scaling>
        <c:axPos val="l"/>
        <c:majorGridlines/>
        <c:numFmt formatCode="#,##0" sourceLinked="1"/>
        <c:tickLblPos val="nextTo"/>
        <c:crossAx val="46347392"/>
        <c:crosses val="autoZero"/>
        <c:crossBetween val="between"/>
      </c:valAx>
    </c:plotArea>
    <c:plotVisOnly val="1"/>
    <c:dispBlanksAs val="gap"/>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chart>
    <c:view3D>
      <c:rAngAx val="1"/>
    </c:view3D>
    <c:plotArea>
      <c:layout/>
      <c:bar3DChart>
        <c:barDir val="col"/>
        <c:grouping val="clustered"/>
        <c:ser>
          <c:idx val="0"/>
          <c:order val="0"/>
          <c:tx>
            <c:strRef>
              <c:f>'[Prilog 2 - Tabele i grafici.xlsx]Расходи и издаци'!$D$5</c:f>
              <c:strCache>
                <c:ptCount val="1"/>
                <c:pt idx="0">
                  <c:v>извршење</c:v>
                </c:pt>
              </c:strCache>
            </c:strRef>
          </c:tx>
          <c:cat>
            <c:strRef>
              <c:f>'[Prilog 2 - Tabele i grafici.xlsx]Расходи и издаци'!$C$6:$C$14</c:f>
              <c:strCache>
                <c:ptCount val="9"/>
                <c:pt idx="0">
                  <c:v>расходи за запослене</c:v>
                </c:pt>
                <c:pt idx="1">
                  <c:v>коришћење роба и услуга</c:v>
                </c:pt>
                <c:pt idx="2">
                  <c:v>отплата камата</c:v>
                </c:pt>
                <c:pt idx="3">
                  <c:v>субвенције</c:v>
                </c:pt>
                <c:pt idx="4">
                  <c:v>донације, дотације и трансфери</c:v>
                </c:pt>
                <c:pt idx="5">
                  <c:v>социјално осигурање и социјална заштита</c:v>
                </c:pt>
                <c:pt idx="6">
                  <c:v>остали расходи</c:v>
                </c:pt>
                <c:pt idx="7">
                  <c:v>капитални издаци</c:v>
                </c:pt>
                <c:pt idx="8">
                  <c:v>отплата дуга</c:v>
                </c:pt>
              </c:strCache>
            </c:strRef>
          </c:cat>
          <c:val>
            <c:numRef>
              <c:f>'[Prilog 2 - Tabele i grafici.xlsx]Расходи и издаци'!$D$6:$D$14</c:f>
              <c:numCache>
                <c:formatCode>#,##0</c:formatCode>
                <c:ptCount val="9"/>
                <c:pt idx="0">
                  <c:v>195857624.63</c:v>
                </c:pt>
                <c:pt idx="1">
                  <c:v>200550664.00999996</c:v>
                </c:pt>
                <c:pt idx="2">
                  <c:v>2858664.1599999997</c:v>
                </c:pt>
                <c:pt idx="3">
                  <c:v>18621033.73</c:v>
                </c:pt>
                <c:pt idx="4">
                  <c:v>118012431.26000002</c:v>
                </c:pt>
                <c:pt idx="5">
                  <c:v>25524347.939999998</c:v>
                </c:pt>
                <c:pt idx="6">
                  <c:v>50384389.880000003</c:v>
                </c:pt>
                <c:pt idx="7">
                  <c:v>44935954.160000004</c:v>
                </c:pt>
                <c:pt idx="8">
                  <c:v>6315789.450000003</c:v>
                </c:pt>
              </c:numCache>
            </c:numRef>
          </c:val>
          <c:extLst xmlns:c16r2="http://schemas.microsoft.com/office/drawing/2015/06/chart">
            <c:ext xmlns:c16="http://schemas.microsoft.com/office/drawing/2014/chart" uri="{C3380CC4-5D6E-409C-BE32-E72D297353CC}">
              <c16:uniqueId val="{00000000-A546-4702-805D-89418F775FF6}"/>
            </c:ext>
          </c:extLst>
        </c:ser>
        <c:ser>
          <c:idx val="1"/>
          <c:order val="1"/>
          <c:tx>
            <c:strRef>
              <c:f>'[Prilog 2 - Tabele i grafici.xlsx]Расходи и издаци'!$E$5</c:f>
              <c:strCache>
                <c:ptCount val="1"/>
                <c:pt idx="0">
                  <c:v>план</c:v>
                </c:pt>
              </c:strCache>
            </c:strRef>
          </c:tx>
          <c:cat>
            <c:strRef>
              <c:f>'[Prilog 2 - Tabele i grafici.xlsx]Расходи и издаци'!$C$6:$C$14</c:f>
              <c:strCache>
                <c:ptCount val="9"/>
                <c:pt idx="0">
                  <c:v>расходи за запослене</c:v>
                </c:pt>
                <c:pt idx="1">
                  <c:v>коришћење роба и услуга</c:v>
                </c:pt>
                <c:pt idx="2">
                  <c:v>отплата камата</c:v>
                </c:pt>
                <c:pt idx="3">
                  <c:v>субвенције</c:v>
                </c:pt>
                <c:pt idx="4">
                  <c:v>донације, дотације и трансфери</c:v>
                </c:pt>
                <c:pt idx="5">
                  <c:v>социјално осигурање и социјална заштита</c:v>
                </c:pt>
                <c:pt idx="6">
                  <c:v>остали расходи</c:v>
                </c:pt>
                <c:pt idx="7">
                  <c:v>капитални издаци</c:v>
                </c:pt>
                <c:pt idx="8">
                  <c:v>отплата дуга</c:v>
                </c:pt>
              </c:strCache>
            </c:strRef>
          </c:cat>
          <c:val>
            <c:numRef>
              <c:f>'[Prilog 2 - Tabele i grafici.xlsx]Расходи и издаци'!$E$6:$E$14</c:f>
              <c:numCache>
                <c:formatCode>#,##0</c:formatCode>
                <c:ptCount val="9"/>
                <c:pt idx="0">
                  <c:v>198663400</c:v>
                </c:pt>
                <c:pt idx="1">
                  <c:v>212778182</c:v>
                </c:pt>
                <c:pt idx="2">
                  <c:v>2997000</c:v>
                </c:pt>
                <c:pt idx="3">
                  <c:v>18932000</c:v>
                </c:pt>
                <c:pt idx="4">
                  <c:v>122106600</c:v>
                </c:pt>
                <c:pt idx="5">
                  <c:v>27832971</c:v>
                </c:pt>
                <c:pt idx="6">
                  <c:v>51710000</c:v>
                </c:pt>
                <c:pt idx="7">
                  <c:v>70274367</c:v>
                </c:pt>
                <c:pt idx="8">
                  <c:v>6320000</c:v>
                </c:pt>
              </c:numCache>
            </c:numRef>
          </c:val>
          <c:extLst xmlns:c16r2="http://schemas.microsoft.com/office/drawing/2015/06/chart">
            <c:ext xmlns:c16="http://schemas.microsoft.com/office/drawing/2014/chart" uri="{C3380CC4-5D6E-409C-BE32-E72D297353CC}">
              <c16:uniqueId val="{00000001-A546-4702-805D-89418F775FF6}"/>
            </c:ext>
          </c:extLst>
        </c:ser>
        <c:dLbls/>
        <c:shape val="cylinder"/>
        <c:axId val="46866432"/>
        <c:axId val="46867968"/>
        <c:axId val="0"/>
      </c:bar3DChart>
      <c:catAx>
        <c:axId val="46866432"/>
        <c:scaling>
          <c:orientation val="minMax"/>
        </c:scaling>
        <c:axPos val="b"/>
        <c:numFmt formatCode="General" sourceLinked="0"/>
        <c:tickLblPos val="nextTo"/>
        <c:crossAx val="46867968"/>
        <c:crosses val="autoZero"/>
        <c:auto val="1"/>
        <c:lblAlgn val="ctr"/>
        <c:lblOffset val="100"/>
      </c:catAx>
      <c:valAx>
        <c:axId val="46867968"/>
        <c:scaling>
          <c:orientation val="minMax"/>
          <c:max val="200000000"/>
        </c:scaling>
        <c:axPos val="l"/>
        <c:majorGridlines/>
        <c:numFmt formatCode="#,##0" sourceLinked="1"/>
        <c:tickLblPos val="nextTo"/>
        <c:crossAx val="46866432"/>
        <c:crosses val="autoZero"/>
        <c:crossBetween val="between"/>
      </c:valAx>
    </c:plotArea>
    <c:legend>
      <c:legendPos val="r"/>
      <c:layout/>
    </c:legend>
    <c:plotVisOnly val="1"/>
    <c:dispBlanksAs val="gap"/>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US"/>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sr-Cyrl-RS" sz="1800" b="1"/>
              <a:t>Структура расхода и издатака</a:t>
            </a:r>
            <a:endParaRPr lang="en-US" sz="1800" b="1"/>
          </a:p>
        </c:rich>
      </c:tx>
      <c:layout/>
      <c:spPr>
        <a:noFill/>
        <a:ln>
          <a:noFill/>
        </a:ln>
        <a:effectLst/>
      </c:spPr>
    </c:title>
    <c:view3D>
      <c:rotX val="3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0.22685528715690198"/>
          <c:y val="0.40067295291792232"/>
          <c:w val="0.53601721202415209"/>
          <c:h val="0.47396905974988435"/>
        </c:manualLayout>
      </c:layout>
      <c:pie3DChart>
        <c:varyColors val="1"/>
        <c:ser>
          <c:idx val="0"/>
          <c:order val="0"/>
          <c:explosion val="4"/>
          <c:dPt>
            <c:idx val="0"/>
            <c:explosion val="6"/>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95AE-4348-B52A-4CF50A881398}"/>
              </c:ext>
            </c:extLst>
          </c:dPt>
          <c:dPt>
            <c:idx val="1"/>
            <c:explosion val="10"/>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95AE-4348-B52A-4CF50A881398}"/>
              </c:ext>
            </c:extLst>
          </c:dPt>
          <c:dPt>
            <c:idx val="2"/>
            <c:explosion val="15"/>
            <c:spPr>
              <a:solidFill>
                <a:schemeClr val="accent3"/>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95AE-4348-B52A-4CF50A881398}"/>
              </c:ext>
            </c:extLst>
          </c:dPt>
          <c:dPt>
            <c:idx val="3"/>
            <c:explosion val="25"/>
            <c:spPr>
              <a:solidFill>
                <a:schemeClr val="accent4"/>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7-95AE-4348-B52A-4CF50A881398}"/>
              </c:ext>
            </c:extLst>
          </c:dPt>
          <c:dPt>
            <c:idx val="4"/>
            <c:explosion val="11"/>
            <c:spPr>
              <a:solidFill>
                <a:schemeClr val="accent5"/>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9-95AE-4348-B52A-4CF50A881398}"/>
              </c:ext>
            </c:extLst>
          </c:dPt>
          <c:dPt>
            <c:idx val="5"/>
            <c:spPr>
              <a:solidFill>
                <a:schemeClr val="accent6"/>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B-95AE-4348-B52A-4CF50A881398}"/>
              </c:ext>
            </c:extLst>
          </c:dPt>
          <c:dPt>
            <c:idx val="6"/>
            <c:explosion val="24"/>
            <c:spPr>
              <a:solidFill>
                <a:schemeClr val="accent1">
                  <a:lumMod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D-95AE-4348-B52A-4CF50A881398}"/>
              </c:ext>
            </c:extLst>
          </c:dPt>
          <c:dPt>
            <c:idx val="7"/>
            <c:explosion val="23"/>
            <c:spPr>
              <a:solidFill>
                <a:schemeClr val="accent2">
                  <a:lumMod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F-95AE-4348-B52A-4CF50A881398}"/>
              </c:ext>
            </c:extLst>
          </c:dPt>
          <c:dLbls>
            <c:dLbl>
              <c:idx val="0"/>
              <c:layout>
                <c:manualLayout>
                  <c:x val="4.1088854648176684E-3"/>
                  <c:y val="-3.1372549019608145E-3"/>
                </c:manualLayout>
              </c:layout>
              <c:dLblPos val="bestFit"/>
              <c:showCatName val="1"/>
              <c:showPercent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95AE-4348-B52A-4CF50A881398}"/>
                </c:ext>
              </c:extLst>
            </c:dLbl>
            <c:dLbl>
              <c:idx val="1"/>
              <c:layout>
                <c:manualLayout>
                  <c:x val="-1.2326656394453005E-2"/>
                  <c:y val="-9.4117647058823528E-2"/>
                </c:manualLayout>
              </c:layout>
              <c:dLblPos val="bestFit"/>
              <c:showCatName val="1"/>
              <c:showPercent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95AE-4348-B52A-4CF50A881398}"/>
                </c:ext>
              </c:extLst>
            </c:dLbl>
            <c:dLbl>
              <c:idx val="2"/>
              <c:layout>
                <c:manualLayout>
                  <c:x val="0.23215202876219826"/>
                  <c:y val="3.5090761802922782E-2"/>
                </c:manualLayout>
              </c:layout>
              <c:dLblPos val="bestFit"/>
              <c:showCatName val="1"/>
              <c:showPercent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95AE-4348-B52A-4CF50A881398}"/>
                </c:ext>
              </c:extLst>
            </c:dLbl>
            <c:dLbl>
              <c:idx val="3"/>
              <c:layout>
                <c:manualLayout>
                  <c:x val="1.438109912686184E-2"/>
                  <c:y val="0.1067828002981108"/>
                </c:manualLayout>
              </c:layout>
              <c:dLblPos val="bestFit"/>
              <c:showCatName val="1"/>
              <c:showPercent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7-95AE-4348-B52A-4CF50A881398}"/>
                </c:ext>
              </c:extLst>
            </c:dLbl>
            <c:dLbl>
              <c:idx val="4"/>
              <c:layout>
                <c:manualLayout>
                  <c:x val="-2.6707755521314842E-2"/>
                  <c:y val="0.10957156281390752"/>
                </c:manualLayout>
              </c:layout>
              <c:dLblPos val="bestFit"/>
              <c:showCatName val="1"/>
              <c:showPercent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9-95AE-4348-B52A-4CF50A881398}"/>
                </c:ext>
              </c:extLst>
            </c:dLbl>
            <c:dLbl>
              <c:idx val="5"/>
              <c:layout>
                <c:manualLayout>
                  <c:x val="-6.7796610169491581E-2"/>
                  <c:y val="-5.0312562781504172E-2"/>
                </c:manualLayout>
              </c:layout>
              <c:dLblPos val="bestFit"/>
              <c:showCatName val="1"/>
              <c:showPercent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B-95AE-4348-B52A-4CF50A881398}"/>
                </c:ext>
              </c:extLst>
            </c:dLbl>
            <c:dLbl>
              <c:idx val="6"/>
              <c:layout>
                <c:manualLayout>
                  <c:x val="6.1633281972265034E-3"/>
                  <c:y val="-0.19117902854735747"/>
                </c:manualLayout>
              </c:layout>
              <c:dLblPos val="bestFit"/>
              <c:showCatName val="1"/>
              <c:showPercent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D-95AE-4348-B52A-4CF50A881398}"/>
                </c:ext>
              </c:extLst>
            </c:dLbl>
            <c:dLbl>
              <c:idx val="7"/>
              <c:layout>
                <c:manualLayout>
                  <c:x val="7.3959938366718034E-2"/>
                  <c:y val="-7.5139496451832433E-2"/>
                </c:manualLayout>
              </c:layout>
              <c:dLblPos val="bestFit"/>
              <c:showCatName val="1"/>
              <c:showPercent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F-95AE-4348-B52A-4CF50A881398}"/>
                </c:ext>
              </c:extLst>
            </c:dLbl>
            <c:dLbl>
              <c:idx val="8"/>
              <c:layout>
                <c:manualLayout>
                  <c:x val="-1.0272213662044167E-2"/>
                  <c:y val="-2.8235294117647067E-2"/>
                </c:manualLayout>
              </c:layout>
              <c:dLblPos val="bestFit"/>
              <c:showCatName val="1"/>
              <c:showPercent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0-95AE-4348-B52A-4CF50A881398}"/>
                </c:ext>
              </c:extLst>
            </c:dLbl>
            <c:spPr>
              <a:solidFill>
                <a:sysClr val="window" lastClr="FFFFFF"/>
              </a:solidFill>
              <a:ln w="12700">
                <a:solidFill>
                  <a:sysClr val="windowText" lastClr="000000">
                    <a:lumMod val="65000"/>
                    <a:lumOff val="35000"/>
                  </a:sysClr>
                </a:solid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dk1">
                        <a:lumMod val="65000"/>
                        <a:lumOff val="35000"/>
                      </a:schemeClr>
                    </a:solidFill>
                    <a:latin typeface="+mn-lt"/>
                    <a:ea typeface="+mn-ea"/>
                    <a:cs typeface="+mn-cs"/>
                  </a:defRPr>
                </a:pPr>
                <a:endParaRPr lang="en-US"/>
              </a:p>
            </c:txPr>
            <c:dLblPos val="outEnd"/>
            <c:showCatName val="1"/>
            <c:showPercent val="1"/>
            <c:showLeaderLines val="1"/>
            <c:extLst xmlns:c16r2="http://schemas.microsoft.com/office/drawing/2015/06/chart">
              <c:ext xmlns:c15="http://schemas.microsoft.com/office/drawing/2012/chart" uri="{CE6537A1-D6FC-4f65-9D91-7224C49458BB}">
                <c15:spPr xmlns:c15="http://schemas.microsoft.com/office/drawing/2012/chart">
                  <a:prstGeom prst="wedgeRectCallout">
                    <a:avLst/>
                  </a:prstGeom>
                </c15:spPr>
              </c:ext>
            </c:extLst>
          </c:dLbls>
          <c:cat>
            <c:strRef>
              <c:f>'[Prilog 2 - Tabele i grafici.xlsx]Расходи и издаци'!$C$6:$C$14</c:f>
              <c:strCache>
                <c:ptCount val="9"/>
                <c:pt idx="0">
                  <c:v>расходи за запослене</c:v>
                </c:pt>
                <c:pt idx="1">
                  <c:v>коришћење роба и услуга</c:v>
                </c:pt>
                <c:pt idx="2">
                  <c:v>отплата камата</c:v>
                </c:pt>
                <c:pt idx="3">
                  <c:v>субвенције</c:v>
                </c:pt>
                <c:pt idx="4">
                  <c:v>донације, дотације и трансфери</c:v>
                </c:pt>
                <c:pt idx="5">
                  <c:v>социјално осигурање и социјална заштита</c:v>
                </c:pt>
                <c:pt idx="6">
                  <c:v>остали расходи</c:v>
                </c:pt>
                <c:pt idx="7">
                  <c:v>капитални издаци</c:v>
                </c:pt>
                <c:pt idx="8">
                  <c:v>отплата дуга</c:v>
                </c:pt>
              </c:strCache>
            </c:strRef>
          </c:cat>
          <c:val>
            <c:numRef>
              <c:f>'[Prilog 2 - Tabele i grafici.xlsx]Расходи и издаци'!$D$6:$D$14</c:f>
              <c:numCache>
                <c:formatCode>#,##0</c:formatCode>
                <c:ptCount val="9"/>
                <c:pt idx="0">
                  <c:v>195857624.63</c:v>
                </c:pt>
                <c:pt idx="1">
                  <c:v>200550664.00999996</c:v>
                </c:pt>
                <c:pt idx="2">
                  <c:v>2858664.1599999997</c:v>
                </c:pt>
                <c:pt idx="3">
                  <c:v>18621033.73</c:v>
                </c:pt>
                <c:pt idx="4">
                  <c:v>118012431.26000002</c:v>
                </c:pt>
                <c:pt idx="5">
                  <c:v>25524347.939999998</c:v>
                </c:pt>
                <c:pt idx="6">
                  <c:v>50384389.880000003</c:v>
                </c:pt>
                <c:pt idx="7">
                  <c:v>44935954.160000004</c:v>
                </c:pt>
                <c:pt idx="8">
                  <c:v>6315789.450000003</c:v>
                </c:pt>
              </c:numCache>
            </c:numRef>
          </c:val>
          <c:extLst xmlns:c16r2="http://schemas.microsoft.com/office/drawing/2015/06/chart">
            <c:ext xmlns:c16="http://schemas.microsoft.com/office/drawing/2014/chart" uri="{C3380CC4-5D6E-409C-BE32-E72D297353CC}">
              <c16:uniqueId val="{00000011-95AE-4348-B52A-4CF50A881398}"/>
            </c:ext>
          </c:extLst>
        </c:ser>
        <c:dLbls/>
      </c:pie3DChart>
      <c:spPr>
        <a:noFill/>
        <a:ln>
          <a:noFill/>
        </a:ln>
        <a:effectLst/>
      </c:spPr>
    </c:plotArea>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US"/>
  <c:chart>
    <c:view3D>
      <c:rAngAx val="1"/>
    </c:view3D>
    <c:plotArea>
      <c:layout/>
      <c:bar3DChart>
        <c:barDir val="col"/>
        <c:grouping val="clustered"/>
        <c:ser>
          <c:idx val="0"/>
          <c:order val="0"/>
          <c:cat>
            <c:strRef>
              <c:f>'[Prilog 2 - Tabele i grafici.xlsx]Расходи по месецима'!$B$3:$B$14</c:f>
              <c:strCache>
                <c:ptCount val="12"/>
                <c:pt idx="0">
                  <c:v>Јануар</c:v>
                </c:pt>
                <c:pt idx="1">
                  <c:v>Фебруар</c:v>
                </c:pt>
                <c:pt idx="2">
                  <c:v>Март</c:v>
                </c:pt>
                <c:pt idx="3">
                  <c:v>Април</c:v>
                </c:pt>
                <c:pt idx="4">
                  <c:v>Мај</c:v>
                </c:pt>
                <c:pt idx="5">
                  <c:v>Јун</c:v>
                </c:pt>
                <c:pt idx="6">
                  <c:v>Јул</c:v>
                </c:pt>
                <c:pt idx="7">
                  <c:v>Август </c:v>
                </c:pt>
                <c:pt idx="8">
                  <c:v>Септебар</c:v>
                </c:pt>
                <c:pt idx="9">
                  <c:v>Октобар</c:v>
                </c:pt>
                <c:pt idx="10">
                  <c:v>Новембар</c:v>
                </c:pt>
                <c:pt idx="11">
                  <c:v>Децембар</c:v>
                </c:pt>
              </c:strCache>
            </c:strRef>
          </c:cat>
          <c:val>
            <c:numRef>
              <c:f>'[Prilog 2 - Tabele i grafici.xlsx]Расходи по месецима'!$C$3:$C$14</c:f>
              <c:numCache>
                <c:formatCode>#,##0</c:formatCode>
                <c:ptCount val="12"/>
                <c:pt idx="0">
                  <c:v>39125144.200000003</c:v>
                </c:pt>
                <c:pt idx="1">
                  <c:v>50919244.060000002</c:v>
                </c:pt>
                <c:pt idx="2">
                  <c:v>48704965.470000006</c:v>
                </c:pt>
                <c:pt idx="3">
                  <c:v>63348783.960000001</c:v>
                </c:pt>
                <c:pt idx="4">
                  <c:v>52698365.010000005</c:v>
                </c:pt>
                <c:pt idx="5">
                  <c:v>67076032.32</c:v>
                </c:pt>
                <c:pt idx="6">
                  <c:v>62757894.460000001</c:v>
                </c:pt>
                <c:pt idx="7">
                  <c:v>44947800.620000005</c:v>
                </c:pt>
                <c:pt idx="8">
                  <c:v>49224173.150000006</c:v>
                </c:pt>
                <c:pt idx="9">
                  <c:v>44196033.790000007</c:v>
                </c:pt>
                <c:pt idx="10">
                  <c:v>66377283.530000001</c:v>
                </c:pt>
                <c:pt idx="11">
                  <c:v>73221480.349999994</c:v>
                </c:pt>
              </c:numCache>
            </c:numRef>
          </c:val>
          <c:extLst xmlns:c16r2="http://schemas.microsoft.com/office/drawing/2015/06/chart">
            <c:ext xmlns:c16="http://schemas.microsoft.com/office/drawing/2014/chart" uri="{C3380CC4-5D6E-409C-BE32-E72D297353CC}">
              <c16:uniqueId val="{00000000-2DE0-4CA9-91E8-9EC5FC67BADF}"/>
            </c:ext>
          </c:extLst>
        </c:ser>
        <c:dLbls/>
        <c:shape val="cylinder"/>
        <c:axId val="46968192"/>
        <c:axId val="46974080"/>
        <c:axId val="0"/>
      </c:bar3DChart>
      <c:catAx>
        <c:axId val="46968192"/>
        <c:scaling>
          <c:orientation val="minMax"/>
        </c:scaling>
        <c:axPos val="b"/>
        <c:numFmt formatCode="General" sourceLinked="0"/>
        <c:tickLblPos val="nextTo"/>
        <c:crossAx val="46974080"/>
        <c:crosses val="autoZero"/>
        <c:auto val="1"/>
        <c:lblAlgn val="ctr"/>
        <c:lblOffset val="100"/>
      </c:catAx>
      <c:valAx>
        <c:axId val="46974080"/>
        <c:scaling>
          <c:orientation val="minMax"/>
        </c:scaling>
        <c:axPos val="l"/>
        <c:majorGridlines/>
        <c:numFmt formatCode="#,##0" sourceLinked="1"/>
        <c:tickLblPos val="nextTo"/>
        <c:crossAx val="46968192"/>
        <c:crosses val="autoZero"/>
        <c:crossBetween val="between"/>
      </c:valAx>
    </c:plotArea>
    <c:plotVisOnly val="1"/>
    <c:dispBlanksAs val="gap"/>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n-US"/>
  <c:chart>
    <c:autoTitleDeleted val="1"/>
    <c:view3D>
      <c:rotX val="30"/>
      <c:perspective val="30"/>
    </c:view3D>
    <c:plotArea>
      <c:layout>
        <c:manualLayout>
          <c:layoutTarget val="inner"/>
          <c:xMode val="edge"/>
          <c:yMode val="edge"/>
          <c:x val="0.10741218400331541"/>
          <c:y val="0.11795493917690668"/>
          <c:w val="0.81464931620389636"/>
          <c:h val="0.7930232138704183"/>
        </c:manualLayout>
      </c:layout>
      <c:pie3DChart>
        <c:varyColors val="1"/>
        <c:ser>
          <c:idx val="0"/>
          <c:order val="0"/>
          <c:explosion val="25"/>
          <c:dLbls>
            <c:dLbl>
              <c:idx val="2"/>
              <c:layout>
                <c:manualLayout>
                  <c:x val="3.8352811161762673E-2"/>
                  <c:y val="-3.4209015012363988E-3"/>
                </c:manualLayout>
              </c:layout>
              <c:showCatName val="1"/>
              <c:showPercent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ABE9-4E88-856F-89793C951498}"/>
                </c:ext>
              </c:extLst>
            </c:dLbl>
            <c:dLbl>
              <c:idx val="3"/>
              <c:layout>
                <c:manualLayout>
                  <c:x val="7.4641359303771235E-2"/>
                  <c:y val="7.0679709340129945E-2"/>
                </c:manualLayout>
              </c:layout>
              <c:showCatName val="1"/>
              <c:showPercent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ABE9-4E88-856F-89793C951498}"/>
                </c:ext>
              </c:extLst>
            </c:dLbl>
            <c:dLbl>
              <c:idx val="5"/>
              <c:layout>
                <c:manualLayout>
                  <c:x val="0.12822422986600368"/>
                  <c:y val="4.8153284636888775E-2"/>
                </c:manualLayout>
              </c:layout>
              <c:showCatName val="1"/>
              <c:showPercent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ABE9-4E88-856F-89793C951498}"/>
                </c:ext>
              </c:extLst>
            </c:dLbl>
            <c:dLbl>
              <c:idx val="6"/>
              <c:layout>
                <c:manualLayout>
                  <c:x val="0"/>
                  <c:y val="7.8511388608069541E-2"/>
                </c:manualLayout>
              </c:layout>
              <c:showCatName val="1"/>
              <c:showPercent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ABE9-4E88-856F-89793C951498}"/>
                </c:ext>
              </c:extLst>
            </c:dLbl>
            <c:dLbl>
              <c:idx val="7"/>
              <c:layout>
                <c:manualLayout>
                  <c:x val="0"/>
                  <c:y val="-0.10589891453441737"/>
                </c:manualLayout>
              </c:layout>
              <c:showCatName val="1"/>
              <c:showPercent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4-ABE9-4E88-856F-89793C951498}"/>
                </c:ext>
              </c:extLst>
            </c:dLbl>
            <c:dLbl>
              <c:idx val="8"/>
              <c:layout>
                <c:manualLayout>
                  <c:x val="1.4317758738307497E-3"/>
                  <c:y val="-0.12219826952010748"/>
                </c:manualLayout>
              </c:layout>
              <c:showCatName val="1"/>
              <c:showPercent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ABE9-4E88-856F-89793C951498}"/>
                </c:ext>
              </c:extLst>
            </c:dLbl>
            <c:dLbl>
              <c:idx val="9"/>
              <c:layout>
                <c:manualLayout>
                  <c:x val="1.0730542892664733E-2"/>
                  <c:y val="-9.7332137280308258E-3"/>
                </c:manualLayout>
              </c:layout>
              <c:showCatName val="1"/>
              <c:showPercent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6-ABE9-4E88-856F-89793C951498}"/>
                </c:ext>
              </c:extLst>
            </c:dLbl>
            <c:dLbl>
              <c:idx val="10"/>
              <c:layout>
                <c:manualLayout>
                  <c:x val="-1.1848774960398677E-2"/>
                  <c:y val="-4.2485701945484691E-2"/>
                </c:manualLayout>
              </c:layout>
              <c:showCatName val="1"/>
              <c:showPercent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7-ABE9-4E88-856F-89793C951498}"/>
                </c:ext>
              </c:extLst>
            </c:dLbl>
            <c:dLbl>
              <c:idx val="11"/>
              <c:layout>
                <c:manualLayout>
                  <c:x val="-5.6104385630210323E-3"/>
                  <c:y val="-9.646604301044652E-2"/>
                </c:manualLayout>
              </c:layout>
              <c:showCatName val="1"/>
              <c:showPercent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8-ABE9-4E88-856F-89793C951498}"/>
                </c:ext>
              </c:extLst>
            </c:dLbl>
            <c:spPr>
              <a:noFill/>
              <a:ln>
                <a:noFill/>
              </a:ln>
              <a:effectLst/>
            </c:spPr>
            <c:showCatName val="1"/>
            <c:showPercent val="1"/>
            <c:showLeaderLines val="1"/>
            <c:extLst xmlns:c16r2="http://schemas.microsoft.com/office/drawing/2015/06/chart">
              <c:ext xmlns:c15="http://schemas.microsoft.com/office/drawing/2012/chart" uri="{CE6537A1-D6FC-4f65-9D91-7224C49458BB}">
                <c15:layout/>
              </c:ext>
            </c:extLst>
          </c:dLbls>
          <c:cat>
            <c:strRef>
              <c:f>'[Prilog 2 - Tabele i grafici.xlsx]Извршење по корисницима '!$B$3:$B$16</c:f>
              <c:strCache>
                <c:ptCount val="14"/>
                <c:pt idx="0">
                  <c:v>Скупштина општине</c:v>
                </c:pt>
                <c:pt idx="1">
                  <c:v>Председник општине</c:v>
                </c:pt>
                <c:pt idx="2">
                  <c:v>Општинско веће</c:v>
                </c:pt>
                <c:pt idx="3">
                  <c:v>Општинско правобранилаштво</c:v>
                </c:pt>
                <c:pt idx="4">
                  <c:v>Општинска управа</c:v>
                </c:pt>
                <c:pt idx="5">
                  <c:v>Месне заједнице</c:v>
                </c:pt>
                <c:pt idx="6">
                  <c:v>Центар за културу В. Дугошевић</c:v>
                </c:pt>
                <c:pt idx="7">
                  <c:v>Библиотека Н.С.Максим </c:v>
                </c:pt>
                <c:pt idx="8">
                  <c:v>Туристичка организација</c:v>
                </c:pt>
                <c:pt idx="9">
                  <c:v>Предшколска установа ,,ЛАНЕ"</c:v>
                </c:pt>
                <c:pt idx="10">
                  <c:v>Центар за социјални рад</c:v>
                </c:pt>
                <c:pt idx="11">
                  <c:v>Дом здравља</c:v>
                </c:pt>
                <c:pt idx="12">
                  <c:v>Основно образовање</c:v>
                </c:pt>
                <c:pt idx="13">
                  <c:v>Средње образовање</c:v>
                </c:pt>
              </c:strCache>
            </c:strRef>
          </c:cat>
          <c:val>
            <c:numRef>
              <c:f>'[Prilog 2 - Tabele i grafici.xlsx]Извршење по корисницима '!$C$3:$C$16</c:f>
              <c:numCache>
                <c:formatCode>#,##0</c:formatCode>
                <c:ptCount val="14"/>
                <c:pt idx="0">
                  <c:v>14113302.050000003</c:v>
                </c:pt>
                <c:pt idx="1">
                  <c:v>14248057.529999992</c:v>
                </c:pt>
                <c:pt idx="2">
                  <c:v>6447655.2100000046</c:v>
                </c:pt>
                <c:pt idx="3">
                  <c:v>2661472.5100000007</c:v>
                </c:pt>
                <c:pt idx="4">
                  <c:v>327434435.85000002</c:v>
                </c:pt>
                <c:pt idx="5">
                  <c:v>13656000.710000001</c:v>
                </c:pt>
                <c:pt idx="6">
                  <c:v>41491996.060000002</c:v>
                </c:pt>
                <c:pt idx="7">
                  <c:v>15735656.470000003</c:v>
                </c:pt>
                <c:pt idx="8">
                  <c:v>31226755.68</c:v>
                </c:pt>
                <c:pt idx="9">
                  <c:v>79483335.530000001</c:v>
                </c:pt>
                <c:pt idx="10">
                  <c:v>16952221.07</c:v>
                </c:pt>
                <c:pt idx="11">
                  <c:v>8033977.9600000009</c:v>
                </c:pt>
                <c:pt idx="12">
                  <c:v>85439155.61999999</c:v>
                </c:pt>
                <c:pt idx="13">
                  <c:v>6136876.9700000016</c:v>
                </c:pt>
              </c:numCache>
            </c:numRef>
          </c:val>
          <c:extLst xmlns:c16r2="http://schemas.microsoft.com/office/drawing/2015/06/chart">
            <c:ext xmlns:c16="http://schemas.microsoft.com/office/drawing/2014/chart" uri="{C3380CC4-5D6E-409C-BE32-E72D297353CC}">
              <c16:uniqueId val="{00000009-ABE9-4E88-856F-89793C951498}"/>
            </c:ext>
          </c:extLst>
        </c:ser>
        <c:dLbls>
          <c:showCatName val="1"/>
          <c:showPercent val="1"/>
        </c:dLbls>
      </c:pie3DChart>
    </c:plotArea>
    <c:plotVisOnly val="1"/>
    <c:dispBlanksAs val="zero"/>
  </c:chart>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en-US"/>
  <c:chart>
    <c:autoTitleDeleted val="1"/>
    <c:view3D>
      <c:rotX val="30"/>
      <c:perspective val="30"/>
    </c:view3D>
    <c:plotArea>
      <c:layout/>
      <c:pie3DChart>
        <c:varyColors val="1"/>
        <c:ser>
          <c:idx val="0"/>
          <c:order val="0"/>
          <c:explosion val="25"/>
          <c:dLbls>
            <c:dLbl>
              <c:idx val="0"/>
              <c:layout>
                <c:manualLayout>
                  <c:x val="-2.8886536924688937E-2"/>
                  <c:y val="-5.9529366058158402E-2"/>
                </c:manualLayout>
              </c:layout>
              <c:showCatName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C54C-46D4-BF1A-3BFAFE100A6C}"/>
                </c:ext>
              </c:extLst>
            </c:dLbl>
            <c:dLbl>
              <c:idx val="2"/>
              <c:layout>
                <c:manualLayout>
                  <c:x val="-0.10941707203772767"/>
                  <c:y val="-0.10772123364097563"/>
                </c:manualLayout>
              </c:layout>
              <c:showCatName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C54C-46D4-BF1A-3BFAFE100A6C}"/>
                </c:ext>
              </c:extLst>
            </c:dLbl>
            <c:dLbl>
              <c:idx val="6"/>
              <c:layout>
                <c:manualLayout>
                  <c:x val="-1.8811324161525027E-4"/>
                  <c:y val="1.2357913092188776E-2"/>
                </c:manualLayout>
              </c:layout>
              <c:showCatName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C54C-46D4-BF1A-3BFAFE100A6C}"/>
                </c:ext>
              </c:extLst>
            </c:dLbl>
            <c:dLbl>
              <c:idx val="15"/>
              <c:layout>
                <c:manualLayout>
                  <c:x val="-0.12794674919636495"/>
                  <c:y val="1.609895148648588E-2"/>
                </c:manualLayout>
              </c:layout>
              <c:showCatName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C54C-46D4-BF1A-3BFAFE100A6C}"/>
                </c:ext>
              </c:extLst>
            </c:dLbl>
            <c:dLbl>
              <c:idx val="16"/>
              <c:layout>
                <c:manualLayout>
                  <c:x val="-0.19047302288800186"/>
                  <c:y val="-6.0573452414833695E-2"/>
                </c:manualLayout>
              </c:layout>
              <c:showCatName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C54C-46D4-BF1A-3BFAFE100A6C}"/>
                </c:ext>
              </c:extLst>
            </c:dLbl>
            <c:spPr>
              <a:noFill/>
              <a:ln>
                <a:noFill/>
              </a:ln>
              <a:effectLst/>
            </c:spPr>
            <c:showCatName val="1"/>
            <c:showLeaderLines val="1"/>
            <c:extLst xmlns:c16r2="http://schemas.microsoft.com/office/drawing/2015/06/chart">
              <c:ext xmlns:c15="http://schemas.microsoft.com/office/drawing/2012/chart" uri="{CE6537A1-D6FC-4f65-9D91-7224C49458BB}">
                <c15:layout/>
              </c:ext>
            </c:extLst>
          </c:dLbls>
          <c:cat>
            <c:strRef>
              <c:f>'[Prilog 2 - Tabele i grafici.xlsx]Програми'!$D$5:$D$21</c:f>
              <c:strCache>
                <c:ptCount val="17"/>
                <c:pt idx="0">
                  <c:v>УРБАНИЗАМ И ПРОСТОРНО ПЛАНИРАЊЕ</c:v>
                </c:pt>
                <c:pt idx="1">
                  <c:v> КОМУНАЛНЕ ДЕЛАТНОСТИ </c:v>
                </c:pt>
                <c:pt idx="2">
                  <c:v>ЛОКАЛНИ ЕКОНОМСКИ РАЗВОЈ </c:v>
                </c:pt>
                <c:pt idx="3">
                  <c:v>РАЗВОЈ ТУРИЗМА</c:v>
                </c:pt>
                <c:pt idx="4">
                  <c:v>ПОЉОПРИВРЕДА И РУРАЛНИ РАЗВОЈ</c:v>
                </c:pt>
                <c:pt idx="5">
                  <c:v> ЗАШТИТА ЖИВОТНЕ СРЕДИНЕ</c:v>
                </c:pt>
                <c:pt idx="6">
                  <c:v>ОРГАНИЗАЦИЈА САОБРАЋАЈА И САОБРАЋАЈНА ИНФРАСТРУКТУРА</c:v>
                </c:pt>
                <c:pt idx="7">
                  <c:v>Предшколско васпитање и образовање</c:v>
                </c:pt>
                <c:pt idx="8">
                  <c:v>Основно образовање И ВАСПИТАЊЕ</c:v>
                </c:pt>
                <c:pt idx="9">
                  <c:v>Средње образовање И ВАСПИТАЊЕ</c:v>
                </c:pt>
                <c:pt idx="10">
                  <c:v>СОЦИЈАЛНА И ДЕЧИЈА ЗАШТИТА </c:v>
                </c:pt>
                <c:pt idx="11">
                  <c:v>ЗДРАВСТВЕНА ЗАШТИТА</c:v>
                </c:pt>
                <c:pt idx="12">
                  <c:v>Развој културе и информисања</c:v>
                </c:pt>
                <c:pt idx="13">
                  <c:v>Развој спорта и омладине</c:v>
                </c:pt>
                <c:pt idx="14">
                  <c:v>ОПШТЕ УСЛУГЕ ЛОКАЛНЕ САМОУПРАВЕ</c:v>
                </c:pt>
                <c:pt idx="15">
                  <c:v>ПОЛИТИЧКИ СИСТЕМ ЛОКАЛНЕ САМОУПРАВЕ</c:v>
                </c:pt>
                <c:pt idx="16">
                  <c:v>ЕНЕРГЕТСКА ЕФИКАСНОСТ</c:v>
                </c:pt>
              </c:strCache>
            </c:strRef>
          </c:cat>
          <c:val>
            <c:numRef>
              <c:f>'[Prilog 2 - Tabele i grafici.xlsx]Програми'!$E$5:$E$21</c:f>
              <c:numCache>
                <c:formatCode>#,##0</c:formatCode>
                <c:ptCount val="17"/>
                <c:pt idx="0">
                  <c:v>4376868.21</c:v>
                </c:pt>
                <c:pt idx="1">
                  <c:v>68371132.539999992</c:v>
                </c:pt>
                <c:pt idx="2">
                  <c:v>0</c:v>
                </c:pt>
                <c:pt idx="3">
                  <c:v>31226755.68</c:v>
                </c:pt>
                <c:pt idx="4">
                  <c:v>3597183.7299999995</c:v>
                </c:pt>
                <c:pt idx="5">
                  <c:v>6408106.8699999992</c:v>
                </c:pt>
                <c:pt idx="6">
                  <c:v>41580307.449999996</c:v>
                </c:pt>
                <c:pt idx="7">
                  <c:v>79483335.529999971</c:v>
                </c:pt>
                <c:pt idx="8">
                  <c:v>85439155.61999999</c:v>
                </c:pt>
                <c:pt idx="9">
                  <c:v>6136876.9700000016</c:v>
                </c:pt>
                <c:pt idx="10">
                  <c:v>36422192.110000007</c:v>
                </c:pt>
                <c:pt idx="11">
                  <c:v>8033977.9600000009</c:v>
                </c:pt>
                <c:pt idx="12">
                  <c:v>64465237.530000009</c:v>
                </c:pt>
                <c:pt idx="13">
                  <c:v>24723800.270000007</c:v>
                </c:pt>
                <c:pt idx="14">
                  <c:v>161735452.34999999</c:v>
                </c:pt>
                <c:pt idx="15">
                  <c:v>34809014.790000007</c:v>
                </c:pt>
                <c:pt idx="16">
                  <c:v>6251501.6099999994</c:v>
                </c:pt>
              </c:numCache>
            </c:numRef>
          </c:val>
          <c:extLst xmlns:c16r2="http://schemas.microsoft.com/office/drawing/2015/06/chart">
            <c:ext xmlns:c16="http://schemas.microsoft.com/office/drawing/2014/chart" uri="{C3380CC4-5D6E-409C-BE32-E72D297353CC}">
              <c16:uniqueId val="{00000004-C54C-46D4-BF1A-3BFAFE100A6C}"/>
            </c:ext>
          </c:extLst>
        </c:ser>
        <c:dLbls>
          <c:showCatName val="1"/>
        </c:dLbls>
      </c:pie3DChart>
    </c:plotArea>
    <c:plotVisOnly val="1"/>
    <c:dispBlanksAs val="zero"/>
  </c:chart>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75C91B-EF79-4BB0-9A34-B42BC43BC036}"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sr-Latn-RS"/>
        </a:p>
      </dgm:t>
    </dgm:pt>
    <dgm:pt modelId="{0F7D09EA-D198-4367-BBE2-E9E89FB19D0B}">
      <dgm:prSet phldrT="[Text]"/>
      <dgm:spPr/>
      <dgm:t>
        <a:bodyPr/>
        <a:lstStyle/>
        <a:p>
          <a:r>
            <a:rPr lang="sr-Cyrl-RS" dirty="0"/>
            <a:t>Укупно остварени буџетски приходи и примања </a:t>
          </a:r>
          <a:r>
            <a:rPr lang="sr-Cyrl-RS" b="0" i="0" u="none" dirty="0" smtClean="0"/>
            <a:t>691</a:t>
          </a:r>
          <a:r>
            <a:rPr lang="en-US" b="0" i="0" u="none" dirty="0" smtClean="0"/>
            <a:t>.</a:t>
          </a:r>
          <a:r>
            <a:rPr lang="sr-Cyrl-RS" b="0" i="0" u="none" dirty="0" smtClean="0"/>
            <a:t>274</a:t>
          </a:r>
          <a:r>
            <a:rPr lang="en-US" b="0" i="0" u="none" dirty="0" smtClean="0"/>
            <a:t>.</a:t>
          </a:r>
          <a:r>
            <a:rPr lang="sr-Cyrl-RS" b="0" i="0" u="none" dirty="0" smtClean="0"/>
            <a:t>051</a:t>
          </a:r>
          <a:r>
            <a:rPr lang="sr-Cyrl-RS" dirty="0" smtClean="0">
              <a:solidFill>
                <a:schemeClr val="tx1"/>
              </a:solidFill>
            </a:rPr>
            <a:t> </a:t>
          </a:r>
          <a:r>
            <a:rPr lang="sr-Cyrl-RS" dirty="0"/>
            <a:t>динара</a:t>
          </a:r>
          <a:endParaRPr lang="sr-Latn-RS" dirty="0"/>
        </a:p>
      </dgm:t>
    </dgm:pt>
    <dgm:pt modelId="{4BE6F344-8CBC-431D-9083-6F83F47F9612}" type="parTrans" cxnId="{299752E8-6F36-47B8-9731-41582F32125F}">
      <dgm:prSet/>
      <dgm:spPr/>
      <dgm:t>
        <a:bodyPr/>
        <a:lstStyle/>
        <a:p>
          <a:endParaRPr lang="sr-Latn-RS"/>
        </a:p>
      </dgm:t>
    </dgm:pt>
    <dgm:pt modelId="{B408B735-932D-47E2-9813-DC4B25ABB9F2}" type="sibTrans" cxnId="{299752E8-6F36-47B8-9731-41582F32125F}">
      <dgm:prSet/>
      <dgm:spPr/>
      <dgm:t>
        <a:bodyPr/>
        <a:lstStyle/>
        <a:p>
          <a:endParaRPr lang="sr-Latn-RS"/>
        </a:p>
      </dgm:t>
    </dgm:pt>
    <dgm:pt modelId="{75D710BC-0A2E-41BA-9079-C991342DE102}">
      <dgm:prSet phldrT="[Text]"/>
      <dgm:spPr/>
      <dgm:t>
        <a:bodyPr/>
        <a:lstStyle/>
        <a:p>
          <a:r>
            <a:rPr lang="sr-Cyrl-RS" dirty="0"/>
            <a:t>Приходи од пореза </a:t>
          </a:r>
          <a:r>
            <a:rPr lang="en-US" b="0" i="0" u="none" dirty="0" smtClean="0"/>
            <a:t>331.047.292</a:t>
          </a:r>
          <a:r>
            <a:rPr lang="en-US" dirty="0" smtClean="0"/>
            <a:t> </a:t>
          </a:r>
          <a:r>
            <a:rPr lang="sr-Cyrl-RS" dirty="0" smtClean="0"/>
            <a:t>динара</a:t>
          </a:r>
          <a:endParaRPr lang="sr-Latn-RS" dirty="0"/>
        </a:p>
      </dgm:t>
    </dgm:pt>
    <dgm:pt modelId="{A1EF8517-756C-4035-AED8-DFDACA2765BB}" type="parTrans" cxnId="{B47BE4BD-5859-40B5-A983-70A3BEC23E74}">
      <dgm:prSet/>
      <dgm:spPr/>
      <dgm:t>
        <a:bodyPr/>
        <a:lstStyle/>
        <a:p>
          <a:endParaRPr lang="sr-Latn-RS"/>
        </a:p>
      </dgm:t>
    </dgm:pt>
    <dgm:pt modelId="{D33E1982-4B10-4D9D-9F31-E004FD7FDC97}" type="sibTrans" cxnId="{B47BE4BD-5859-40B5-A983-70A3BEC23E74}">
      <dgm:prSet/>
      <dgm:spPr/>
      <dgm:t>
        <a:bodyPr/>
        <a:lstStyle/>
        <a:p>
          <a:endParaRPr lang="sr-Latn-RS"/>
        </a:p>
      </dgm:t>
    </dgm:pt>
    <dgm:pt modelId="{997E45C4-D504-4BFF-B09B-E46031442DD7}">
      <dgm:prSet phldrT="[Text]"/>
      <dgm:spPr/>
      <dgm:t>
        <a:bodyPr/>
        <a:lstStyle/>
        <a:p>
          <a:r>
            <a:rPr lang="ru-RU" dirty="0" smtClean="0"/>
            <a:t>Трансфери од других нивоа власти </a:t>
          </a:r>
          <a:r>
            <a:rPr lang="en-US" b="0" i="0" u="none" dirty="0" smtClean="0"/>
            <a:t>312</a:t>
          </a:r>
          <a:r>
            <a:rPr lang="sr-Cyrl-RS" b="0" i="0" u="none" dirty="0" smtClean="0"/>
            <a:t>.</a:t>
          </a:r>
          <a:r>
            <a:rPr lang="en-US" b="0" i="0" u="none" dirty="0" smtClean="0"/>
            <a:t>005</a:t>
          </a:r>
          <a:r>
            <a:rPr lang="sr-Cyrl-RS" b="0" i="0" u="none" dirty="0" smtClean="0"/>
            <a:t>.</a:t>
          </a:r>
          <a:r>
            <a:rPr lang="en-US" b="0" i="0" u="none" dirty="0" smtClean="0"/>
            <a:t>077</a:t>
          </a:r>
          <a:r>
            <a:rPr lang="sr-Cyrl-RS" b="0" i="0" u="none" dirty="0" smtClean="0"/>
            <a:t> </a:t>
          </a:r>
          <a:r>
            <a:rPr lang="sr-Cyrl-RS" dirty="0" smtClean="0"/>
            <a:t>динара</a:t>
          </a:r>
          <a:endParaRPr lang="sr-Latn-RS" dirty="0"/>
        </a:p>
      </dgm:t>
    </dgm:pt>
    <dgm:pt modelId="{56C77883-3EB7-483F-9583-6D9320B33748}" type="parTrans" cxnId="{74772029-0183-49F2-8BB6-45E7C810B32F}">
      <dgm:prSet/>
      <dgm:spPr/>
      <dgm:t>
        <a:bodyPr/>
        <a:lstStyle/>
        <a:p>
          <a:endParaRPr lang="sr-Latn-RS"/>
        </a:p>
      </dgm:t>
    </dgm:pt>
    <dgm:pt modelId="{364D25E7-F9D1-4A2D-8A9C-44F6706362EA}" type="sibTrans" cxnId="{74772029-0183-49F2-8BB6-45E7C810B32F}">
      <dgm:prSet/>
      <dgm:spPr/>
      <dgm:t>
        <a:bodyPr/>
        <a:lstStyle/>
        <a:p>
          <a:endParaRPr lang="sr-Latn-RS"/>
        </a:p>
      </dgm:t>
    </dgm:pt>
    <dgm:pt modelId="{A1B2CE3F-5ED6-43A9-8DB8-B8005700C423}">
      <dgm:prSet phldrT="[Text]"/>
      <dgm:spPr/>
      <dgm:t>
        <a:bodyPr/>
        <a:lstStyle/>
        <a:p>
          <a:r>
            <a:rPr lang="sr-Cyrl-RS" dirty="0" smtClean="0"/>
            <a:t>Други приходи </a:t>
          </a:r>
          <a:r>
            <a:rPr lang="en-US" b="0" i="0" u="none" dirty="0" smtClean="0"/>
            <a:t>4</a:t>
          </a:r>
          <a:r>
            <a:rPr lang="sr-Cyrl-RS" b="0" i="0" u="none" dirty="0" smtClean="0"/>
            <a:t>.</a:t>
          </a:r>
          <a:r>
            <a:rPr lang="en-US" b="0" i="0" u="none" dirty="0" smtClean="0"/>
            <a:t>361</a:t>
          </a:r>
          <a:r>
            <a:rPr lang="sr-Cyrl-RS" b="0" i="0" u="none" dirty="0" smtClean="0"/>
            <a:t>.</a:t>
          </a:r>
          <a:r>
            <a:rPr lang="en-US" b="0" i="0" u="none" dirty="0" smtClean="0"/>
            <a:t>575</a:t>
          </a:r>
          <a:r>
            <a:rPr lang="sr-Cyrl-RS" dirty="0" smtClean="0">
              <a:solidFill>
                <a:srgbClr val="FF0000"/>
              </a:solidFill>
            </a:rPr>
            <a:t> </a:t>
          </a:r>
          <a:r>
            <a:rPr lang="sr-Cyrl-RS" dirty="0"/>
            <a:t>динара</a:t>
          </a:r>
          <a:endParaRPr lang="sr-Latn-RS" dirty="0"/>
        </a:p>
      </dgm:t>
    </dgm:pt>
    <dgm:pt modelId="{4A4C92A6-D92C-474B-91DC-A76590C668FC}" type="parTrans" cxnId="{EC699C48-3FEA-4BE1-B6D6-55CA3C1CBC8E}">
      <dgm:prSet/>
      <dgm:spPr/>
      <dgm:t>
        <a:bodyPr/>
        <a:lstStyle/>
        <a:p>
          <a:endParaRPr lang="sr-Latn-RS"/>
        </a:p>
      </dgm:t>
    </dgm:pt>
    <dgm:pt modelId="{F9182901-88ED-4E31-9599-5940724B934D}" type="sibTrans" cxnId="{EC699C48-3FEA-4BE1-B6D6-55CA3C1CBC8E}">
      <dgm:prSet/>
      <dgm:spPr/>
      <dgm:t>
        <a:bodyPr/>
        <a:lstStyle/>
        <a:p>
          <a:endParaRPr lang="sr-Latn-RS"/>
        </a:p>
      </dgm:t>
    </dgm:pt>
    <dgm:pt modelId="{A64C42B9-2B58-4546-8C43-6AAF997FEBAC}">
      <dgm:prSet phldrT="[Text]"/>
      <dgm:spPr/>
      <dgm:t>
        <a:bodyPr/>
        <a:lstStyle/>
        <a:p>
          <a:endParaRPr lang="sr-Latn-RS" dirty="0"/>
        </a:p>
      </dgm:t>
    </dgm:pt>
    <dgm:pt modelId="{8E108F2E-3631-4B96-B416-C0D6E4B1DE4A}" type="parTrans" cxnId="{C5B08E42-2E34-4223-B4D0-ED62D074A621}">
      <dgm:prSet/>
      <dgm:spPr/>
      <dgm:t>
        <a:bodyPr/>
        <a:lstStyle/>
        <a:p>
          <a:endParaRPr lang="sr-Latn-RS"/>
        </a:p>
      </dgm:t>
    </dgm:pt>
    <dgm:pt modelId="{D1329AF5-4ACF-4D5F-8975-B67D74AA4B01}" type="sibTrans" cxnId="{C5B08E42-2E34-4223-B4D0-ED62D074A621}">
      <dgm:prSet/>
      <dgm:spPr/>
      <dgm:t>
        <a:bodyPr/>
        <a:lstStyle/>
        <a:p>
          <a:endParaRPr lang="sr-Latn-RS"/>
        </a:p>
      </dgm:t>
    </dgm:pt>
    <dgm:pt modelId="{F75370B4-B886-4ECE-9C1A-3559C3EA4B6F}">
      <dgm:prSet phldrT="[Text]"/>
      <dgm:spPr/>
      <dgm:t>
        <a:bodyPr/>
        <a:lstStyle/>
        <a:p>
          <a:r>
            <a:rPr lang="sr-Cyrl-RS" dirty="0"/>
            <a:t>Примања од продаје </a:t>
          </a:r>
          <a:r>
            <a:rPr lang="sr-Cyrl-RS" dirty="0" smtClean="0"/>
            <a:t>финансијске и нефинансијске </a:t>
          </a:r>
          <a:r>
            <a:rPr lang="sr-Cyrl-RS" dirty="0"/>
            <a:t>имовине </a:t>
          </a:r>
          <a:r>
            <a:rPr lang="en-US" b="0" i="0" u="none" dirty="0" smtClean="0"/>
            <a:t>3</a:t>
          </a:r>
          <a:r>
            <a:rPr lang="sr-Cyrl-RS" b="0" i="0" u="none" dirty="0" smtClean="0"/>
            <a:t>.</a:t>
          </a:r>
          <a:r>
            <a:rPr lang="en-US" b="0" i="0" u="none" dirty="0" smtClean="0"/>
            <a:t>364</a:t>
          </a:r>
          <a:r>
            <a:rPr lang="sr-Cyrl-RS" b="0" i="0" u="none" dirty="0" smtClean="0"/>
            <a:t>.</a:t>
          </a:r>
          <a:r>
            <a:rPr lang="en-US" b="0" i="0" u="none" dirty="0" smtClean="0"/>
            <a:t>194</a:t>
          </a:r>
          <a:r>
            <a:rPr lang="sr-Cyrl-RS" dirty="0" smtClean="0">
              <a:solidFill>
                <a:srgbClr val="FF0000"/>
              </a:solidFill>
            </a:rPr>
            <a:t> </a:t>
          </a:r>
          <a:r>
            <a:rPr lang="sr-Cyrl-RS" dirty="0"/>
            <a:t>динара</a:t>
          </a:r>
          <a:endParaRPr lang="sr-Latn-RS" dirty="0"/>
        </a:p>
      </dgm:t>
    </dgm:pt>
    <dgm:pt modelId="{16D9E57A-E35A-47A6-BC62-76B3491FED51}" type="parTrans" cxnId="{C147308D-EA15-4FAB-8AD0-14A3F4429A2F}">
      <dgm:prSet/>
      <dgm:spPr/>
      <dgm:t>
        <a:bodyPr/>
        <a:lstStyle/>
        <a:p>
          <a:endParaRPr lang="sr-Latn-RS"/>
        </a:p>
      </dgm:t>
    </dgm:pt>
    <dgm:pt modelId="{B46093B1-B076-478D-BC49-8DA48403D79B}" type="sibTrans" cxnId="{C147308D-EA15-4FAB-8AD0-14A3F4429A2F}">
      <dgm:prSet/>
      <dgm:spPr/>
      <dgm:t>
        <a:bodyPr/>
        <a:lstStyle/>
        <a:p>
          <a:endParaRPr lang="sr-Latn-RS"/>
        </a:p>
      </dgm:t>
    </dgm:pt>
    <dgm:pt modelId="{CB54EAD0-7B79-4F2A-B6F1-C248D89D873C}">
      <dgm:prSet phldrT="[Text]"/>
      <dgm:spPr/>
      <dgm:t>
        <a:bodyPr/>
        <a:lstStyle/>
        <a:p>
          <a:r>
            <a:rPr lang="ru-RU" b="0" i="0" u="none" dirty="0" smtClean="0"/>
            <a:t>Приходи од имовине и продаје добара </a:t>
          </a:r>
          <a:r>
            <a:rPr lang="en-US" b="0" i="0" u="none" dirty="0" smtClean="0"/>
            <a:t>21</a:t>
          </a:r>
          <a:r>
            <a:rPr lang="sr-Cyrl-RS" b="0" i="0" u="none" dirty="0" smtClean="0"/>
            <a:t>.</a:t>
          </a:r>
          <a:r>
            <a:rPr lang="en-US" b="0" i="0" u="none" dirty="0" smtClean="0"/>
            <a:t>222</a:t>
          </a:r>
          <a:r>
            <a:rPr lang="sr-Cyrl-RS" b="0" i="0" u="none" dirty="0" smtClean="0"/>
            <a:t>.</a:t>
          </a:r>
          <a:r>
            <a:rPr lang="en-US" b="0" i="0" u="none" dirty="0" smtClean="0"/>
            <a:t>781</a:t>
          </a:r>
          <a:r>
            <a:rPr lang="sr-Cyrl-RS" b="0" i="0" u="none" dirty="0" smtClean="0"/>
            <a:t> </a:t>
          </a:r>
          <a:r>
            <a:rPr lang="sr-Cyrl-RS" dirty="0" smtClean="0"/>
            <a:t>динара</a:t>
          </a:r>
          <a:endParaRPr lang="sr-Latn-RS" dirty="0"/>
        </a:p>
      </dgm:t>
    </dgm:pt>
    <dgm:pt modelId="{5C631D12-F47E-4716-9372-1BA146C52E22}" type="parTrans" cxnId="{4EEDB805-4310-43A9-8920-A74261D961DD}">
      <dgm:prSet/>
      <dgm:spPr/>
      <dgm:t>
        <a:bodyPr/>
        <a:lstStyle/>
        <a:p>
          <a:endParaRPr lang="sr-Latn-RS"/>
        </a:p>
      </dgm:t>
    </dgm:pt>
    <dgm:pt modelId="{4B8E9549-DB7D-4E19-A0AF-C526121D5CC1}" type="sibTrans" cxnId="{4EEDB805-4310-43A9-8920-A74261D961DD}">
      <dgm:prSet/>
      <dgm:spPr/>
      <dgm:t>
        <a:bodyPr/>
        <a:lstStyle/>
        <a:p>
          <a:endParaRPr lang="sr-Latn-RS"/>
        </a:p>
      </dgm:t>
    </dgm:pt>
    <dgm:pt modelId="{92620BE3-33C6-4ABC-B604-68C5CF576881}">
      <dgm:prSet phldrT="[Text]"/>
      <dgm:spPr/>
      <dgm:t>
        <a:bodyPr/>
        <a:lstStyle/>
        <a:p>
          <a:r>
            <a:rPr lang="ru-RU" b="0" i="0" u="none" dirty="0" smtClean="0"/>
            <a:t>Примања од задуживања и остала примања</a:t>
          </a:r>
          <a:r>
            <a:rPr lang="en-US" b="0" i="0" u="none" dirty="0" smtClean="0"/>
            <a:t> 20</a:t>
          </a:r>
          <a:r>
            <a:rPr lang="sr-Cyrl-RS" b="0" i="0" u="none" dirty="0" smtClean="0"/>
            <a:t>.</a:t>
          </a:r>
          <a:r>
            <a:rPr lang="en-US" b="0" i="0" u="none" dirty="0" smtClean="0"/>
            <a:t>027</a:t>
          </a:r>
          <a:r>
            <a:rPr lang="sr-Cyrl-RS" b="0" i="0" u="none" dirty="0" smtClean="0"/>
            <a:t>.</a:t>
          </a:r>
          <a:r>
            <a:rPr lang="en-US" b="0" i="0" u="none" dirty="0" smtClean="0"/>
            <a:t>783</a:t>
          </a:r>
          <a:r>
            <a:rPr lang="sr-Latn-RS" b="0" i="0" u="none" dirty="0" smtClean="0"/>
            <a:t> </a:t>
          </a:r>
          <a:r>
            <a:rPr lang="sr-Cyrl-RS" b="0" i="0" u="none" dirty="0" smtClean="0"/>
            <a:t>динара</a:t>
          </a:r>
          <a:endParaRPr lang="sr-Latn-RS" dirty="0"/>
        </a:p>
      </dgm:t>
    </dgm:pt>
    <dgm:pt modelId="{F161B03E-5ED2-4011-900A-4478BBAEFC0F}" type="parTrans" cxnId="{B18056C1-D205-4B31-AC87-EB2790D1D3AC}">
      <dgm:prSet/>
      <dgm:spPr/>
      <dgm:t>
        <a:bodyPr/>
        <a:lstStyle/>
        <a:p>
          <a:endParaRPr lang="en-US"/>
        </a:p>
      </dgm:t>
    </dgm:pt>
    <dgm:pt modelId="{540F90FA-96C6-4B7C-BFE9-87DC66D12277}" type="sibTrans" cxnId="{B18056C1-D205-4B31-AC87-EB2790D1D3AC}">
      <dgm:prSet/>
      <dgm:spPr/>
      <dgm:t>
        <a:bodyPr/>
        <a:lstStyle/>
        <a:p>
          <a:endParaRPr lang="en-US"/>
        </a:p>
      </dgm:t>
    </dgm:pt>
    <dgm:pt modelId="{71FC123C-D5F4-4BDB-8ACC-4371CF3E51AD}" type="pres">
      <dgm:prSet presAssocID="{E275C91B-EF79-4BB0-9A34-B42BC43BC036}" presName="composite" presStyleCnt="0">
        <dgm:presLayoutVars>
          <dgm:chMax val="1"/>
          <dgm:dir/>
          <dgm:resizeHandles val="exact"/>
        </dgm:presLayoutVars>
      </dgm:prSet>
      <dgm:spPr/>
      <dgm:t>
        <a:bodyPr/>
        <a:lstStyle/>
        <a:p>
          <a:endParaRPr lang="en-US"/>
        </a:p>
      </dgm:t>
    </dgm:pt>
    <dgm:pt modelId="{29FB5735-0E39-4B45-B5D6-888866646622}" type="pres">
      <dgm:prSet presAssocID="{E275C91B-EF79-4BB0-9A34-B42BC43BC036}" presName="radial" presStyleCnt="0">
        <dgm:presLayoutVars>
          <dgm:animLvl val="ctr"/>
        </dgm:presLayoutVars>
      </dgm:prSet>
      <dgm:spPr/>
    </dgm:pt>
    <dgm:pt modelId="{6240F709-AB07-42B9-B8EB-1B2E8746EE72}" type="pres">
      <dgm:prSet presAssocID="{0F7D09EA-D198-4367-BBE2-E9E89FB19D0B}" presName="centerShape" presStyleLbl="vennNode1" presStyleIdx="0" presStyleCnt="7"/>
      <dgm:spPr/>
      <dgm:t>
        <a:bodyPr/>
        <a:lstStyle/>
        <a:p>
          <a:endParaRPr lang="en-US"/>
        </a:p>
      </dgm:t>
    </dgm:pt>
    <dgm:pt modelId="{1E48DC28-EBDC-4BE0-9094-D51E4D1A8576}" type="pres">
      <dgm:prSet presAssocID="{75D710BC-0A2E-41BA-9079-C991342DE102}" presName="node" presStyleLbl="vennNode1" presStyleIdx="1" presStyleCnt="7">
        <dgm:presLayoutVars>
          <dgm:bulletEnabled val="1"/>
        </dgm:presLayoutVars>
      </dgm:prSet>
      <dgm:spPr/>
      <dgm:t>
        <a:bodyPr/>
        <a:lstStyle/>
        <a:p>
          <a:endParaRPr lang="en-US"/>
        </a:p>
      </dgm:t>
    </dgm:pt>
    <dgm:pt modelId="{5E756D5E-9AFF-4693-AE03-CDC062CA5968}" type="pres">
      <dgm:prSet presAssocID="{997E45C4-D504-4BFF-B09B-E46031442DD7}" presName="node" presStyleLbl="vennNode1" presStyleIdx="2" presStyleCnt="7">
        <dgm:presLayoutVars>
          <dgm:bulletEnabled val="1"/>
        </dgm:presLayoutVars>
      </dgm:prSet>
      <dgm:spPr/>
      <dgm:t>
        <a:bodyPr/>
        <a:lstStyle/>
        <a:p>
          <a:endParaRPr lang="en-US"/>
        </a:p>
      </dgm:t>
    </dgm:pt>
    <dgm:pt modelId="{6E2D8596-3A8B-4B87-841E-D772DEAFF40C}" type="pres">
      <dgm:prSet presAssocID="{A1B2CE3F-5ED6-43A9-8DB8-B8005700C423}" presName="node" presStyleLbl="vennNode1" presStyleIdx="3" presStyleCnt="7">
        <dgm:presLayoutVars>
          <dgm:bulletEnabled val="1"/>
        </dgm:presLayoutVars>
      </dgm:prSet>
      <dgm:spPr/>
      <dgm:t>
        <a:bodyPr/>
        <a:lstStyle/>
        <a:p>
          <a:endParaRPr lang="en-US"/>
        </a:p>
      </dgm:t>
    </dgm:pt>
    <dgm:pt modelId="{D87C8F6A-22E8-4CA1-A551-C282CE3CC8A2}" type="pres">
      <dgm:prSet presAssocID="{F75370B4-B886-4ECE-9C1A-3559C3EA4B6F}" presName="node" presStyleLbl="vennNode1" presStyleIdx="4" presStyleCnt="7" custRadScaleRad="102268" custRadScaleInc="-414">
        <dgm:presLayoutVars>
          <dgm:bulletEnabled val="1"/>
        </dgm:presLayoutVars>
      </dgm:prSet>
      <dgm:spPr/>
      <dgm:t>
        <a:bodyPr/>
        <a:lstStyle/>
        <a:p>
          <a:endParaRPr lang="en-US"/>
        </a:p>
      </dgm:t>
    </dgm:pt>
    <dgm:pt modelId="{4EA1A295-1EDC-4064-B557-66F8000DB0EC}" type="pres">
      <dgm:prSet presAssocID="{CB54EAD0-7B79-4F2A-B6F1-C248D89D873C}" presName="node" presStyleLbl="vennNode1" presStyleIdx="5" presStyleCnt="7">
        <dgm:presLayoutVars>
          <dgm:bulletEnabled val="1"/>
        </dgm:presLayoutVars>
      </dgm:prSet>
      <dgm:spPr/>
      <dgm:t>
        <a:bodyPr/>
        <a:lstStyle/>
        <a:p>
          <a:endParaRPr lang="en-US"/>
        </a:p>
      </dgm:t>
    </dgm:pt>
    <dgm:pt modelId="{9981D5CD-740E-4680-B5CD-5E8A310F7622}" type="pres">
      <dgm:prSet presAssocID="{92620BE3-33C6-4ABC-B604-68C5CF576881}" presName="node" presStyleLbl="vennNode1" presStyleIdx="6" presStyleCnt="7">
        <dgm:presLayoutVars>
          <dgm:bulletEnabled val="1"/>
        </dgm:presLayoutVars>
      </dgm:prSet>
      <dgm:spPr/>
      <dgm:t>
        <a:bodyPr/>
        <a:lstStyle/>
        <a:p>
          <a:endParaRPr lang="en-US"/>
        </a:p>
      </dgm:t>
    </dgm:pt>
  </dgm:ptLst>
  <dgm:cxnLst>
    <dgm:cxn modelId="{299752E8-6F36-47B8-9731-41582F32125F}" srcId="{E275C91B-EF79-4BB0-9A34-B42BC43BC036}" destId="{0F7D09EA-D198-4367-BBE2-E9E89FB19D0B}" srcOrd="0" destOrd="0" parTransId="{4BE6F344-8CBC-431D-9083-6F83F47F9612}" sibTransId="{B408B735-932D-47E2-9813-DC4B25ABB9F2}"/>
    <dgm:cxn modelId="{FE18AE14-C60B-45BD-9093-B0DC77E2A84C}" type="presOf" srcId="{CB54EAD0-7B79-4F2A-B6F1-C248D89D873C}" destId="{4EA1A295-1EDC-4064-B557-66F8000DB0EC}" srcOrd="0" destOrd="0" presId="urn:microsoft.com/office/officeart/2005/8/layout/radial3"/>
    <dgm:cxn modelId="{F8A93449-B5B1-40B6-B1EA-23B3242F0F8B}" type="presOf" srcId="{92620BE3-33C6-4ABC-B604-68C5CF576881}" destId="{9981D5CD-740E-4680-B5CD-5E8A310F7622}" srcOrd="0" destOrd="0" presId="urn:microsoft.com/office/officeart/2005/8/layout/radial3"/>
    <dgm:cxn modelId="{48784A77-CAD8-4E0D-8F0A-18876071C06D}" type="presOf" srcId="{A1B2CE3F-5ED6-43A9-8DB8-B8005700C423}" destId="{6E2D8596-3A8B-4B87-841E-D772DEAFF40C}" srcOrd="0" destOrd="0" presId="urn:microsoft.com/office/officeart/2005/8/layout/radial3"/>
    <dgm:cxn modelId="{A39DD0D9-EC6D-4656-8305-7A9587587AA1}" type="presOf" srcId="{75D710BC-0A2E-41BA-9079-C991342DE102}" destId="{1E48DC28-EBDC-4BE0-9094-D51E4D1A8576}" srcOrd="0" destOrd="0" presId="urn:microsoft.com/office/officeart/2005/8/layout/radial3"/>
    <dgm:cxn modelId="{B47BE4BD-5859-40B5-A983-70A3BEC23E74}" srcId="{0F7D09EA-D198-4367-BBE2-E9E89FB19D0B}" destId="{75D710BC-0A2E-41BA-9079-C991342DE102}" srcOrd="0" destOrd="0" parTransId="{A1EF8517-756C-4035-AED8-DFDACA2765BB}" sibTransId="{D33E1982-4B10-4D9D-9F31-E004FD7FDC97}"/>
    <dgm:cxn modelId="{B18056C1-D205-4B31-AC87-EB2790D1D3AC}" srcId="{0F7D09EA-D198-4367-BBE2-E9E89FB19D0B}" destId="{92620BE3-33C6-4ABC-B604-68C5CF576881}" srcOrd="5" destOrd="0" parTransId="{F161B03E-5ED2-4011-900A-4478BBAEFC0F}" sibTransId="{540F90FA-96C6-4B7C-BFE9-87DC66D12277}"/>
    <dgm:cxn modelId="{C5B08E42-2E34-4223-B4D0-ED62D074A621}" srcId="{E275C91B-EF79-4BB0-9A34-B42BC43BC036}" destId="{A64C42B9-2B58-4546-8C43-6AAF997FEBAC}" srcOrd="1" destOrd="0" parTransId="{8E108F2E-3631-4B96-B416-C0D6E4B1DE4A}" sibTransId="{D1329AF5-4ACF-4D5F-8975-B67D74AA4B01}"/>
    <dgm:cxn modelId="{43E348C7-2EFC-44D2-8E09-073E590CE047}" type="presOf" srcId="{997E45C4-D504-4BFF-B09B-E46031442DD7}" destId="{5E756D5E-9AFF-4693-AE03-CDC062CA5968}" srcOrd="0" destOrd="0" presId="urn:microsoft.com/office/officeart/2005/8/layout/radial3"/>
    <dgm:cxn modelId="{4EEDB805-4310-43A9-8920-A74261D961DD}" srcId="{0F7D09EA-D198-4367-BBE2-E9E89FB19D0B}" destId="{CB54EAD0-7B79-4F2A-B6F1-C248D89D873C}" srcOrd="4" destOrd="0" parTransId="{5C631D12-F47E-4716-9372-1BA146C52E22}" sibTransId="{4B8E9549-DB7D-4E19-A0AF-C526121D5CC1}"/>
    <dgm:cxn modelId="{8CEAD3D1-8349-4BAD-BA4B-011A5ED9BD45}" type="presOf" srcId="{E275C91B-EF79-4BB0-9A34-B42BC43BC036}" destId="{71FC123C-D5F4-4BDB-8ACC-4371CF3E51AD}" srcOrd="0" destOrd="0" presId="urn:microsoft.com/office/officeart/2005/8/layout/radial3"/>
    <dgm:cxn modelId="{EC699C48-3FEA-4BE1-B6D6-55CA3C1CBC8E}" srcId="{0F7D09EA-D198-4367-BBE2-E9E89FB19D0B}" destId="{A1B2CE3F-5ED6-43A9-8DB8-B8005700C423}" srcOrd="2" destOrd="0" parTransId="{4A4C92A6-D92C-474B-91DC-A76590C668FC}" sibTransId="{F9182901-88ED-4E31-9599-5940724B934D}"/>
    <dgm:cxn modelId="{6702B8FC-1CC6-4924-9B32-37D32A7C1B36}" type="presOf" srcId="{F75370B4-B886-4ECE-9C1A-3559C3EA4B6F}" destId="{D87C8F6A-22E8-4CA1-A551-C282CE3CC8A2}" srcOrd="0" destOrd="0" presId="urn:microsoft.com/office/officeart/2005/8/layout/radial3"/>
    <dgm:cxn modelId="{9DF30F36-4996-4378-AF11-66DD391F3194}" type="presOf" srcId="{0F7D09EA-D198-4367-BBE2-E9E89FB19D0B}" destId="{6240F709-AB07-42B9-B8EB-1B2E8746EE72}" srcOrd="0" destOrd="0" presId="urn:microsoft.com/office/officeart/2005/8/layout/radial3"/>
    <dgm:cxn modelId="{74772029-0183-49F2-8BB6-45E7C810B32F}" srcId="{0F7D09EA-D198-4367-BBE2-E9E89FB19D0B}" destId="{997E45C4-D504-4BFF-B09B-E46031442DD7}" srcOrd="1" destOrd="0" parTransId="{56C77883-3EB7-483F-9583-6D9320B33748}" sibTransId="{364D25E7-F9D1-4A2D-8A9C-44F6706362EA}"/>
    <dgm:cxn modelId="{C147308D-EA15-4FAB-8AD0-14A3F4429A2F}" srcId="{0F7D09EA-D198-4367-BBE2-E9E89FB19D0B}" destId="{F75370B4-B886-4ECE-9C1A-3559C3EA4B6F}" srcOrd="3" destOrd="0" parTransId="{16D9E57A-E35A-47A6-BC62-76B3491FED51}" sibTransId="{B46093B1-B076-478D-BC49-8DA48403D79B}"/>
    <dgm:cxn modelId="{6F72265F-3C9E-408F-9ABA-4A14F7E02915}" type="presParOf" srcId="{71FC123C-D5F4-4BDB-8ACC-4371CF3E51AD}" destId="{29FB5735-0E39-4B45-B5D6-888866646622}" srcOrd="0" destOrd="0" presId="urn:microsoft.com/office/officeart/2005/8/layout/radial3"/>
    <dgm:cxn modelId="{853C835F-E9C3-4EF2-8B83-C67F5C1898C1}" type="presParOf" srcId="{29FB5735-0E39-4B45-B5D6-888866646622}" destId="{6240F709-AB07-42B9-B8EB-1B2E8746EE72}" srcOrd="0" destOrd="0" presId="urn:microsoft.com/office/officeart/2005/8/layout/radial3"/>
    <dgm:cxn modelId="{00E36334-7CE1-440E-B606-438536B5D17B}" type="presParOf" srcId="{29FB5735-0E39-4B45-B5D6-888866646622}" destId="{1E48DC28-EBDC-4BE0-9094-D51E4D1A8576}" srcOrd="1" destOrd="0" presId="urn:microsoft.com/office/officeart/2005/8/layout/radial3"/>
    <dgm:cxn modelId="{718A1636-F86D-4873-98DC-DF0274B4AC78}" type="presParOf" srcId="{29FB5735-0E39-4B45-B5D6-888866646622}" destId="{5E756D5E-9AFF-4693-AE03-CDC062CA5968}" srcOrd="2" destOrd="0" presId="urn:microsoft.com/office/officeart/2005/8/layout/radial3"/>
    <dgm:cxn modelId="{4483379F-6C39-4E96-ADE9-7D70A0B1CEE6}" type="presParOf" srcId="{29FB5735-0E39-4B45-B5D6-888866646622}" destId="{6E2D8596-3A8B-4B87-841E-D772DEAFF40C}" srcOrd="3" destOrd="0" presId="urn:microsoft.com/office/officeart/2005/8/layout/radial3"/>
    <dgm:cxn modelId="{DE2B0016-641B-4841-8161-5860908B0C62}" type="presParOf" srcId="{29FB5735-0E39-4B45-B5D6-888866646622}" destId="{D87C8F6A-22E8-4CA1-A551-C282CE3CC8A2}" srcOrd="4" destOrd="0" presId="urn:microsoft.com/office/officeart/2005/8/layout/radial3"/>
    <dgm:cxn modelId="{646F9086-162D-4666-B31D-F86285C5176D}" type="presParOf" srcId="{29FB5735-0E39-4B45-B5D6-888866646622}" destId="{4EA1A295-1EDC-4064-B557-66F8000DB0EC}" srcOrd="5" destOrd="0" presId="urn:microsoft.com/office/officeart/2005/8/layout/radial3"/>
    <dgm:cxn modelId="{824FD621-2943-4412-A798-759F3F89F37E}" type="presParOf" srcId="{29FB5735-0E39-4B45-B5D6-888866646622}" destId="{9981D5CD-740E-4680-B5CD-5E8A310F7622}" srcOrd="6" destOrd="0" presId="urn:microsoft.com/office/officeart/2005/8/layout/radial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080E6FE-75F8-455F-B00D-388A62CAD878}"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sr-Latn-RS"/>
        </a:p>
      </dgm:t>
    </dgm:pt>
    <dgm:pt modelId="{3AEAB1B5-D9EF-4981-86BF-BCD6908D01E5}">
      <dgm:prSet phldrT="[Text]"/>
      <dgm:spPr/>
      <dgm:t>
        <a:bodyPr/>
        <a:lstStyle/>
        <a:p>
          <a:r>
            <a:rPr lang="sr-Cyrl-RS" dirty="0"/>
            <a:t>Укупно извршени расходи и издаци износе </a:t>
          </a:r>
          <a:r>
            <a:rPr lang="en-US" b="0" i="0" u="none" dirty="0" smtClean="0"/>
            <a:t>6</a:t>
          </a:r>
          <a:r>
            <a:rPr lang="sr-Cyrl-RS" b="0" i="0" u="none" dirty="0" smtClean="0"/>
            <a:t>63.</a:t>
          </a:r>
          <a:r>
            <a:rPr lang="en-US" b="0" i="0" u="none" dirty="0" smtClean="0"/>
            <a:t>0</a:t>
          </a:r>
          <a:r>
            <a:rPr lang="sr-Cyrl-RS" b="0" i="0" u="none" dirty="0" smtClean="0"/>
            <a:t>60</a:t>
          </a:r>
          <a:r>
            <a:rPr lang="en-US" b="0" i="0" u="none" dirty="0" smtClean="0"/>
            <a:t>,</a:t>
          </a:r>
          <a:r>
            <a:rPr lang="sr-Cyrl-RS" b="0" i="0" u="none" dirty="0" smtClean="0"/>
            <a:t>899</a:t>
          </a:r>
          <a:r>
            <a:rPr lang="sr-Cyrl-RS" dirty="0" smtClean="0"/>
            <a:t> </a:t>
          </a:r>
          <a:r>
            <a:rPr lang="sr-Cyrl-RS" dirty="0"/>
            <a:t>динара</a:t>
          </a:r>
          <a:endParaRPr lang="sr-Latn-RS" dirty="0"/>
        </a:p>
      </dgm:t>
    </dgm:pt>
    <dgm:pt modelId="{9B790053-042C-4178-B099-0AA1E213BC4B}" type="parTrans" cxnId="{3003CA8A-6DE4-45F8-9E95-9DBBCD00E8BC}">
      <dgm:prSet/>
      <dgm:spPr/>
      <dgm:t>
        <a:bodyPr/>
        <a:lstStyle/>
        <a:p>
          <a:endParaRPr lang="sr-Latn-RS"/>
        </a:p>
      </dgm:t>
    </dgm:pt>
    <dgm:pt modelId="{DB173785-DEAA-40A6-91BF-CB61950A6CE4}" type="sibTrans" cxnId="{3003CA8A-6DE4-45F8-9E95-9DBBCD00E8BC}">
      <dgm:prSet/>
      <dgm:spPr/>
      <dgm:t>
        <a:bodyPr/>
        <a:lstStyle/>
        <a:p>
          <a:endParaRPr lang="sr-Latn-RS"/>
        </a:p>
      </dgm:t>
    </dgm:pt>
    <dgm:pt modelId="{2885F644-5E9D-46B6-8CAF-6E5B22E43DBC}">
      <dgm:prSet phldrT="[Text]"/>
      <dgm:spPr/>
      <dgm:t>
        <a:bodyPr/>
        <a:lstStyle/>
        <a:p>
          <a:r>
            <a:rPr lang="sr-Cyrl-RS" dirty="0"/>
            <a:t>Расходи за запослене </a:t>
          </a:r>
          <a:r>
            <a:rPr lang="en-US" b="0" i="0" u="none" dirty="0" smtClean="0"/>
            <a:t>195,857,625</a:t>
          </a:r>
          <a:r>
            <a:rPr lang="sr-Cyrl-RS" dirty="0" smtClean="0"/>
            <a:t> динара</a:t>
          </a:r>
          <a:endParaRPr lang="sr-Latn-RS" dirty="0"/>
        </a:p>
      </dgm:t>
    </dgm:pt>
    <dgm:pt modelId="{D533F1E8-9F58-46F3-B8A8-163A0327F5DA}" type="parTrans" cxnId="{16CBEC61-89ED-4D59-A282-62F769E1908D}">
      <dgm:prSet/>
      <dgm:spPr/>
      <dgm:t>
        <a:bodyPr/>
        <a:lstStyle/>
        <a:p>
          <a:endParaRPr lang="sr-Latn-RS"/>
        </a:p>
      </dgm:t>
    </dgm:pt>
    <dgm:pt modelId="{08FEAE6E-9170-4490-9C95-2D5CA2D0B642}" type="sibTrans" cxnId="{16CBEC61-89ED-4D59-A282-62F769E1908D}">
      <dgm:prSet/>
      <dgm:spPr/>
      <dgm:t>
        <a:bodyPr/>
        <a:lstStyle/>
        <a:p>
          <a:endParaRPr lang="sr-Latn-RS"/>
        </a:p>
      </dgm:t>
    </dgm:pt>
    <dgm:pt modelId="{66BFF05E-3F6D-4EED-9D30-10583093E473}">
      <dgm:prSet phldrT="[Text]"/>
      <dgm:spPr/>
      <dgm:t>
        <a:bodyPr/>
        <a:lstStyle/>
        <a:p>
          <a:r>
            <a:rPr lang="sr-Cyrl-RS" dirty="0"/>
            <a:t>Коришћење роба и услуга </a:t>
          </a:r>
          <a:r>
            <a:rPr lang="en-US" b="0" i="0" u="none" dirty="0" smtClean="0"/>
            <a:t>200,550,664 </a:t>
          </a:r>
          <a:r>
            <a:rPr lang="sr-Cyrl-RS" dirty="0" smtClean="0"/>
            <a:t>динара</a:t>
          </a:r>
          <a:endParaRPr lang="sr-Latn-RS" dirty="0"/>
        </a:p>
      </dgm:t>
    </dgm:pt>
    <dgm:pt modelId="{C76D26A3-42A4-45FA-AE9E-872BDE3C951D}" type="parTrans" cxnId="{D16FC27F-26CF-49E6-BB61-9DCD56E3A476}">
      <dgm:prSet/>
      <dgm:spPr/>
      <dgm:t>
        <a:bodyPr/>
        <a:lstStyle/>
        <a:p>
          <a:endParaRPr lang="sr-Latn-RS"/>
        </a:p>
      </dgm:t>
    </dgm:pt>
    <dgm:pt modelId="{348C766C-48F1-4B0B-A06E-1091D883FBD8}" type="sibTrans" cxnId="{D16FC27F-26CF-49E6-BB61-9DCD56E3A476}">
      <dgm:prSet/>
      <dgm:spPr/>
      <dgm:t>
        <a:bodyPr/>
        <a:lstStyle/>
        <a:p>
          <a:endParaRPr lang="sr-Latn-RS"/>
        </a:p>
      </dgm:t>
    </dgm:pt>
    <dgm:pt modelId="{6CDE4B7E-694A-4CC6-9380-C110FA4F3107}">
      <dgm:prSet phldrT="[Text]"/>
      <dgm:spPr/>
      <dgm:t>
        <a:bodyPr/>
        <a:lstStyle/>
        <a:p>
          <a:r>
            <a:rPr lang="sr-Cyrl-RS" dirty="0"/>
            <a:t>Субвенције </a:t>
          </a:r>
          <a:r>
            <a:rPr lang="en-US" b="0" i="0" u="none" dirty="0" smtClean="0"/>
            <a:t>18,621,034</a:t>
          </a:r>
          <a:r>
            <a:rPr lang="sr-Cyrl-RS" dirty="0" smtClean="0">
              <a:solidFill>
                <a:srgbClr val="FF0000"/>
              </a:solidFill>
            </a:rPr>
            <a:t> </a:t>
          </a:r>
          <a:r>
            <a:rPr lang="sr-Cyrl-RS" dirty="0" smtClean="0"/>
            <a:t>динара</a:t>
          </a:r>
          <a:endParaRPr lang="sr-Latn-RS" dirty="0"/>
        </a:p>
      </dgm:t>
    </dgm:pt>
    <dgm:pt modelId="{F6B9A79C-4C1D-4A52-B265-8E3F0143E45F}" type="parTrans" cxnId="{76783F61-67EF-4F78-BF97-9BF8CB5CED0A}">
      <dgm:prSet/>
      <dgm:spPr/>
      <dgm:t>
        <a:bodyPr/>
        <a:lstStyle/>
        <a:p>
          <a:endParaRPr lang="sr-Latn-RS"/>
        </a:p>
      </dgm:t>
    </dgm:pt>
    <dgm:pt modelId="{89616386-E022-453E-A834-B06CA95E8124}" type="sibTrans" cxnId="{76783F61-67EF-4F78-BF97-9BF8CB5CED0A}">
      <dgm:prSet/>
      <dgm:spPr/>
      <dgm:t>
        <a:bodyPr/>
        <a:lstStyle/>
        <a:p>
          <a:endParaRPr lang="sr-Latn-RS"/>
        </a:p>
      </dgm:t>
    </dgm:pt>
    <dgm:pt modelId="{A7E4F091-602A-4737-8CA1-3DFC1E61B9AF}">
      <dgm:prSet phldrT="[Text]"/>
      <dgm:spPr/>
      <dgm:t>
        <a:bodyPr/>
        <a:lstStyle/>
        <a:p>
          <a:r>
            <a:rPr lang="sr-Cyrl-RS" dirty="0"/>
            <a:t>Донације, дотације и трансфери </a:t>
          </a:r>
          <a:r>
            <a:rPr lang="en-US" b="0" i="0" u="none" dirty="0" smtClean="0"/>
            <a:t>118,012,431</a:t>
          </a:r>
          <a:r>
            <a:rPr lang="sr-Cyrl-RS" dirty="0" smtClean="0"/>
            <a:t> </a:t>
          </a:r>
          <a:r>
            <a:rPr lang="sr-Cyrl-RS" dirty="0"/>
            <a:t>динара</a:t>
          </a:r>
          <a:endParaRPr lang="sr-Latn-RS" dirty="0"/>
        </a:p>
      </dgm:t>
    </dgm:pt>
    <dgm:pt modelId="{54791C53-C18A-486B-AD6A-B58EA3B2E4EC}" type="parTrans" cxnId="{AF2685DF-4E71-4D0F-9415-6CB502DCD77E}">
      <dgm:prSet/>
      <dgm:spPr/>
      <dgm:t>
        <a:bodyPr/>
        <a:lstStyle/>
        <a:p>
          <a:endParaRPr lang="sr-Latn-RS"/>
        </a:p>
      </dgm:t>
    </dgm:pt>
    <dgm:pt modelId="{6B2E87BA-09CD-44D4-A2CB-E7F84771F039}" type="sibTrans" cxnId="{AF2685DF-4E71-4D0F-9415-6CB502DCD77E}">
      <dgm:prSet/>
      <dgm:spPr/>
      <dgm:t>
        <a:bodyPr/>
        <a:lstStyle/>
        <a:p>
          <a:endParaRPr lang="sr-Latn-RS"/>
        </a:p>
      </dgm:t>
    </dgm:pt>
    <dgm:pt modelId="{D74D097A-7206-4D6A-8D6E-A923AB420E95}">
      <dgm:prSet phldrT="[Text]"/>
      <dgm:spPr/>
      <dgm:t>
        <a:bodyPr/>
        <a:lstStyle/>
        <a:p>
          <a:r>
            <a:rPr lang="sr-Cyrl-RS" dirty="0"/>
            <a:t>Социјално осигурање и социјална заштита </a:t>
          </a:r>
          <a:r>
            <a:rPr lang="en-US" b="0" i="0" u="none" dirty="0" smtClean="0"/>
            <a:t>25,524,348</a:t>
          </a:r>
          <a:r>
            <a:rPr lang="sr-Cyrl-RS" dirty="0" smtClean="0"/>
            <a:t> </a:t>
          </a:r>
          <a:r>
            <a:rPr lang="sr-Cyrl-RS" dirty="0"/>
            <a:t>динара</a:t>
          </a:r>
          <a:endParaRPr lang="sr-Latn-RS" dirty="0"/>
        </a:p>
      </dgm:t>
    </dgm:pt>
    <dgm:pt modelId="{A57142E9-F6A0-4AF0-8C02-A76885714A5D}" type="parTrans" cxnId="{D527AE9A-7BB9-4E10-A508-F823D8C489D0}">
      <dgm:prSet/>
      <dgm:spPr/>
      <dgm:t>
        <a:bodyPr/>
        <a:lstStyle/>
        <a:p>
          <a:endParaRPr lang="sr-Latn-RS"/>
        </a:p>
      </dgm:t>
    </dgm:pt>
    <dgm:pt modelId="{3A8BD741-66ED-49AE-BA0C-5557DF1FE861}" type="sibTrans" cxnId="{D527AE9A-7BB9-4E10-A508-F823D8C489D0}">
      <dgm:prSet/>
      <dgm:spPr/>
      <dgm:t>
        <a:bodyPr/>
        <a:lstStyle/>
        <a:p>
          <a:endParaRPr lang="sr-Latn-RS"/>
        </a:p>
      </dgm:t>
    </dgm:pt>
    <dgm:pt modelId="{25554638-F945-433E-8CB2-C5E67290A396}">
      <dgm:prSet phldrT="[Text]"/>
      <dgm:spPr/>
      <dgm:t>
        <a:bodyPr/>
        <a:lstStyle/>
        <a:p>
          <a:r>
            <a:rPr lang="sr-Cyrl-RS" dirty="0"/>
            <a:t>Остали расходи </a:t>
          </a:r>
          <a:r>
            <a:rPr lang="en-US" b="0" i="0" u="none" dirty="0" smtClean="0"/>
            <a:t>50,384,390</a:t>
          </a:r>
          <a:r>
            <a:rPr lang="sr-Cyrl-RS" dirty="0" smtClean="0"/>
            <a:t> динара</a:t>
          </a:r>
          <a:endParaRPr lang="sr-Latn-RS" dirty="0"/>
        </a:p>
      </dgm:t>
    </dgm:pt>
    <dgm:pt modelId="{03AAF2B2-8D4E-4D7C-8F0D-98B044737E9F}" type="parTrans" cxnId="{49602602-2F55-48B2-A2B2-AF9AB75568E0}">
      <dgm:prSet/>
      <dgm:spPr/>
      <dgm:t>
        <a:bodyPr/>
        <a:lstStyle/>
        <a:p>
          <a:endParaRPr lang="sr-Latn-RS"/>
        </a:p>
      </dgm:t>
    </dgm:pt>
    <dgm:pt modelId="{CF5804E1-87A2-44DF-AE5F-825E27D96A8B}" type="sibTrans" cxnId="{49602602-2F55-48B2-A2B2-AF9AB75568E0}">
      <dgm:prSet/>
      <dgm:spPr/>
      <dgm:t>
        <a:bodyPr/>
        <a:lstStyle/>
        <a:p>
          <a:endParaRPr lang="sr-Latn-RS"/>
        </a:p>
      </dgm:t>
    </dgm:pt>
    <dgm:pt modelId="{65514349-6E86-492D-AE52-BDECF778D345}">
      <dgm:prSet phldrT="[Text]"/>
      <dgm:spPr/>
      <dgm:t>
        <a:bodyPr/>
        <a:lstStyle/>
        <a:p>
          <a:r>
            <a:rPr lang="sr-Cyrl-RS" dirty="0"/>
            <a:t>Капитални издаци </a:t>
          </a:r>
          <a:r>
            <a:rPr lang="en-US" b="0" i="0" u="none" dirty="0" smtClean="0"/>
            <a:t>44,935,954</a:t>
          </a:r>
          <a:r>
            <a:rPr lang="sr-Cyrl-RS" dirty="0" smtClean="0"/>
            <a:t> </a:t>
          </a:r>
          <a:r>
            <a:rPr lang="sr-Cyrl-RS" dirty="0"/>
            <a:t>динара</a:t>
          </a:r>
          <a:endParaRPr lang="sr-Latn-RS" dirty="0"/>
        </a:p>
      </dgm:t>
    </dgm:pt>
    <dgm:pt modelId="{9D13D754-8EFF-4461-87F5-0789000F4CA0}" type="parTrans" cxnId="{2FF1A183-6CB5-43CC-8F11-299D5784FBF3}">
      <dgm:prSet/>
      <dgm:spPr/>
      <dgm:t>
        <a:bodyPr/>
        <a:lstStyle/>
        <a:p>
          <a:endParaRPr lang="sr-Latn-RS"/>
        </a:p>
      </dgm:t>
    </dgm:pt>
    <dgm:pt modelId="{1C13DFA0-7027-4362-B1FB-F4C7A5444917}" type="sibTrans" cxnId="{2FF1A183-6CB5-43CC-8F11-299D5784FBF3}">
      <dgm:prSet/>
      <dgm:spPr/>
      <dgm:t>
        <a:bodyPr/>
        <a:lstStyle/>
        <a:p>
          <a:endParaRPr lang="sr-Latn-RS"/>
        </a:p>
      </dgm:t>
    </dgm:pt>
    <dgm:pt modelId="{A0D1F157-7837-455E-B785-4398BAB19FDC}">
      <dgm:prSet phldrT="[Text]"/>
      <dgm:spPr/>
      <dgm:t>
        <a:bodyPr/>
        <a:lstStyle/>
        <a:p>
          <a:r>
            <a:rPr lang="sr-Cyrl-RS" dirty="0" smtClean="0"/>
            <a:t>Отплата камата </a:t>
          </a:r>
          <a:r>
            <a:rPr lang="en-US" b="0" i="0" u="none" dirty="0" smtClean="0"/>
            <a:t>2,858,664</a:t>
          </a:r>
          <a:endParaRPr lang="sr-Latn-RS" dirty="0"/>
        </a:p>
      </dgm:t>
    </dgm:pt>
    <dgm:pt modelId="{63CA95B4-EB3F-49EF-8CFE-C892D7B7FD5B}" type="parTrans" cxnId="{D19FCA75-1DA3-40A0-9B3A-9C0DEAF4D7C2}">
      <dgm:prSet/>
      <dgm:spPr/>
      <dgm:t>
        <a:bodyPr/>
        <a:lstStyle/>
        <a:p>
          <a:endParaRPr lang="en-US"/>
        </a:p>
      </dgm:t>
    </dgm:pt>
    <dgm:pt modelId="{3CD95923-1144-4A97-82EE-1EC7507B67E6}" type="sibTrans" cxnId="{D19FCA75-1DA3-40A0-9B3A-9C0DEAF4D7C2}">
      <dgm:prSet/>
      <dgm:spPr/>
      <dgm:t>
        <a:bodyPr/>
        <a:lstStyle/>
        <a:p>
          <a:endParaRPr lang="en-US"/>
        </a:p>
      </dgm:t>
    </dgm:pt>
    <dgm:pt modelId="{E336E44D-82FE-4C4D-BA00-61E13CBE8512}">
      <dgm:prSet phldrT="[Text]"/>
      <dgm:spPr/>
      <dgm:t>
        <a:bodyPr/>
        <a:lstStyle/>
        <a:p>
          <a:r>
            <a:rPr lang="sr-Cyrl-RS" dirty="0" smtClean="0"/>
            <a:t>Отплата дуга </a:t>
          </a:r>
          <a:r>
            <a:rPr lang="en-US" b="0" i="0" u="none" dirty="0" smtClean="0"/>
            <a:t>6,315,789</a:t>
          </a:r>
          <a:r>
            <a:rPr lang="sr-Cyrl-RS" b="0" i="0" u="none" dirty="0" smtClean="0"/>
            <a:t> динара</a:t>
          </a:r>
          <a:endParaRPr lang="sr-Latn-RS" dirty="0"/>
        </a:p>
      </dgm:t>
    </dgm:pt>
    <dgm:pt modelId="{47FFC68A-B3FC-4ADE-8962-4C1AB9767BD8}" type="parTrans" cxnId="{8A014525-222A-476F-A3DE-8B60AE162C26}">
      <dgm:prSet/>
      <dgm:spPr/>
      <dgm:t>
        <a:bodyPr/>
        <a:lstStyle/>
        <a:p>
          <a:endParaRPr lang="en-US"/>
        </a:p>
      </dgm:t>
    </dgm:pt>
    <dgm:pt modelId="{BBC29844-913F-48A7-A731-F4F2B22930CE}" type="sibTrans" cxnId="{8A014525-222A-476F-A3DE-8B60AE162C26}">
      <dgm:prSet/>
      <dgm:spPr/>
      <dgm:t>
        <a:bodyPr/>
        <a:lstStyle/>
        <a:p>
          <a:endParaRPr lang="en-US"/>
        </a:p>
      </dgm:t>
    </dgm:pt>
    <dgm:pt modelId="{96E931F0-5EFE-4E17-A815-1832C52507E3}" type="pres">
      <dgm:prSet presAssocID="{4080E6FE-75F8-455F-B00D-388A62CAD878}" presName="composite" presStyleCnt="0">
        <dgm:presLayoutVars>
          <dgm:chMax val="1"/>
          <dgm:dir/>
          <dgm:resizeHandles val="exact"/>
        </dgm:presLayoutVars>
      </dgm:prSet>
      <dgm:spPr/>
      <dgm:t>
        <a:bodyPr/>
        <a:lstStyle/>
        <a:p>
          <a:endParaRPr lang="en-US"/>
        </a:p>
      </dgm:t>
    </dgm:pt>
    <dgm:pt modelId="{6A03509E-2D2C-4701-877A-3DD8C8C452B3}" type="pres">
      <dgm:prSet presAssocID="{4080E6FE-75F8-455F-B00D-388A62CAD878}" presName="radial" presStyleCnt="0">
        <dgm:presLayoutVars>
          <dgm:animLvl val="ctr"/>
        </dgm:presLayoutVars>
      </dgm:prSet>
      <dgm:spPr/>
    </dgm:pt>
    <dgm:pt modelId="{23F30694-D224-4AFD-83D0-A9B26CD4AE63}" type="pres">
      <dgm:prSet presAssocID="{3AEAB1B5-D9EF-4981-86BF-BCD6908D01E5}" presName="centerShape" presStyleLbl="vennNode1" presStyleIdx="0" presStyleCnt="10"/>
      <dgm:spPr/>
      <dgm:t>
        <a:bodyPr/>
        <a:lstStyle/>
        <a:p>
          <a:endParaRPr lang="en-US"/>
        </a:p>
      </dgm:t>
    </dgm:pt>
    <dgm:pt modelId="{581D9C24-D691-4644-99EB-4A6B1D74C269}" type="pres">
      <dgm:prSet presAssocID="{2885F644-5E9D-46B6-8CAF-6E5B22E43DBC}" presName="node" presStyleLbl="vennNode1" presStyleIdx="1" presStyleCnt="10">
        <dgm:presLayoutVars>
          <dgm:bulletEnabled val="1"/>
        </dgm:presLayoutVars>
      </dgm:prSet>
      <dgm:spPr/>
      <dgm:t>
        <a:bodyPr/>
        <a:lstStyle/>
        <a:p>
          <a:endParaRPr lang="en-US"/>
        </a:p>
      </dgm:t>
    </dgm:pt>
    <dgm:pt modelId="{00760FBC-BB29-4E8F-A3FA-0B8C20635B76}" type="pres">
      <dgm:prSet presAssocID="{66BFF05E-3F6D-4EED-9D30-10583093E473}" presName="node" presStyleLbl="vennNode1" presStyleIdx="2" presStyleCnt="10">
        <dgm:presLayoutVars>
          <dgm:bulletEnabled val="1"/>
        </dgm:presLayoutVars>
      </dgm:prSet>
      <dgm:spPr/>
      <dgm:t>
        <a:bodyPr/>
        <a:lstStyle/>
        <a:p>
          <a:endParaRPr lang="en-US"/>
        </a:p>
      </dgm:t>
    </dgm:pt>
    <dgm:pt modelId="{EA985A45-485D-4FDF-8C37-B4083B55DF9B}" type="pres">
      <dgm:prSet presAssocID="{A0D1F157-7837-455E-B785-4398BAB19FDC}" presName="node" presStyleLbl="vennNode1" presStyleIdx="3" presStyleCnt="10">
        <dgm:presLayoutVars>
          <dgm:bulletEnabled val="1"/>
        </dgm:presLayoutVars>
      </dgm:prSet>
      <dgm:spPr/>
      <dgm:t>
        <a:bodyPr/>
        <a:lstStyle/>
        <a:p>
          <a:endParaRPr lang="en-US"/>
        </a:p>
      </dgm:t>
    </dgm:pt>
    <dgm:pt modelId="{34B43685-141A-4461-AE6A-301BAC908C60}" type="pres">
      <dgm:prSet presAssocID="{6CDE4B7E-694A-4CC6-9380-C110FA4F3107}" presName="node" presStyleLbl="vennNode1" presStyleIdx="4" presStyleCnt="10">
        <dgm:presLayoutVars>
          <dgm:bulletEnabled val="1"/>
        </dgm:presLayoutVars>
      </dgm:prSet>
      <dgm:spPr/>
      <dgm:t>
        <a:bodyPr/>
        <a:lstStyle/>
        <a:p>
          <a:endParaRPr lang="en-US"/>
        </a:p>
      </dgm:t>
    </dgm:pt>
    <dgm:pt modelId="{EEF973BF-B90E-4D0F-AC07-BB28F004C6A7}" type="pres">
      <dgm:prSet presAssocID="{A7E4F091-602A-4737-8CA1-3DFC1E61B9AF}" presName="node" presStyleLbl="vennNode1" presStyleIdx="5" presStyleCnt="10">
        <dgm:presLayoutVars>
          <dgm:bulletEnabled val="1"/>
        </dgm:presLayoutVars>
      </dgm:prSet>
      <dgm:spPr/>
      <dgm:t>
        <a:bodyPr/>
        <a:lstStyle/>
        <a:p>
          <a:endParaRPr lang="en-US"/>
        </a:p>
      </dgm:t>
    </dgm:pt>
    <dgm:pt modelId="{281404DC-9187-40D0-97FF-0D818AB2F366}" type="pres">
      <dgm:prSet presAssocID="{D74D097A-7206-4D6A-8D6E-A923AB420E95}" presName="node" presStyleLbl="vennNode1" presStyleIdx="6" presStyleCnt="10">
        <dgm:presLayoutVars>
          <dgm:bulletEnabled val="1"/>
        </dgm:presLayoutVars>
      </dgm:prSet>
      <dgm:spPr/>
      <dgm:t>
        <a:bodyPr/>
        <a:lstStyle/>
        <a:p>
          <a:endParaRPr lang="en-US"/>
        </a:p>
      </dgm:t>
    </dgm:pt>
    <dgm:pt modelId="{ADDA55F8-68B2-4192-A0FF-92D5AADED3EF}" type="pres">
      <dgm:prSet presAssocID="{25554638-F945-433E-8CB2-C5E67290A396}" presName="node" presStyleLbl="vennNode1" presStyleIdx="7" presStyleCnt="10">
        <dgm:presLayoutVars>
          <dgm:bulletEnabled val="1"/>
        </dgm:presLayoutVars>
      </dgm:prSet>
      <dgm:spPr/>
      <dgm:t>
        <a:bodyPr/>
        <a:lstStyle/>
        <a:p>
          <a:endParaRPr lang="en-US"/>
        </a:p>
      </dgm:t>
    </dgm:pt>
    <dgm:pt modelId="{68D8E666-A4BC-49C9-9193-F48DBF84BB6B}" type="pres">
      <dgm:prSet presAssocID="{65514349-6E86-492D-AE52-BDECF778D345}" presName="node" presStyleLbl="vennNode1" presStyleIdx="8" presStyleCnt="10">
        <dgm:presLayoutVars>
          <dgm:bulletEnabled val="1"/>
        </dgm:presLayoutVars>
      </dgm:prSet>
      <dgm:spPr/>
      <dgm:t>
        <a:bodyPr/>
        <a:lstStyle/>
        <a:p>
          <a:endParaRPr lang="en-US"/>
        </a:p>
      </dgm:t>
    </dgm:pt>
    <dgm:pt modelId="{DEF1C644-C1F9-4DC1-8026-6F6847EA34CF}" type="pres">
      <dgm:prSet presAssocID="{E336E44D-82FE-4C4D-BA00-61E13CBE8512}" presName="node" presStyleLbl="vennNode1" presStyleIdx="9" presStyleCnt="10">
        <dgm:presLayoutVars>
          <dgm:bulletEnabled val="1"/>
        </dgm:presLayoutVars>
      </dgm:prSet>
      <dgm:spPr/>
      <dgm:t>
        <a:bodyPr/>
        <a:lstStyle/>
        <a:p>
          <a:endParaRPr lang="en-US"/>
        </a:p>
      </dgm:t>
    </dgm:pt>
  </dgm:ptLst>
  <dgm:cxnLst>
    <dgm:cxn modelId="{8A014525-222A-476F-A3DE-8B60AE162C26}" srcId="{3AEAB1B5-D9EF-4981-86BF-BCD6908D01E5}" destId="{E336E44D-82FE-4C4D-BA00-61E13CBE8512}" srcOrd="8" destOrd="0" parTransId="{47FFC68A-B3FC-4ADE-8962-4C1AB9767BD8}" sibTransId="{BBC29844-913F-48A7-A731-F4F2B22930CE}"/>
    <dgm:cxn modelId="{AF971DB3-EEE9-4A9D-954B-59C68EB6A98A}" type="presOf" srcId="{A7E4F091-602A-4737-8CA1-3DFC1E61B9AF}" destId="{EEF973BF-B90E-4D0F-AC07-BB28F004C6A7}" srcOrd="0" destOrd="0" presId="urn:microsoft.com/office/officeart/2005/8/layout/radial3"/>
    <dgm:cxn modelId="{50615BA6-CE54-44AD-9C39-94951EFC6D8C}" type="presOf" srcId="{A0D1F157-7837-455E-B785-4398BAB19FDC}" destId="{EA985A45-485D-4FDF-8C37-B4083B55DF9B}" srcOrd="0" destOrd="0" presId="urn:microsoft.com/office/officeart/2005/8/layout/radial3"/>
    <dgm:cxn modelId="{88FB1B89-2553-4EAA-99DF-5E5B0B404190}" type="presOf" srcId="{6CDE4B7E-694A-4CC6-9380-C110FA4F3107}" destId="{34B43685-141A-4461-AE6A-301BAC908C60}" srcOrd="0" destOrd="0" presId="urn:microsoft.com/office/officeart/2005/8/layout/radial3"/>
    <dgm:cxn modelId="{B10F84B9-0FD7-4FCF-9672-1AE8EEBAEB48}" type="presOf" srcId="{25554638-F945-433E-8CB2-C5E67290A396}" destId="{ADDA55F8-68B2-4192-A0FF-92D5AADED3EF}" srcOrd="0" destOrd="0" presId="urn:microsoft.com/office/officeart/2005/8/layout/radial3"/>
    <dgm:cxn modelId="{BD5519AF-09E4-440A-9BFE-988528E88698}" type="presOf" srcId="{D74D097A-7206-4D6A-8D6E-A923AB420E95}" destId="{281404DC-9187-40D0-97FF-0D818AB2F366}" srcOrd="0" destOrd="0" presId="urn:microsoft.com/office/officeart/2005/8/layout/radial3"/>
    <dgm:cxn modelId="{D527AE9A-7BB9-4E10-A508-F823D8C489D0}" srcId="{3AEAB1B5-D9EF-4981-86BF-BCD6908D01E5}" destId="{D74D097A-7206-4D6A-8D6E-A923AB420E95}" srcOrd="5" destOrd="0" parTransId="{A57142E9-F6A0-4AF0-8C02-A76885714A5D}" sibTransId="{3A8BD741-66ED-49AE-BA0C-5557DF1FE861}"/>
    <dgm:cxn modelId="{76783F61-67EF-4F78-BF97-9BF8CB5CED0A}" srcId="{3AEAB1B5-D9EF-4981-86BF-BCD6908D01E5}" destId="{6CDE4B7E-694A-4CC6-9380-C110FA4F3107}" srcOrd="3" destOrd="0" parTransId="{F6B9A79C-4C1D-4A52-B265-8E3F0143E45F}" sibTransId="{89616386-E022-453E-A834-B06CA95E8124}"/>
    <dgm:cxn modelId="{D19FCA75-1DA3-40A0-9B3A-9C0DEAF4D7C2}" srcId="{3AEAB1B5-D9EF-4981-86BF-BCD6908D01E5}" destId="{A0D1F157-7837-455E-B785-4398BAB19FDC}" srcOrd="2" destOrd="0" parTransId="{63CA95B4-EB3F-49EF-8CFE-C892D7B7FD5B}" sibTransId="{3CD95923-1144-4A97-82EE-1EC7507B67E6}"/>
    <dgm:cxn modelId="{9EE03477-8930-4F7D-AAF4-D9C901C7FA03}" type="presOf" srcId="{3AEAB1B5-D9EF-4981-86BF-BCD6908D01E5}" destId="{23F30694-D224-4AFD-83D0-A9B26CD4AE63}" srcOrd="0" destOrd="0" presId="urn:microsoft.com/office/officeart/2005/8/layout/radial3"/>
    <dgm:cxn modelId="{2FF1A183-6CB5-43CC-8F11-299D5784FBF3}" srcId="{3AEAB1B5-D9EF-4981-86BF-BCD6908D01E5}" destId="{65514349-6E86-492D-AE52-BDECF778D345}" srcOrd="7" destOrd="0" parTransId="{9D13D754-8EFF-4461-87F5-0789000F4CA0}" sibTransId="{1C13DFA0-7027-4362-B1FB-F4C7A5444917}"/>
    <dgm:cxn modelId="{A7DB6ADF-7D33-4806-87D0-F12847C0E271}" type="presOf" srcId="{4080E6FE-75F8-455F-B00D-388A62CAD878}" destId="{96E931F0-5EFE-4E17-A815-1832C52507E3}" srcOrd="0" destOrd="0" presId="urn:microsoft.com/office/officeart/2005/8/layout/radial3"/>
    <dgm:cxn modelId="{16CBEC61-89ED-4D59-A282-62F769E1908D}" srcId="{3AEAB1B5-D9EF-4981-86BF-BCD6908D01E5}" destId="{2885F644-5E9D-46B6-8CAF-6E5B22E43DBC}" srcOrd="0" destOrd="0" parTransId="{D533F1E8-9F58-46F3-B8A8-163A0327F5DA}" sibTransId="{08FEAE6E-9170-4490-9C95-2D5CA2D0B642}"/>
    <dgm:cxn modelId="{3003CA8A-6DE4-45F8-9E95-9DBBCD00E8BC}" srcId="{4080E6FE-75F8-455F-B00D-388A62CAD878}" destId="{3AEAB1B5-D9EF-4981-86BF-BCD6908D01E5}" srcOrd="0" destOrd="0" parTransId="{9B790053-042C-4178-B099-0AA1E213BC4B}" sibTransId="{DB173785-DEAA-40A6-91BF-CB61950A6CE4}"/>
    <dgm:cxn modelId="{D16FC27F-26CF-49E6-BB61-9DCD56E3A476}" srcId="{3AEAB1B5-D9EF-4981-86BF-BCD6908D01E5}" destId="{66BFF05E-3F6D-4EED-9D30-10583093E473}" srcOrd="1" destOrd="0" parTransId="{C76D26A3-42A4-45FA-AE9E-872BDE3C951D}" sibTransId="{348C766C-48F1-4B0B-A06E-1091D883FBD8}"/>
    <dgm:cxn modelId="{B1A87895-926A-4E47-9A56-DBDD76E82178}" type="presOf" srcId="{E336E44D-82FE-4C4D-BA00-61E13CBE8512}" destId="{DEF1C644-C1F9-4DC1-8026-6F6847EA34CF}" srcOrd="0" destOrd="0" presId="urn:microsoft.com/office/officeart/2005/8/layout/radial3"/>
    <dgm:cxn modelId="{929135D5-DEFC-46C5-A4EA-12DA9F9CA754}" type="presOf" srcId="{2885F644-5E9D-46B6-8CAF-6E5B22E43DBC}" destId="{581D9C24-D691-4644-99EB-4A6B1D74C269}" srcOrd="0" destOrd="0" presId="urn:microsoft.com/office/officeart/2005/8/layout/radial3"/>
    <dgm:cxn modelId="{AF2685DF-4E71-4D0F-9415-6CB502DCD77E}" srcId="{3AEAB1B5-D9EF-4981-86BF-BCD6908D01E5}" destId="{A7E4F091-602A-4737-8CA1-3DFC1E61B9AF}" srcOrd="4" destOrd="0" parTransId="{54791C53-C18A-486B-AD6A-B58EA3B2E4EC}" sibTransId="{6B2E87BA-09CD-44D4-A2CB-E7F84771F039}"/>
    <dgm:cxn modelId="{8191F8B5-047B-4ACB-927F-9C694E16DDCB}" type="presOf" srcId="{65514349-6E86-492D-AE52-BDECF778D345}" destId="{68D8E666-A4BC-49C9-9193-F48DBF84BB6B}" srcOrd="0" destOrd="0" presId="urn:microsoft.com/office/officeart/2005/8/layout/radial3"/>
    <dgm:cxn modelId="{0047E1F0-65B3-4F3B-9730-B9171373FF2C}" type="presOf" srcId="{66BFF05E-3F6D-4EED-9D30-10583093E473}" destId="{00760FBC-BB29-4E8F-A3FA-0B8C20635B76}" srcOrd="0" destOrd="0" presId="urn:microsoft.com/office/officeart/2005/8/layout/radial3"/>
    <dgm:cxn modelId="{49602602-2F55-48B2-A2B2-AF9AB75568E0}" srcId="{3AEAB1B5-D9EF-4981-86BF-BCD6908D01E5}" destId="{25554638-F945-433E-8CB2-C5E67290A396}" srcOrd="6" destOrd="0" parTransId="{03AAF2B2-8D4E-4D7C-8F0D-98B044737E9F}" sibTransId="{CF5804E1-87A2-44DF-AE5F-825E27D96A8B}"/>
    <dgm:cxn modelId="{AC98B054-7092-4D8B-BD32-09C32F53D2EC}" type="presParOf" srcId="{96E931F0-5EFE-4E17-A815-1832C52507E3}" destId="{6A03509E-2D2C-4701-877A-3DD8C8C452B3}" srcOrd="0" destOrd="0" presId="urn:microsoft.com/office/officeart/2005/8/layout/radial3"/>
    <dgm:cxn modelId="{FF57B3A6-E339-464B-A608-BAA1E3CD2BB6}" type="presParOf" srcId="{6A03509E-2D2C-4701-877A-3DD8C8C452B3}" destId="{23F30694-D224-4AFD-83D0-A9B26CD4AE63}" srcOrd="0" destOrd="0" presId="urn:microsoft.com/office/officeart/2005/8/layout/radial3"/>
    <dgm:cxn modelId="{D58B5F47-DFB5-4FE4-A060-4178DC541561}" type="presParOf" srcId="{6A03509E-2D2C-4701-877A-3DD8C8C452B3}" destId="{581D9C24-D691-4644-99EB-4A6B1D74C269}" srcOrd="1" destOrd="0" presId="urn:microsoft.com/office/officeart/2005/8/layout/radial3"/>
    <dgm:cxn modelId="{56D9B212-8BC2-4948-86A6-CF8579B820C7}" type="presParOf" srcId="{6A03509E-2D2C-4701-877A-3DD8C8C452B3}" destId="{00760FBC-BB29-4E8F-A3FA-0B8C20635B76}" srcOrd="2" destOrd="0" presId="urn:microsoft.com/office/officeart/2005/8/layout/radial3"/>
    <dgm:cxn modelId="{84974789-E92F-4558-A191-5FD8DFC68A13}" type="presParOf" srcId="{6A03509E-2D2C-4701-877A-3DD8C8C452B3}" destId="{EA985A45-485D-4FDF-8C37-B4083B55DF9B}" srcOrd="3" destOrd="0" presId="urn:microsoft.com/office/officeart/2005/8/layout/radial3"/>
    <dgm:cxn modelId="{BE06B7FE-A648-498D-81D2-75F3B296AB16}" type="presParOf" srcId="{6A03509E-2D2C-4701-877A-3DD8C8C452B3}" destId="{34B43685-141A-4461-AE6A-301BAC908C60}" srcOrd="4" destOrd="0" presId="urn:microsoft.com/office/officeart/2005/8/layout/radial3"/>
    <dgm:cxn modelId="{32F88B08-7BD0-4127-9E14-7398407FFCE9}" type="presParOf" srcId="{6A03509E-2D2C-4701-877A-3DD8C8C452B3}" destId="{EEF973BF-B90E-4D0F-AC07-BB28F004C6A7}" srcOrd="5" destOrd="0" presId="urn:microsoft.com/office/officeart/2005/8/layout/radial3"/>
    <dgm:cxn modelId="{5AD81E39-7627-4175-B642-6A9D4809AD7F}" type="presParOf" srcId="{6A03509E-2D2C-4701-877A-3DD8C8C452B3}" destId="{281404DC-9187-40D0-97FF-0D818AB2F366}" srcOrd="6" destOrd="0" presId="urn:microsoft.com/office/officeart/2005/8/layout/radial3"/>
    <dgm:cxn modelId="{4162099C-ED6A-4DC2-90CD-57057E83C620}" type="presParOf" srcId="{6A03509E-2D2C-4701-877A-3DD8C8C452B3}" destId="{ADDA55F8-68B2-4192-A0FF-92D5AADED3EF}" srcOrd="7" destOrd="0" presId="urn:microsoft.com/office/officeart/2005/8/layout/radial3"/>
    <dgm:cxn modelId="{B05B0BCB-BCC2-45B0-8800-5DB2D7671FBB}" type="presParOf" srcId="{6A03509E-2D2C-4701-877A-3DD8C8C452B3}" destId="{68D8E666-A4BC-49C9-9193-F48DBF84BB6B}" srcOrd="8" destOrd="0" presId="urn:microsoft.com/office/officeart/2005/8/layout/radial3"/>
    <dgm:cxn modelId="{5F958C54-98EC-49EA-9515-50348DC9F38D}" type="presParOf" srcId="{6A03509E-2D2C-4701-877A-3DD8C8C452B3}" destId="{DEF1C644-C1F9-4DC1-8026-6F6847EA34CF}" srcOrd="9" destOrd="0" presId="urn:microsoft.com/office/officeart/2005/8/layout/radial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2C5DE72-8CF2-40AB-8B49-8819A50992BB}"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sr-Latn-RS"/>
        </a:p>
      </dgm:t>
    </dgm:pt>
    <dgm:pt modelId="{EF496A27-6396-4CE9-9371-5AA8B40AC7D4}">
      <dgm:prSet/>
      <dgm:spPr/>
      <dgm:t>
        <a:bodyPr/>
        <a:lstStyle/>
        <a:p>
          <a:pPr algn="just"/>
          <a:r>
            <a:rPr lang="sr-Cyrl-RS" b="0" i="0" u="none" dirty="0" smtClean="0"/>
            <a:t>Скупштина општине					14,113,302 динара</a:t>
          </a:r>
          <a:endParaRPr lang="sr-Cyrl-RS" dirty="0"/>
        </a:p>
      </dgm:t>
    </dgm:pt>
    <dgm:pt modelId="{CCA8D5A8-210D-49EE-B63D-8B81F068259F}" type="parTrans" cxnId="{1D3A5EBB-B7BE-42B5-BB59-E57271731AAE}">
      <dgm:prSet/>
      <dgm:spPr/>
      <dgm:t>
        <a:bodyPr/>
        <a:lstStyle/>
        <a:p>
          <a:endParaRPr lang="en-US"/>
        </a:p>
      </dgm:t>
    </dgm:pt>
    <dgm:pt modelId="{C44132D8-7C8E-4EAE-B850-0C7A75A25C21}" type="sibTrans" cxnId="{1D3A5EBB-B7BE-42B5-BB59-E57271731AAE}">
      <dgm:prSet/>
      <dgm:spPr/>
      <dgm:t>
        <a:bodyPr/>
        <a:lstStyle/>
        <a:p>
          <a:endParaRPr lang="en-US"/>
        </a:p>
      </dgm:t>
    </dgm:pt>
    <dgm:pt modelId="{7A0066A1-E314-4751-B953-33C52FCDD0A6}">
      <dgm:prSet/>
      <dgm:spPr/>
      <dgm:t>
        <a:bodyPr/>
        <a:lstStyle/>
        <a:p>
          <a:r>
            <a:rPr lang="sr-Cyrl-RS" b="0" i="0" u="none" dirty="0" smtClean="0"/>
            <a:t>Председник општине					14,248,058 динара</a:t>
          </a:r>
          <a:endParaRPr lang="sr-Cyrl-RS" dirty="0"/>
        </a:p>
      </dgm:t>
    </dgm:pt>
    <dgm:pt modelId="{893BDE4C-8A37-4C51-861B-7A7EDAC22918}" type="parTrans" cxnId="{78162BCA-BA1E-4F9B-AE43-F21509B99252}">
      <dgm:prSet/>
      <dgm:spPr/>
      <dgm:t>
        <a:bodyPr/>
        <a:lstStyle/>
        <a:p>
          <a:endParaRPr lang="en-US"/>
        </a:p>
      </dgm:t>
    </dgm:pt>
    <dgm:pt modelId="{CF772049-0C7F-4377-B0CD-EBA7FD32B213}" type="sibTrans" cxnId="{78162BCA-BA1E-4F9B-AE43-F21509B99252}">
      <dgm:prSet/>
      <dgm:spPr/>
      <dgm:t>
        <a:bodyPr/>
        <a:lstStyle/>
        <a:p>
          <a:endParaRPr lang="en-US"/>
        </a:p>
      </dgm:t>
    </dgm:pt>
    <dgm:pt modelId="{1872D569-B2DF-4621-B0D5-A3DE743D5B5F}">
      <dgm:prSet/>
      <dgm:spPr/>
      <dgm:t>
        <a:bodyPr/>
        <a:lstStyle/>
        <a:p>
          <a:r>
            <a:rPr lang="sr-Cyrl-RS" b="0" i="0" u="none" dirty="0" smtClean="0"/>
            <a:t>Општинско веће					   6,447,655 динара</a:t>
          </a:r>
          <a:endParaRPr lang="sr-Cyrl-RS" dirty="0"/>
        </a:p>
      </dgm:t>
    </dgm:pt>
    <dgm:pt modelId="{2B14D6D9-2FED-444C-AC9A-99E0AC8F5F44}" type="parTrans" cxnId="{52056277-16C3-4BEA-B477-FE3A20C25DCE}">
      <dgm:prSet/>
      <dgm:spPr/>
      <dgm:t>
        <a:bodyPr/>
        <a:lstStyle/>
        <a:p>
          <a:endParaRPr lang="en-US"/>
        </a:p>
      </dgm:t>
    </dgm:pt>
    <dgm:pt modelId="{819F3D21-4DAC-4AC5-902D-6A30799F7811}" type="sibTrans" cxnId="{52056277-16C3-4BEA-B477-FE3A20C25DCE}">
      <dgm:prSet/>
      <dgm:spPr/>
      <dgm:t>
        <a:bodyPr/>
        <a:lstStyle/>
        <a:p>
          <a:endParaRPr lang="en-US"/>
        </a:p>
      </dgm:t>
    </dgm:pt>
    <dgm:pt modelId="{5A6B0215-2016-44D5-B8ED-CB6ACF0FDE63}">
      <dgm:prSet/>
      <dgm:spPr/>
      <dgm:t>
        <a:bodyPr/>
        <a:lstStyle/>
        <a:p>
          <a:r>
            <a:rPr lang="sr-Cyrl-RS" b="0" i="0" u="none" dirty="0" smtClean="0"/>
            <a:t>Општинско правобранилаштво				   2,661,473 динара</a:t>
          </a:r>
          <a:endParaRPr lang="sr-Cyrl-RS" dirty="0"/>
        </a:p>
      </dgm:t>
    </dgm:pt>
    <dgm:pt modelId="{7B41A464-4FC8-4DA3-B765-6CDDCD6F79C6}" type="parTrans" cxnId="{4950EA20-678F-44D5-9960-9CC73E49654F}">
      <dgm:prSet/>
      <dgm:spPr/>
      <dgm:t>
        <a:bodyPr/>
        <a:lstStyle/>
        <a:p>
          <a:endParaRPr lang="en-US"/>
        </a:p>
      </dgm:t>
    </dgm:pt>
    <dgm:pt modelId="{E96FACE6-C03F-45A0-8DB1-1683768DE3C6}" type="sibTrans" cxnId="{4950EA20-678F-44D5-9960-9CC73E49654F}">
      <dgm:prSet/>
      <dgm:spPr/>
      <dgm:t>
        <a:bodyPr/>
        <a:lstStyle/>
        <a:p>
          <a:endParaRPr lang="en-US"/>
        </a:p>
      </dgm:t>
    </dgm:pt>
    <dgm:pt modelId="{60F42E9F-02C8-45F1-AF07-B8A9F62F2692}">
      <dgm:prSet/>
      <dgm:spPr/>
      <dgm:t>
        <a:bodyPr/>
        <a:lstStyle/>
        <a:p>
          <a:r>
            <a:rPr lang="sr-Cyrl-RS" b="0" i="0" u="none" dirty="0" smtClean="0"/>
            <a:t>Општинска управа				              327,434,436 динара</a:t>
          </a:r>
          <a:endParaRPr lang="sr-Cyrl-RS" dirty="0"/>
        </a:p>
      </dgm:t>
    </dgm:pt>
    <dgm:pt modelId="{2C0DE624-DDDF-443E-801F-E9FA90298B9D}" type="parTrans" cxnId="{8222C5CB-9A5B-4483-844D-9C52AF345244}">
      <dgm:prSet/>
      <dgm:spPr/>
      <dgm:t>
        <a:bodyPr/>
        <a:lstStyle/>
        <a:p>
          <a:endParaRPr lang="en-US"/>
        </a:p>
      </dgm:t>
    </dgm:pt>
    <dgm:pt modelId="{52C565AF-C563-4C32-8930-B6F0A040C443}" type="sibTrans" cxnId="{8222C5CB-9A5B-4483-844D-9C52AF345244}">
      <dgm:prSet/>
      <dgm:spPr/>
      <dgm:t>
        <a:bodyPr/>
        <a:lstStyle/>
        <a:p>
          <a:endParaRPr lang="en-US"/>
        </a:p>
      </dgm:t>
    </dgm:pt>
    <dgm:pt modelId="{6FD28987-F6AD-4FB2-AC51-AB95BE81F599}">
      <dgm:prSet/>
      <dgm:spPr/>
      <dgm:t>
        <a:bodyPr/>
        <a:lstStyle/>
        <a:p>
          <a:r>
            <a:rPr lang="sr-Cyrl-RS" b="0" i="0" u="none" dirty="0" smtClean="0"/>
            <a:t>Месне заједнице					13,656,001 динара</a:t>
          </a:r>
          <a:endParaRPr lang="sr-Cyrl-RS" dirty="0"/>
        </a:p>
      </dgm:t>
    </dgm:pt>
    <dgm:pt modelId="{D2C6079E-E4F7-4911-B0CB-626F07513D81}" type="parTrans" cxnId="{C5563EDE-674D-4FCF-8A45-25A435A09F7F}">
      <dgm:prSet/>
      <dgm:spPr/>
      <dgm:t>
        <a:bodyPr/>
        <a:lstStyle/>
        <a:p>
          <a:endParaRPr lang="en-US"/>
        </a:p>
      </dgm:t>
    </dgm:pt>
    <dgm:pt modelId="{E6323B17-FC56-4650-8269-C48E733B223D}" type="sibTrans" cxnId="{C5563EDE-674D-4FCF-8A45-25A435A09F7F}">
      <dgm:prSet/>
      <dgm:spPr/>
      <dgm:t>
        <a:bodyPr/>
        <a:lstStyle/>
        <a:p>
          <a:endParaRPr lang="en-US"/>
        </a:p>
      </dgm:t>
    </dgm:pt>
    <dgm:pt modelId="{5D890C27-A3A5-47AD-8E13-2ED141436CF2}">
      <dgm:prSet/>
      <dgm:spPr/>
      <dgm:t>
        <a:bodyPr/>
        <a:lstStyle/>
        <a:p>
          <a:r>
            <a:rPr lang="ru-RU" b="0" i="0" u="none" dirty="0" smtClean="0"/>
            <a:t>Центар за културу В. Дугошевић				41,491,996</a:t>
          </a:r>
          <a:r>
            <a:rPr lang="sr-Cyrl-RS" b="0" i="0" u="none" dirty="0" smtClean="0"/>
            <a:t> динара</a:t>
          </a:r>
          <a:endParaRPr lang="ru-RU" dirty="0"/>
        </a:p>
      </dgm:t>
    </dgm:pt>
    <dgm:pt modelId="{66905BA9-0FBB-49D5-B589-816988F2709F}" type="parTrans" cxnId="{BEAD3F3F-578C-49DA-BD04-17871C778969}">
      <dgm:prSet/>
      <dgm:spPr/>
      <dgm:t>
        <a:bodyPr/>
        <a:lstStyle/>
        <a:p>
          <a:endParaRPr lang="en-US"/>
        </a:p>
      </dgm:t>
    </dgm:pt>
    <dgm:pt modelId="{EBF35ACA-BA51-4ADF-842A-1E241B5BE8F5}" type="sibTrans" cxnId="{BEAD3F3F-578C-49DA-BD04-17871C778969}">
      <dgm:prSet/>
      <dgm:spPr/>
      <dgm:t>
        <a:bodyPr/>
        <a:lstStyle/>
        <a:p>
          <a:endParaRPr lang="en-US"/>
        </a:p>
      </dgm:t>
    </dgm:pt>
    <dgm:pt modelId="{F4C1886B-5FBF-4E62-B54A-6FCE604B5481}">
      <dgm:prSet/>
      <dgm:spPr/>
      <dgm:t>
        <a:bodyPr/>
        <a:lstStyle/>
        <a:p>
          <a:r>
            <a:rPr lang="sr-Cyrl-RS" b="0" i="0" u="none" dirty="0" smtClean="0"/>
            <a:t>Библиотека Н.С.Максим 	 			15,735,656 динара</a:t>
          </a:r>
          <a:endParaRPr lang="sr-Cyrl-RS" dirty="0"/>
        </a:p>
      </dgm:t>
    </dgm:pt>
    <dgm:pt modelId="{EE365C49-D3B8-41B4-A9F3-4332F2D084FD}" type="parTrans" cxnId="{107A005E-53C4-40F9-AA22-286B30F8ACC8}">
      <dgm:prSet/>
      <dgm:spPr/>
      <dgm:t>
        <a:bodyPr/>
        <a:lstStyle/>
        <a:p>
          <a:endParaRPr lang="en-US"/>
        </a:p>
      </dgm:t>
    </dgm:pt>
    <dgm:pt modelId="{D8650080-6059-42AF-A620-1642F4AC674E}" type="sibTrans" cxnId="{107A005E-53C4-40F9-AA22-286B30F8ACC8}">
      <dgm:prSet/>
      <dgm:spPr/>
      <dgm:t>
        <a:bodyPr/>
        <a:lstStyle/>
        <a:p>
          <a:endParaRPr lang="en-US"/>
        </a:p>
      </dgm:t>
    </dgm:pt>
    <dgm:pt modelId="{C0CC0CB5-13F6-4F94-AF85-DEC71E6C9B0C}">
      <dgm:prSet/>
      <dgm:spPr/>
      <dgm:t>
        <a:bodyPr/>
        <a:lstStyle/>
        <a:p>
          <a:r>
            <a:rPr lang="sr-Cyrl-RS" b="0" i="0" u="none" dirty="0" smtClean="0"/>
            <a:t>Туристичка организација				31,226,756 динара</a:t>
          </a:r>
          <a:endParaRPr lang="sr-Cyrl-RS" dirty="0"/>
        </a:p>
      </dgm:t>
    </dgm:pt>
    <dgm:pt modelId="{A852D387-6A72-4FCB-A856-E649FACD2307}" type="parTrans" cxnId="{A2DC9CCF-BD8C-407F-A991-F6916C4927E3}">
      <dgm:prSet/>
      <dgm:spPr/>
      <dgm:t>
        <a:bodyPr/>
        <a:lstStyle/>
        <a:p>
          <a:endParaRPr lang="en-US"/>
        </a:p>
      </dgm:t>
    </dgm:pt>
    <dgm:pt modelId="{B9B73756-F4AA-4381-B640-26DCFA174D1A}" type="sibTrans" cxnId="{A2DC9CCF-BD8C-407F-A991-F6916C4927E3}">
      <dgm:prSet/>
      <dgm:spPr/>
      <dgm:t>
        <a:bodyPr/>
        <a:lstStyle/>
        <a:p>
          <a:endParaRPr lang="en-US"/>
        </a:p>
      </dgm:t>
    </dgm:pt>
    <dgm:pt modelId="{60929841-17F7-420D-A8A6-E9ADCA78910C}">
      <dgm:prSet/>
      <dgm:spPr/>
      <dgm:t>
        <a:bodyPr/>
        <a:lstStyle/>
        <a:p>
          <a:r>
            <a:rPr lang="sr-Cyrl-RS" b="0" i="0" u="none" dirty="0" smtClean="0"/>
            <a:t>Предшколска установа ,,ЛАНЕ"				79,483,336 динара</a:t>
          </a:r>
          <a:endParaRPr lang="sr-Cyrl-RS" dirty="0"/>
        </a:p>
      </dgm:t>
    </dgm:pt>
    <dgm:pt modelId="{E526AB51-E991-4067-8BEA-41FC6B0C4D8E}" type="parTrans" cxnId="{BC6FCB73-3CE2-4A12-A1EC-173236E5CA41}">
      <dgm:prSet/>
      <dgm:spPr/>
      <dgm:t>
        <a:bodyPr/>
        <a:lstStyle/>
        <a:p>
          <a:endParaRPr lang="en-US"/>
        </a:p>
      </dgm:t>
    </dgm:pt>
    <dgm:pt modelId="{B31F39FD-69CB-4EB3-9A7F-5058052B60F5}" type="sibTrans" cxnId="{BC6FCB73-3CE2-4A12-A1EC-173236E5CA41}">
      <dgm:prSet/>
      <dgm:spPr/>
      <dgm:t>
        <a:bodyPr/>
        <a:lstStyle/>
        <a:p>
          <a:endParaRPr lang="en-US"/>
        </a:p>
      </dgm:t>
    </dgm:pt>
    <dgm:pt modelId="{51072477-57C5-4753-86F3-6BB6BDE46AA2}">
      <dgm:prSet/>
      <dgm:spPr/>
      <dgm:t>
        <a:bodyPr/>
        <a:lstStyle/>
        <a:p>
          <a:r>
            <a:rPr lang="ru-RU" b="0" i="0" u="none" dirty="0" smtClean="0"/>
            <a:t>Центар за социјални рад				16,952,221</a:t>
          </a:r>
          <a:r>
            <a:rPr lang="sr-Cyrl-RS" b="0" i="0" u="none" dirty="0" smtClean="0"/>
            <a:t> динара</a:t>
          </a:r>
          <a:endParaRPr lang="ru-RU" dirty="0"/>
        </a:p>
      </dgm:t>
    </dgm:pt>
    <dgm:pt modelId="{8E21291A-BD12-46DC-A15F-C1CB3054586B}" type="parTrans" cxnId="{F0F72D99-F2CF-420E-8706-5636E2559771}">
      <dgm:prSet/>
      <dgm:spPr/>
      <dgm:t>
        <a:bodyPr/>
        <a:lstStyle/>
        <a:p>
          <a:endParaRPr lang="en-US"/>
        </a:p>
      </dgm:t>
    </dgm:pt>
    <dgm:pt modelId="{7BB821A4-90F3-4CDB-BD0C-F132A99A8C5E}" type="sibTrans" cxnId="{F0F72D99-F2CF-420E-8706-5636E2559771}">
      <dgm:prSet/>
      <dgm:spPr/>
      <dgm:t>
        <a:bodyPr/>
        <a:lstStyle/>
        <a:p>
          <a:endParaRPr lang="en-US"/>
        </a:p>
      </dgm:t>
    </dgm:pt>
    <dgm:pt modelId="{906915DE-76D8-4201-8D26-AA06EF170FAD}">
      <dgm:prSet/>
      <dgm:spPr/>
      <dgm:t>
        <a:bodyPr/>
        <a:lstStyle/>
        <a:p>
          <a:r>
            <a:rPr lang="sr-Cyrl-RS" b="0" i="0" u="none" dirty="0" smtClean="0"/>
            <a:t>Дом здравља						  8,033,978 динара</a:t>
          </a:r>
          <a:endParaRPr lang="sr-Cyrl-RS" dirty="0"/>
        </a:p>
      </dgm:t>
    </dgm:pt>
    <dgm:pt modelId="{94B7F8BD-D51B-4006-A651-DF89C8ADD8F1}" type="parTrans" cxnId="{7EA95391-AF08-417C-B855-E6299405E768}">
      <dgm:prSet/>
      <dgm:spPr/>
      <dgm:t>
        <a:bodyPr/>
        <a:lstStyle/>
        <a:p>
          <a:endParaRPr lang="en-US"/>
        </a:p>
      </dgm:t>
    </dgm:pt>
    <dgm:pt modelId="{EFC46DFC-53C4-421F-8C59-23F24E3AB62F}" type="sibTrans" cxnId="{7EA95391-AF08-417C-B855-E6299405E768}">
      <dgm:prSet/>
      <dgm:spPr/>
      <dgm:t>
        <a:bodyPr/>
        <a:lstStyle/>
        <a:p>
          <a:endParaRPr lang="en-US"/>
        </a:p>
      </dgm:t>
    </dgm:pt>
    <dgm:pt modelId="{E71265DF-9BA5-4057-B80D-6AC3939FA717}">
      <dgm:prSet/>
      <dgm:spPr/>
      <dgm:t>
        <a:bodyPr/>
        <a:lstStyle/>
        <a:p>
          <a:r>
            <a:rPr lang="sr-Cyrl-RS" b="0" i="0" u="none" dirty="0" smtClean="0"/>
            <a:t>Основно образовање					85,439,156 динара</a:t>
          </a:r>
          <a:endParaRPr lang="sr-Cyrl-RS" dirty="0"/>
        </a:p>
      </dgm:t>
    </dgm:pt>
    <dgm:pt modelId="{24EC3121-446E-45D1-B85F-56C538BC9B3F}" type="parTrans" cxnId="{B76C8FCF-F9AA-40DE-BE11-328B464B8984}">
      <dgm:prSet/>
      <dgm:spPr/>
      <dgm:t>
        <a:bodyPr/>
        <a:lstStyle/>
        <a:p>
          <a:endParaRPr lang="en-US"/>
        </a:p>
      </dgm:t>
    </dgm:pt>
    <dgm:pt modelId="{AC868C9B-6B45-4C9D-BE33-5C09029FB3CF}" type="sibTrans" cxnId="{B76C8FCF-F9AA-40DE-BE11-328B464B8984}">
      <dgm:prSet/>
      <dgm:spPr/>
      <dgm:t>
        <a:bodyPr/>
        <a:lstStyle/>
        <a:p>
          <a:endParaRPr lang="en-US"/>
        </a:p>
      </dgm:t>
    </dgm:pt>
    <dgm:pt modelId="{C616CD33-FDD7-440B-8822-DF7A3F26BD26}">
      <dgm:prSet/>
      <dgm:spPr/>
      <dgm:t>
        <a:bodyPr/>
        <a:lstStyle/>
        <a:p>
          <a:r>
            <a:rPr lang="sr-Cyrl-RS" b="0" i="0" u="none" dirty="0" smtClean="0"/>
            <a:t>Средње образовање					  6,136,877 динара</a:t>
          </a:r>
          <a:endParaRPr lang="sr-Cyrl-RS" dirty="0"/>
        </a:p>
      </dgm:t>
    </dgm:pt>
    <dgm:pt modelId="{C5CBB45E-9AA5-4B84-BE8E-3959006DE0E4}" type="parTrans" cxnId="{4676F5BA-9612-410E-88B1-9E6C7E6B7FA4}">
      <dgm:prSet/>
      <dgm:spPr/>
      <dgm:t>
        <a:bodyPr/>
        <a:lstStyle/>
        <a:p>
          <a:endParaRPr lang="en-US"/>
        </a:p>
      </dgm:t>
    </dgm:pt>
    <dgm:pt modelId="{491575DC-1DC1-4382-98D6-BE94D5B04FF2}" type="sibTrans" cxnId="{4676F5BA-9612-410E-88B1-9E6C7E6B7FA4}">
      <dgm:prSet/>
      <dgm:spPr/>
      <dgm:t>
        <a:bodyPr/>
        <a:lstStyle/>
        <a:p>
          <a:endParaRPr lang="en-US"/>
        </a:p>
      </dgm:t>
    </dgm:pt>
    <dgm:pt modelId="{443DC345-68A1-4FC9-BEE8-5241307C7B9E}" type="pres">
      <dgm:prSet presAssocID="{82C5DE72-8CF2-40AB-8B49-8819A50992BB}" presName="linear" presStyleCnt="0">
        <dgm:presLayoutVars>
          <dgm:animLvl val="lvl"/>
          <dgm:resizeHandles val="exact"/>
        </dgm:presLayoutVars>
      </dgm:prSet>
      <dgm:spPr/>
      <dgm:t>
        <a:bodyPr/>
        <a:lstStyle/>
        <a:p>
          <a:endParaRPr lang="en-US"/>
        </a:p>
      </dgm:t>
    </dgm:pt>
    <dgm:pt modelId="{52377718-D5B8-4A76-BC0C-E4442D4266BE}" type="pres">
      <dgm:prSet presAssocID="{EF496A27-6396-4CE9-9371-5AA8B40AC7D4}" presName="parentText" presStyleLbl="node1" presStyleIdx="0" presStyleCnt="14">
        <dgm:presLayoutVars>
          <dgm:chMax val="0"/>
          <dgm:bulletEnabled val="1"/>
        </dgm:presLayoutVars>
      </dgm:prSet>
      <dgm:spPr/>
      <dgm:t>
        <a:bodyPr/>
        <a:lstStyle/>
        <a:p>
          <a:endParaRPr lang="en-US"/>
        </a:p>
      </dgm:t>
    </dgm:pt>
    <dgm:pt modelId="{3A7C5CAB-8D2F-42A1-B79B-805A0D42D239}" type="pres">
      <dgm:prSet presAssocID="{C44132D8-7C8E-4EAE-B850-0C7A75A25C21}" presName="spacer" presStyleCnt="0"/>
      <dgm:spPr/>
    </dgm:pt>
    <dgm:pt modelId="{A36084F8-5413-468A-B73C-93E60D3BDFA4}" type="pres">
      <dgm:prSet presAssocID="{7A0066A1-E314-4751-B953-33C52FCDD0A6}" presName="parentText" presStyleLbl="node1" presStyleIdx="1" presStyleCnt="14">
        <dgm:presLayoutVars>
          <dgm:chMax val="0"/>
          <dgm:bulletEnabled val="1"/>
        </dgm:presLayoutVars>
      </dgm:prSet>
      <dgm:spPr/>
      <dgm:t>
        <a:bodyPr/>
        <a:lstStyle/>
        <a:p>
          <a:endParaRPr lang="en-US"/>
        </a:p>
      </dgm:t>
    </dgm:pt>
    <dgm:pt modelId="{9D35C400-362D-4FFE-9869-B09484E386C5}" type="pres">
      <dgm:prSet presAssocID="{CF772049-0C7F-4377-B0CD-EBA7FD32B213}" presName="spacer" presStyleCnt="0"/>
      <dgm:spPr/>
    </dgm:pt>
    <dgm:pt modelId="{FCB27ED7-FC11-4CCA-9E1C-201F4EEF775E}" type="pres">
      <dgm:prSet presAssocID="{1872D569-B2DF-4621-B0D5-A3DE743D5B5F}" presName="parentText" presStyleLbl="node1" presStyleIdx="2" presStyleCnt="14">
        <dgm:presLayoutVars>
          <dgm:chMax val="0"/>
          <dgm:bulletEnabled val="1"/>
        </dgm:presLayoutVars>
      </dgm:prSet>
      <dgm:spPr/>
      <dgm:t>
        <a:bodyPr/>
        <a:lstStyle/>
        <a:p>
          <a:endParaRPr lang="en-US"/>
        </a:p>
      </dgm:t>
    </dgm:pt>
    <dgm:pt modelId="{13DFEBEA-CCDA-49DA-ADE0-9DE41B259C31}" type="pres">
      <dgm:prSet presAssocID="{819F3D21-4DAC-4AC5-902D-6A30799F7811}" presName="spacer" presStyleCnt="0"/>
      <dgm:spPr/>
    </dgm:pt>
    <dgm:pt modelId="{71A9ECF6-BC01-4314-8174-1B02420DCA79}" type="pres">
      <dgm:prSet presAssocID="{5A6B0215-2016-44D5-B8ED-CB6ACF0FDE63}" presName="parentText" presStyleLbl="node1" presStyleIdx="3" presStyleCnt="14">
        <dgm:presLayoutVars>
          <dgm:chMax val="0"/>
          <dgm:bulletEnabled val="1"/>
        </dgm:presLayoutVars>
      </dgm:prSet>
      <dgm:spPr/>
      <dgm:t>
        <a:bodyPr/>
        <a:lstStyle/>
        <a:p>
          <a:endParaRPr lang="en-US"/>
        </a:p>
      </dgm:t>
    </dgm:pt>
    <dgm:pt modelId="{82275EBB-7DFF-4E00-BC60-07799CAC8CB6}" type="pres">
      <dgm:prSet presAssocID="{E96FACE6-C03F-45A0-8DB1-1683768DE3C6}" presName="spacer" presStyleCnt="0"/>
      <dgm:spPr/>
    </dgm:pt>
    <dgm:pt modelId="{491263B0-1994-4B8D-A5A0-8EB4BC5C00B6}" type="pres">
      <dgm:prSet presAssocID="{60F42E9F-02C8-45F1-AF07-B8A9F62F2692}" presName="parentText" presStyleLbl="node1" presStyleIdx="4" presStyleCnt="14">
        <dgm:presLayoutVars>
          <dgm:chMax val="0"/>
          <dgm:bulletEnabled val="1"/>
        </dgm:presLayoutVars>
      </dgm:prSet>
      <dgm:spPr/>
      <dgm:t>
        <a:bodyPr/>
        <a:lstStyle/>
        <a:p>
          <a:endParaRPr lang="en-US"/>
        </a:p>
      </dgm:t>
    </dgm:pt>
    <dgm:pt modelId="{B1AD2DC9-B9C7-4561-AB6D-B152D0D51681}" type="pres">
      <dgm:prSet presAssocID="{52C565AF-C563-4C32-8930-B6F0A040C443}" presName="spacer" presStyleCnt="0"/>
      <dgm:spPr/>
    </dgm:pt>
    <dgm:pt modelId="{61AE9A14-B117-49CA-8DD7-EC8D71182B23}" type="pres">
      <dgm:prSet presAssocID="{6FD28987-F6AD-4FB2-AC51-AB95BE81F599}" presName="parentText" presStyleLbl="node1" presStyleIdx="5" presStyleCnt="14">
        <dgm:presLayoutVars>
          <dgm:chMax val="0"/>
          <dgm:bulletEnabled val="1"/>
        </dgm:presLayoutVars>
      </dgm:prSet>
      <dgm:spPr/>
      <dgm:t>
        <a:bodyPr/>
        <a:lstStyle/>
        <a:p>
          <a:endParaRPr lang="en-US"/>
        </a:p>
      </dgm:t>
    </dgm:pt>
    <dgm:pt modelId="{26F18C9B-1528-4FA5-9EDD-A8D1E3A7689F}" type="pres">
      <dgm:prSet presAssocID="{E6323B17-FC56-4650-8269-C48E733B223D}" presName="spacer" presStyleCnt="0"/>
      <dgm:spPr/>
    </dgm:pt>
    <dgm:pt modelId="{B14C4C5D-8928-4ECB-9BE9-D939822B267D}" type="pres">
      <dgm:prSet presAssocID="{5D890C27-A3A5-47AD-8E13-2ED141436CF2}" presName="parentText" presStyleLbl="node1" presStyleIdx="6" presStyleCnt="14">
        <dgm:presLayoutVars>
          <dgm:chMax val="0"/>
          <dgm:bulletEnabled val="1"/>
        </dgm:presLayoutVars>
      </dgm:prSet>
      <dgm:spPr/>
      <dgm:t>
        <a:bodyPr/>
        <a:lstStyle/>
        <a:p>
          <a:endParaRPr lang="en-US"/>
        </a:p>
      </dgm:t>
    </dgm:pt>
    <dgm:pt modelId="{D083D285-37EA-4AE8-8247-0C632A4C0A9C}" type="pres">
      <dgm:prSet presAssocID="{EBF35ACA-BA51-4ADF-842A-1E241B5BE8F5}" presName="spacer" presStyleCnt="0"/>
      <dgm:spPr/>
    </dgm:pt>
    <dgm:pt modelId="{4A00558F-9727-4AAD-986B-3A8D1CBB0CC3}" type="pres">
      <dgm:prSet presAssocID="{F4C1886B-5FBF-4E62-B54A-6FCE604B5481}" presName="parentText" presStyleLbl="node1" presStyleIdx="7" presStyleCnt="14">
        <dgm:presLayoutVars>
          <dgm:chMax val="0"/>
          <dgm:bulletEnabled val="1"/>
        </dgm:presLayoutVars>
      </dgm:prSet>
      <dgm:spPr/>
      <dgm:t>
        <a:bodyPr/>
        <a:lstStyle/>
        <a:p>
          <a:endParaRPr lang="en-US"/>
        </a:p>
      </dgm:t>
    </dgm:pt>
    <dgm:pt modelId="{9E30B9B7-EE67-4C8C-AA95-95A4832176CA}" type="pres">
      <dgm:prSet presAssocID="{D8650080-6059-42AF-A620-1642F4AC674E}" presName="spacer" presStyleCnt="0"/>
      <dgm:spPr/>
    </dgm:pt>
    <dgm:pt modelId="{9F3D0A5B-07B3-45FC-820F-0BFF996C4D42}" type="pres">
      <dgm:prSet presAssocID="{C0CC0CB5-13F6-4F94-AF85-DEC71E6C9B0C}" presName="parentText" presStyleLbl="node1" presStyleIdx="8" presStyleCnt="14">
        <dgm:presLayoutVars>
          <dgm:chMax val="0"/>
          <dgm:bulletEnabled val="1"/>
        </dgm:presLayoutVars>
      </dgm:prSet>
      <dgm:spPr/>
      <dgm:t>
        <a:bodyPr/>
        <a:lstStyle/>
        <a:p>
          <a:endParaRPr lang="en-US"/>
        </a:p>
      </dgm:t>
    </dgm:pt>
    <dgm:pt modelId="{1A5D7157-2AEA-4455-9A01-3259F99A0DF9}" type="pres">
      <dgm:prSet presAssocID="{B9B73756-F4AA-4381-B640-26DCFA174D1A}" presName="spacer" presStyleCnt="0"/>
      <dgm:spPr/>
    </dgm:pt>
    <dgm:pt modelId="{20762673-AC67-4B3B-A5D7-F0F326B9A7B6}" type="pres">
      <dgm:prSet presAssocID="{60929841-17F7-420D-A8A6-E9ADCA78910C}" presName="parentText" presStyleLbl="node1" presStyleIdx="9" presStyleCnt="14">
        <dgm:presLayoutVars>
          <dgm:chMax val="0"/>
          <dgm:bulletEnabled val="1"/>
        </dgm:presLayoutVars>
      </dgm:prSet>
      <dgm:spPr/>
      <dgm:t>
        <a:bodyPr/>
        <a:lstStyle/>
        <a:p>
          <a:endParaRPr lang="en-US"/>
        </a:p>
      </dgm:t>
    </dgm:pt>
    <dgm:pt modelId="{A240A241-7B80-4E16-B009-1091F7C4E367}" type="pres">
      <dgm:prSet presAssocID="{B31F39FD-69CB-4EB3-9A7F-5058052B60F5}" presName="spacer" presStyleCnt="0"/>
      <dgm:spPr/>
    </dgm:pt>
    <dgm:pt modelId="{610612B5-7E9A-44AA-9948-D729E7028A9F}" type="pres">
      <dgm:prSet presAssocID="{51072477-57C5-4753-86F3-6BB6BDE46AA2}" presName="parentText" presStyleLbl="node1" presStyleIdx="10" presStyleCnt="14">
        <dgm:presLayoutVars>
          <dgm:chMax val="0"/>
          <dgm:bulletEnabled val="1"/>
        </dgm:presLayoutVars>
      </dgm:prSet>
      <dgm:spPr/>
      <dgm:t>
        <a:bodyPr/>
        <a:lstStyle/>
        <a:p>
          <a:endParaRPr lang="en-US"/>
        </a:p>
      </dgm:t>
    </dgm:pt>
    <dgm:pt modelId="{92EACD28-B2B5-444B-90E3-3A8E029EA954}" type="pres">
      <dgm:prSet presAssocID="{7BB821A4-90F3-4CDB-BD0C-F132A99A8C5E}" presName="spacer" presStyleCnt="0"/>
      <dgm:spPr/>
    </dgm:pt>
    <dgm:pt modelId="{D7594178-B8B2-4B01-A5AE-0F34D539A990}" type="pres">
      <dgm:prSet presAssocID="{906915DE-76D8-4201-8D26-AA06EF170FAD}" presName="parentText" presStyleLbl="node1" presStyleIdx="11" presStyleCnt="14">
        <dgm:presLayoutVars>
          <dgm:chMax val="0"/>
          <dgm:bulletEnabled val="1"/>
        </dgm:presLayoutVars>
      </dgm:prSet>
      <dgm:spPr/>
      <dgm:t>
        <a:bodyPr/>
        <a:lstStyle/>
        <a:p>
          <a:endParaRPr lang="en-US"/>
        </a:p>
      </dgm:t>
    </dgm:pt>
    <dgm:pt modelId="{8329112B-1F5E-409C-857F-1A5125AFFD8A}" type="pres">
      <dgm:prSet presAssocID="{EFC46DFC-53C4-421F-8C59-23F24E3AB62F}" presName="spacer" presStyleCnt="0"/>
      <dgm:spPr/>
    </dgm:pt>
    <dgm:pt modelId="{8B5C421D-66E7-491B-92C7-364A35EF44EC}" type="pres">
      <dgm:prSet presAssocID="{E71265DF-9BA5-4057-B80D-6AC3939FA717}" presName="parentText" presStyleLbl="node1" presStyleIdx="12" presStyleCnt="14">
        <dgm:presLayoutVars>
          <dgm:chMax val="0"/>
          <dgm:bulletEnabled val="1"/>
        </dgm:presLayoutVars>
      </dgm:prSet>
      <dgm:spPr/>
      <dgm:t>
        <a:bodyPr/>
        <a:lstStyle/>
        <a:p>
          <a:endParaRPr lang="en-US"/>
        </a:p>
      </dgm:t>
    </dgm:pt>
    <dgm:pt modelId="{7122AF86-3E7E-4D51-A454-B3A4147B9968}" type="pres">
      <dgm:prSet presAssocID="{AC868C9B-6B45-4C9D-BE33-5C09029FB3CF}" presName="spacer" presStyleCnt="0"/>
      <dgm:spPr/>
    </dgm:pt>
    <dgm:pt modelId="{1A121D28-533D-4C4C-9409-83353B4A6E41}" type="pres">
      <dgm:prSet presAssocID="{C616CD33-FDD7-440B-8822-DF7A3F26BD26}" presName="parentText" presStyleLbl="node1" presStyleIdx="13" presStyleCnt="14">
        <dgm:presLayoutVars>
          <dgm:chMax val="0"/>
          <dgm:bulletEnabled val="1"/>
        </dgm:presLayoutVars>
      </dgm:prSet>
      <dgm:spPr/>
      <dgm:t>
        <a:bodyPr/>
        <a:lstStyle/>
        <a:p>
          <a:endParaRPr lang="en-US"/>
        </a:p>
      </dgm:t>
    </dgm:pt>
  </dgm:ptLst>
  <dgm:cxnLst>
    <dgm:cxn modelId="{BEAD3F3F-578C-49DA-BD04-17871C778969}" srcId="{82C5DE72-8CF2-40AB-8B49-8819A50992BB}" destId="{5D890C27-A3A5-47AD-8E13-2ED141436CF2}" srcOrd="6" destOrd="0" parTransId="{66905BA9-0FBB-49D5-B589-816988F2709F}" sibTransId="{EBF35ACA-BA51-4ADF-842A-1E241B5BE8F5}"/>
    <dgm:cxn modelId="{A2DC9CCF-BD8C-407F-A991-F6916C4927E3}" srcId="{82C5DE72-8CF2-40AB-8B49-8819A50992BB}" destId="{C0CC0CB5-13F6-4F94-AF85-DEC71E6C9B0C}" srcOrd="8" destOrd="0" parTransId="{A852D387-6A72-4FCB-A856-E649FACD2307}" sibTransId="{B9B73756-F4AA-4381-B640-26DCFA174D1A}"/>
    <dgm:cxn modelId="{C91F03D5-8FD7-4A49-A015-64B26C48B16F}" type="presOf" srcId="{C0CC0CB5-13F6-4F94-AF85-DEC71E6C9B0C}" destId="{9F3D0A5B-07B3-45FC-820F-0BFF996C4D42}" srcOrd="0" destOrd="0" presId="urn:microsoft.com/office/officeart/2005/8/layout/vList2"/>
    <dgm:cxn modelId="{7EA95391-AF08-417C-B855-E6299405E768}" srcId="{82C5DE72-8CF2-40AB-8B49-8819A50992BB}" destId="{906915DE-76D8-4201-8D26-AA06EF170FAD}" srcOrd="11" destOrd="0" parTransId="{94B7F8BD-D51B-4006-A651-DF89C8ADD8F1}" sibTransId="{EFC46DFC-53C4-421F-8C59-23F24E3AB62F}"/>
    <dgm:cxn modelId="{78910B0C-9A79-42C5-98B6-22B03FF0D059}" type="presOf" srcId="{6FD28987-F6AD-4FB2-AC51-AB95BE81F599}" destId="{61AE9A14-B117-49CA-8DD7-EC8D71182B23}" srcOrd="0" destOrd="0" presId="urn:microsoft.com/office/officeart/2005/8/layout/vList2"/>
    <dgm:cxn modelId="{06AEF271-8B7E-4E3B-8900-BCBB1BB50FB0}" type="presOf" srcId="{5D890C27-A3A5-47AD-8E13-2ED141436CF2}" destId="{B14C4C5D-8928-4ECB-9BE9-D939822B267D}" srcOrd="0" destOrd="0" presId="urn:microsoft.com/office/officeart/2005/8/layout/vList2"/>
    <dgm:cxn modelId="{6E3766CD-489A-4251-A719-25464DCBF600}" type="presOf" srcId="{1872D569-B2DF-4621-B0D5-A3DE743D5B5F}" destId="{FCB27ED7-FC11-4CCA-9E1C-201F4EEF775E}" srcOrd="0" destOrd="0" presId="urn:microsoft.com/office/officeart/2005/8/layout/vList2"/>
    <dgm:cxn modelId="{107A005E-53C4-40F9-AA22-286B30F8ACC8}" srcId="{82C5DE72-8CF2-40AB-8B49-8819A50992BB}" destId="{F4C1886B-5FBF-4E62-B54A-6FCE604B5481}" srcOrd="7" destOrd="0" parTransId="{EE365C49-D3B8-41B4-A9F3-4332F2D084FD}" sibTransId="{D8650080-6059-42AF-A620-1642F4AC674E}"/>
    <dgm:cxn modelId="{C24C490A-171C-4089-BA51-2218FDB7F04A}" type="presOf" srcId="{C616CD33-FDD7-440B-8822-DF7A3F26BD26}" destId="{1A121D28-533D-4C4C-9409-83353B4A6E41}" srcOrd="0" destOrd="0" presId="urn:microsoft.com/office/officeart/2005/8/layout/vList2"/>
    <dgm:cxn modelId="{F773B269-8448-4E49-85E7-428EF340311C}" type="presOf" srcId="{E71265DF-9BA5-4057-B80D-6AC3939FA717}" destId="{8B5C421D-66E7-491B-92C7-364A35EF44EC}" srcOrd="0" destOrd="0" presId="urn:microsoft.com/office/officeart/2005/8/layout/vList2"/>
    <dgm:cxn modelId="{78162BCA-BA1E-4F9B-AE43-F21509B99252}" srcId="{82C5DE72-8CF2-40AB-8B49-8819A50992BB}" destId="{7A0066A1-E314-4751-B953-33C52FCDD0A6}" srcOrd="1" destOrd="0" parTransId="{893BDE4C-8A37-4C51-861B-7A7EDAC22918}" sibTransId="{CF772049-0C7F-4377-B0CD-EBA7FD32B213}"/>
    <dgm:cxn modelId="{7BCD6EC0-13DE-4EBD-B313-8362978B83E2}" type="presOf" srcId="{60F42E9F-02C8-45F1-AF07-B8A9F62F2692}" destId="{491263B0-1994-4B8D-A5A0-8EB4BC5C00B6}" srcOrd="0" destOrd="0" presId="urn:microsoft.com/office/officeart/2005/8/layout/vList2"/>
    <dgm:cxn modelId="{B3A1C7FA-46EB-4FBC-A154-2267A48595BD}" type="presOf" srcId="{7A0066A1-E314-4751-B953-33C52FCDD0A6}" destId="{A36084F8-5413-468A-B73C-93E60D3BDFA4}" srcOrd="0" destOrd="0" presId="urn:microsoft.com/office/officeart/2005/8/layout/vList2"/>
    <dgm:cxn modelId="{1D3A5EBB-B7BE-42B5-BB59-E57271731AAE}" srcId="{82C5DE72-8CF2-40AB-8B49-8819A50992BB}" destId="{EF496A27-6396-4CE9-9371-5AA8B40AC7D4}" srcOrd="0" destOrd="0" parTransId="{CCA8D5A8-210D-49EE-B63D-8B81F068259F}" sibTransId="{C44132D8-7C8E-4EAE-B850-0C7A75A25C21}"/>
    <dgm:cxn modelId="{9CC6F9BA-C72A-41E1-95E1-398D9025A894}" type="presOf" srcId="{51072477-57C5-4753-86F3-6BB6BDE46AA2}" destId="{610612B5-7E9A-44AA-9948-D729E7028A9F}" srcOrd="0" destOrd="0" presId="urn:microsoft.com/office/officeart/2005/8/layout/vList2"/>
    <dgm:cxn modelId="{3E75BCA6-F104-4208-8BE4-DE2A5F868591}" type="presOf" srcId="{82C5DE72-8CF2-40AB-8B49-8819A50992BB}" destId="{443DC345-68A1-4FC9-BEE8-5241307C7B9E}" srcOrd="0" destOrd="0" presId="urn:microsoft.com/office/officeart/2005/8/layout/vList2"/>
    <dgm:cxn modelId="{4950EA20-678F-44D5-9960-9CC73E49654F}" srcId="{82C5DE72-8CF2-40AB-8B49-8819A50992BB}" destId="{5A6B0215-2016-44D5-B8ED-CB6ACF0FDE63}" srcOrd="3" destOrd="0" parTransId="{7B41A464-4FC8-4DA3-B765-6CDDCD6F79C6}" sibTransId="{E96FACE6-C03F-45A0-8DB1-1683768DE3C6}"/>
    <dgm:cxn modelId="{C5563EDE-674D-4FCF-8A45-25A435A09F7F}" srcId="{82C5DE72-8CF2-40AB-8B49-8819A50992BB}" destId="{6FD28987-F6AD-4FB2-AC51-AB95BE81F599}" srcOrd="5" destOrd="0" parTransId="{D2C6079E-E4F7-4911-B0CB-626F07513D81}" sibTransId="{E6323B17-FC56-4650-8269-C48E733B223D}"/>
    <dgm:cxn modelId="{504FF386-8CB7-4574-BE2F-9741F1C1E5D8}" type="presOf" srcId="{906915DE-76D8-4201-8D26-AA06EF170FAD}" destId="{D7594178-B8B2-4B01-A5AE-0F34D539A990}" srcOrd="0" destOrd="0" presId="urn:microsoft.com/office/officeart/2005/8/layout/vList2"/>
    <dgm:cxn modelId="{4676F5BA-9612-410E-88B1-9E6C7E6B7FA4}" srcId="{82C5DE72-8CF2-40AB-8B49-8819A50992BB}" destId="{C616CD33-FDD7-440B-8822-DF7A3F26BD26}" srcOrd="13" destOrd="0" parTransId="{C5CBB45E-9AA5-4B84-BE8E-3959006DE0E4}" sibTransId="{491575DC-1DC1-4382-98D6-BE94D5B04FF2}"/>
    <dgm:cxn modelId="{B76C8FCF-F9AA-40DE-BE11-328B464B8984}" srcId="{82C5DE72-8CF2-40AB-8B49-8819A50992BB}" destId="{E71265DF-9BA5-4057-B80D-6AC3939FA717}" srcOrd="12" destOrd="0" parTransId="{24EC3121-446E-45D1-B85F-56C538BC9B3F}" sibTransId="{AC868C9B-6B45-4C9D-BE33-5C09029FB3CF}"/>
    <dgm:cxn modelId="{52056277-16C3-4BEA-B477-FE3A20C25DCE}" srcId="{82C5DE72-8CF2-40AB-8B49-8819A50992BB}" destId="{1872D569-B2DF-4621-B0D5-A3DE743D5B5F}" srcOrd="2" destOrd="0" parTransId="{2B14D6D9-2FED-444C-AC9A-99E0AC8F5F44}" sibTransId="{819F3D21-4DAC-4AC5-902D-6A30799F7811}"/>
    <dgm:cxn modelId="{F0F72D99-F2CF-420E-8706-5636E2559771}" srcId="{82C5DE72-8CF2-40AB-8B49-8819A50992BB}" destId="{51072477-57C5-4753-86F3-6BB6BDE46AA2}" srcOrd="10" destOrd="0" parTransId="{8E21291A-BD12-46DC-A15F-C1CB3054586B}" sibTransId="{7BB821A4-90F3-4CDB-BD0C-F132A99A8C5E}"/>
    <dgm:cxn modelId="{BC6FCB73-3CE2-4A12-A1EC-173236E5CA41}" srcId="{82C5DE72-8CF2-40AB-8B49-8819A50992BB}" destId="{60929841-17F7-420D-A8A6-E9ADCA78910C}" srcOrd="9" destOrd="0" parTransId="{E526AB51-E991-4067-8BEA-41FC6B0C4D8E}" sibTransId="{B31F39FD-69CB-4EB3-9A7F-5058052B60F5}"/>
    <dgm:cxn modelId="{8222C5CB-9A5B-4483-844D-9C52AF345244}" srcId="{82C5DE72-8CF2-40AB-8B49-8819A50992BB}" destId="{60F42E9F-02C8-45F1-AF07-B8A9F62F2692}" srcOrd="4" destOrd="0" parTransId="{2C0DE624-DDDF-443E-801F-E9FA90298B9D}" sibTransId="{52C565AF-C563-4C32-8930-B6F0A040C443}"/>
    <dgm:cxn modelId="{4C01869A-55E7-4A12-9588-89DEC9FC7A51}" type="presOf" srcId="{F4C1886B-5FBF-4E62-B54A-6FCE604B5481}" destId="{4A00558F-9727-4AAD-986B-3A8D1CBB0CC3}" srcOrd="0" destOrd="0" presId="urn:microsoft.com/office/officeart/2005/8/layout/vList2"/>
    <dgm:cxn modelId="{8A738251-12F0-4468-8C0E-BEC93D522F79}" type="presOf" srcId="{60929841-17F7-420D-A8A6-E9ADCA78910C}" destId="{20762673-AC67-4B3B-A5D7-F0F326B9A7B6}" srcOrd="0" destOrd="0" presId="urn:microsoft.com/office/officeart/2005/8/layout/vList2"/>
    <dgm:cxn modelId="{26248EFA-F6AA-47BF-902F-7D9EBF184F70}" type="presOf" srcId="{5A6B0215-2016-44D5-B8ED-CB6ACF0FDE63}" destId="{71A9ECF6-BC01-4314-8174-1B02420DCA79}" srcOrd="0" destOrd="0" presId="urn:microsoft.com/office/officeart/2005/8/layout/vList2"/>
    <dgm:cxn modelId="{5F5C50A4-2383-4F82-A9D0-3C802C624DB8}" type="presOf" srcId="{EF496A27-6396-4CE9-9371-5AA8B40AC7D4}" destId="{52377718-D5B8-4A76-BC0C-E4442D4266BE}" srcOrd="0" destOrd="0" presId="urn:microsoft.com/office/officeart/2005/8/layout/vList2"/>
    <dgm:cxn modelId="{52522DBC-7AD2-41CC-98DD-1F28CB498315}" type="presParOf" srcId="{443DC345-68A1-4FC9-BEE8-5241307C7B9E}" destId="{52377718-D5B8-4A76-BC0C-E4442D4266BE}" srcOrd="0" destOrd="0" presId="urn:microsoft.com/office/officeart/2005/8/layout/vList2"/>
    <dgm:cxn modelId="{935FA7D7-FFEC-4C87-8EB4-7E609AE87F5E}" type="presParOf" srcId="{443DC345-68A1-4FC9-BEE8-5241307C7B9E}" destId="{3A7C5CAB-8D2F-42A1-B79B-805A0D42D239}" srcOrd="1" destOrd="0" presId="urn:microsoft.com/office/officeart/2005/8/layout/vList2"/>
    <dgm:cxn modelId="{9CC147D8-55F2-49AA-8FB7-07963FCE1C7C}" type="presParOf" srcId="{443DC345-68A1-4FC9-BEE8-5241307C7B9E}" destId="{A36084F8-5413-468A-B73C-93E60D3BDFA4}" srcOrd="2" destOrd="0" presId="urn:microsoft.com/office/officeart/2005/8/layout/vList2"/>
    <dgm:cxn modelId="{A2C4AA8D-6D8D-4C01-A9E0-8B2069ED5B27}" type="presParOf" srcId="{443DC345-68A1-4FC9-BEE8-5241307C7B9E}" destId="{9D35C400-362D-4FFE-9869-B09484E386C5}" srcOrd="3" destOrd="0" presId="urn:microsoft.com/office/officeart/2005/8/layout/vList2"/>
    <dgm:cxn modelId="{A1197452-6EF4-420A-BC00-801AF12CAAE0}" type="presParOf" srcId="{443DC345-68A1-4FC9-BEE8-5241307C7B9E}" destId="{FCB27ED7-FC11-4CCA-9E1C-201F4EEF775E}" srcOrd="4" destOrd="0" presId="urn:microsoft.com/office/officeart/2005/8/layout/vList2"/>
    <dgm:cxn modelId="{8C2A900E-7DC8-400B-8F1C-030A9AAAB6F7}" type="presParOf" srcId="{443DC345-68A1-4FC9-BEE8-5241307C7B9E}" destId="{13DFEBEA-CCDA-49DA-ADE0-9DE41B259C31}" srcOrd="5" destOrd="0" presId="urn:microsoft.com/office/officeart/2005/8/layout/vList2"/>
    <dgm:cxn modelId="{E76ACBC8-9471-4F5D-9632-1559D8E9DDA2}" type="presParOf" srcId="{443DC345-68A1-4FC9-BEE8-5241307C7B9E}" destId="{71A9ECF6-BC01-4314-8174-1B02420DCA79}" srcOrd="6" destOrd="0" presId="urn:microsoft.com/office/officeart/2005/8/layout/vList2"/>
    <dgm:cxn modelId="{F1BC1F76-ABDC-41D4-8095-71562FD030B9}" type="presParOf" srcId="{443DC345-68A1-4FC9-BEE8-5241307C7B9E}" destId="{82275EBB-7DFF-4E00-BC60-07799CAC8CB6}" srcOrd="7" destOrd="0" presId="urn:microsoft.com/office/officeart/2005/8/layout/vList2"/>
    <dgm:cxn modelId="{2EA1ADF6-D8E3-45D2-8AC1-01B447139155}" type="presParOf" srcId="{443DC345-68A1-4FC9-BEE8-5241307C7B9E}" destId="{491263B0-1994-4B8D-A5A0-8EB4BC5C00B6}" srcOrd="8" destOrd="0" presId="urn:microsoft.com/office/officeart/2005/8/layout/vList2"/>
    <dgm:cxn modelId="{A3B0834B-DD2B-4B87-A94C-C07839F8D4BA}" type="presParOf" srcId="{443DC345-68A1-4FC9-BEE8-5241307C7B9E}" destId="{B1AD2DC9-B9C7-4561-AB6D-B152D0D51681}" srcOrd="9" destOrd="0" presId="urn:microsoft.com/office/officeart/2005/8/layout/vList2"/>
    <dgm:cxn modelId="{044A2278-BE02-438A-892B-6C0B6C818CE8}" type="presParOf" srcId="{443DC345-68A1-4FC9-BEE8-5241307C7B9E}" destId="{61AE9A14-B117-49CA-8DD7-EC8D71182B23}" srcOrd="10" destOrd="0" presId="urn:microsoft.com/office/officeart/2005/8/layout/vList2"/>
    <dgm:cxn modelId="{B1ED734A-201C-4E44-9885-8EC409CFF1BB}" type="presParOf" srcId="{443DC345-68A1-4FC9-BEE8-5241307C7B9E}" destId="{26F18C9B-1528-4FA5-9EDD-A8D1E3A7689F}" srcOrd="11" destOrd="0" presId="urn:microsoft.com/office/officeart/2005/8/layout/vList2"/>
    <dgm:cxn modelId="{42936B85-8A24-487D-98C9-F4B17D5CA5AB}" type="presParOf" srcId="{443DC345-68A1-4FC9-BEE8-5241307C7B9E}" destId="{B14C4C5D-8928-4ECB-9BE9-D939822B267D}" srcOrd="12" destOrd="0" presId="urn:microsoft.com/office/officeart/2005/8/layout/vList2"/>
    <dgm:cxn modelId="{25C96A67-BE87-48EE-801D-A579328BC671}" type="presParOf" srcId="{443DC345-68A1-4FC9-BEE8-5241307C7B9E}" destId="{D083D285-37EA-4AE8-8247-0C632A4C0A9C}" srcOrd="13" destOrd="0" presId="urn:microsoft.com/office/officeart/2005/8/layout/vList2"/>
    <dgm:cxn modelId="{21E3E88D-3BCC-4E95-A42F-9B98B902588B}" type="presParOf" srcId="{443DC345-68A1-4FC9-BEE8-5241307C7B9E}" destId="{4A00558F-9727-4AAD-986B-3A8D1CBB0CC3}" srcOrd="14" destOrd="0" presId="urn:microsoft.com/office/officeart/2005/8/layout/vList2"/>
    <dgm:cxn modelId="{1A0DF221-EAD3-4873-8BAB-9738871BFF7F}" type="presParOf" srcId="{443DC345-68A1-4FC9-BEE8-5241307C7B9E}" destId="{9E30B9B7-EE67-4C8C-AA95-95A4832176CA}" srcOrd="15" destOrd="0" presId="urn:microsoft.com/office/officeart/2005/8/layout/vList2"/>
    <dgm:cxn modelId="{F0BABE8D-C66A-48D6-9785-2C0CB405AB6D}" type="presParOf" srcId="{443DC345-68A1-4FC9-BEE8-5241307C7B9E}" destId="{9F3D0A5B-07B3-45FC-820F-0BFF996C4D42}" srcOrd="16" destOrd="0" presId="urn:microsoft.com/office/officeart/2005/8/layout/vList2"/>
    <dgm:cxn modelId="{8B852E67-3717-4711-9FCE-86583FEB366F}" type="presParOf" srcId="{443DC345-68A1-4FC9-BEE8-5241307C7B9E}" destId="{1A5D7157-2AEA-4455-9A01-3259F99A0DF9}" srcOrd="17" destOrd="0" presId="urn:microsoft.com/office/officeart/2005/8/layout/vList2"/>
    <dgm:cxn modelId="{27C3092A-496A-427F-9C85-AD8D28744BD2}" type="presParOf" srcId="{443DC345-68A1-4FC9-BEE8-5241307C7B9E}" destId="{20762673-AC67-4B3B-A5D7-F0F326B9A7B6}" srcOrd="18" destOrd="0" presId="urn:microsoft.com/office/officeart/2005/8/layout/vList2"/>
    <dgm:cxn modelId="{CBE5B052-A4B4-478E-9876-CC67A584A82A}" type="presParOf" srcId="{443DC345-68A1-4FC9-BEE8-5241307C7B9E}" destId="{A240A241-7B80-4E16-B009-1091F7C4E367}" srcOrd="19" destOrd="0" presId="urn:microsoft.com/office/officeart/2005/8/layout/vList2"/>
    <dgm:cxn modelId="{E20EAA28-570D-4649-8330-870A6A0E4506}" type="presParOf" srcId="{443DC345-68A1-4FC9-BEE8-5241307C7B9E}" destId="{610612B5-7E9A-44AA-9948-D729E7028A9F}" srcOrd="20" destOrd="0" presId="urn:microsoft.com/office/officeart/2005/8/layout/vList2"/>
    <dgm:cxn modelId="{D06142AF-243D-44E8-A357-AB72A0CC4216}" type="presParOf" srcId="{443DC345-68A1-4FC9-BEE8-5241307C7B9E}" destId="{92EACD28-B2B5-444B-90E3-3A8E029EA954}" srcOrd="21" destOrd="0" presId="urn:microsoft.com/office/officeart/2005/8/layout/vList2"/>
    <dgm:cxn modelId="{FB0EB35A-A055-4268-AD8A-2687851EEB6F}" type="presParOf" srcId="{443DC345-68A1-4FC9-BEE8-5241307C7B9E}" destId="{D7594178-B8B2-4B01-A5AE-0F34D539A990}" srcOrd="22" destOrd="0" presId="urn:microsoft.com/office/officeart/2005/8/layout/vList2"/>
    <dgm:cxn modelId="{BA3B7D95-DF11-460E-BA93-5D60D78A6A57}" type="presParOf" srcId="{443DC345-68A1-4FC9-BEE8-5241307C7B9E}" destId="{8329112B-1F5E-409C-857F-1A5125AFFD8A}" srcOrd="23" destOrd="0" presId="urn:microsoft.com/office/officeart/2005/8/layout/vList2"/>
    <dgm:cxn modelId="{5CD0F4D3-4A59-4C8D-94C6-93DD86DCED5D}" type="presParOf" srcId="{443DC345-68A1-4FC9-BEE8-5241307C7B9E}" destId="{8B5C421D-66E7-491B-92C7-364A35EF44EC}" srcOrd="24" destOrd="0" presId="urn:microsoft.com/office/officeart/2005/8/layout/vList2"/>
    <dgm:cxn modelId="{4BDD8773-CA79-4BB1-980F-A02DAF9F407A}" type="presParOf" srcId="{443DC345-68A1-4FC9-BEE8-5241307C7B9E}" destId="{7122AF86-3E7E-4D51-A454-B3A4147B9968}" srcOrd="25" destOrd="0" presId="urn:microsoft.com/office/officeart/2005/8/layout/vList2"/>
    <dgm:cxn modelId="{BBE8A66D-9572-4BC1-8ED6-5E2F6E8BA5FC}" type="presParOf" srcId="{443DC345-68A1-4FC9-BEE8-5241307C7B9E}" destId="{1A121D28-533D-4C4C-9409-83353B4A6E41}" srcOrd="26"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40F709-AB07-42B9-B8EB-1B2E8746EE72}">
      <dsp:nvSpPr>
        <dsp:cNvPr id="0" name=""/>
        <dsp:cNvSpPr/>
      </dsp:nvSpPr>
      <dsp:spPr>
        <a:xfrm>
          <a:off x="2928081" y="1099281"/>
          <a:ext cx="2738561" cy="273856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sr-Cyrl-RS" sz="1900" kern="1200" dirty="0"/>
            <a:t>Укупно остварени буџетски приходи и примања </a:t>
          </a:r>
          <a:r>
            <a:rPr lang="sr-Cyrl-RS" sz="1900" b="0" i="0" u="none" kern="1200" dirty="0" smtClean="0"/>
            <a:t>691</a:t>
          </a:r>
          <a:r>
            <a:rPr lang="en-US" sz="1900" b="0" i="0" u="none" kern="1200" dirty="0" smtClean="0"/>
            <a:t>.</a:t>
          </a:r>
          <a:r>
            <a:rPr lang="sr-Cyrl-RS" sz="1900" b="0" i="0" u="none" kern="1200" dirty="0" smtClean="0"/>
            <a:t>274</a:t>
          </a:r>
          <a:r>
            <a:rPr lang="en-US" sz="1900" b="0" i="0" u="none" kern="1200" dirty="0" smtClean="0"/>
            <a:t>.</a:t>
          </a:r>
          <a:r>
            <a:rPr lang="sr-Cyrl-RS" sz="1900" b="0" i="0" u="none" kern="1200" dirty="0" smtClean="0"/>
            <a:t>051</a:t>
          </a:r>
          <a:r>
            <a:rPr lang="sr-Cyrl-RS" sz="1900" kern="1200" dirty="0" smtClean="0">
              <a:solidFill>
                <a:schemeClr val="tx1"/>
              </a:solidFill>
            </a:rPr>
            <a:t> </a:t>
          </a:r>
          <a:r>
            <a:rPr lang="sr-Cyrl-RS" sz="1900" kern="1200" dirty="0"/>
            <a:t>динара</a:t>
          </a:r>
          <a:endParaRPr lang="sr-Latn-RS" sz="1900" kern="1200" dirty="0"/>
        </a:p>
      </dsp:txBody>
      <dsp:txXfrm>
        <a:off x="3329134" y="1500334"/>
        <a:ext cx="1936455" cy="1936455"/>
      </dsp:txXfrm>
    </dsp:sp>
    <dsp:sp modelId="{1E48DC28-EBDC-4BE0-9094-D51E4D1A8576}">
      <dsp:nvSpPr>
        <dsp:cNvPr id="0" name=""/>
        <dsp:cNvSpPr/>
      </dsp:nvSpPr>
      <dsp:spPr>
        <a:xfrm>
          <a:off x="3612722" y="488"/>
          <a:ext cx="1369280" cy="136928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sr-Cyrl-RS" sz="1000" kern="1200" dirty="0"/>
            <a:t>Приходи од пореза </a:t>
          </a:r>
          <a:r>
            <a:rPr lang="en-US" sz="1000" b="0" i="0" u="none" kern="1200" dirty="0" smtClean="0"/>
            <a:t>331.047.292</a:t>
          </a:r>
          <a:r>
            <a:rPr lang="en-US" sz="1000" kern="1200" dirty="0" smtClean="0"/>
            <a:t> </a:t>
          </a:r>
          <a:r>
            <a:rPr lang="sr-Cyrl-RS" sz="1000" kern="1200" dirty="0" smtClean="0"/>
            <a:t>динара</a:t>
          </a:r>
          <a:endParaRPr lang="sr-Latn-RS" sz="1000" kern="1200" dirty="0"/>
        </a:p>
      </dsp:txBody>
      <dsp:txXfrm>
        <a:off x="3813248" y="201014"/>
        <a:ext cx="968228" cy="968228"/>
      </dsp:txXfrm>
    </dsp:sp>
    <dsp:sp modelId="{5E756D5E-9AFF-4693-AE03-CDC062CA5968}">
      <dsp:nvSpPr>
        <dsp:cNvPr id="0" name=""/>
        <dsp:cNvSpPr/>
      </dsp:nvSpPr>
      <dsp:spPr>
        <a:xfrm>
          <a:off x="5157220" y="892205"/>
          <a:ext cx="1369280" cy="136928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ru-RU" sz="1000" kern="1200" dirty="0" smtClean="0"/>
            <a:t>Трансфери од других нивоа власти </a:t>
          </a:r>
          <a:r>
            <a:rPr lang="en-US" sz="1000" b="0" i="0" u="none" kern="1200" dirty="0" smtClean="0"/>
            <a:t>312</a:t>
          </a:r>
          <a:r>
            <a:rPr lang="sr-Cyrl-RS" sz="1000" b="0" i="0" u="none" kern="1200" dirty="0" smtClean="0"/>
            <a:t>.</a:t>
          </a:r>
          <a:r>
            <a:rPr lang="en-US" sz="1000" b="0" i="0" u="none" kern="1200" dirty="0" smtClean="0"/>
            <a:t>005</a:t>
          </a:r>
          <a:r>
            <a:rPr lang="sr-Cyrl-RS" sz="1000" b="0" i="0" u="none" kern="1200" dirty="0" smtClean="0"/>
            <a:t>.</a:t>
          </a:r>
          <a:r>
            <a:rPr lang="en-US" sz="1000" b="0" i="0" u="none" kern="1200" dirty="0" smtClean="0"/>
            <a:t>077</a:t>
          </a:r>
          <a:r>
            <a:rPr lang="sr-Cyrl-RS" sz="1000" b="0" i="0" u="none" kern="1200" dirty="0" smtClean="0"/>
            <a:t> </a:t>
          </a:r>
          <a:r>
            <a:rPr lang="sr-Cyrl-RS" sz="1000" kern="1200" dirty="0" smtClean="0"/>
            <a:t>динара</a:t>
          </a:r>
          <a:endParaRPr lang="sr-Latn-RS" sz="1000" kern="1200" dirty="0"/>
        </a:p>
      </dsp:txBody>
      <dsp:txXfrm>
        <a:off x="5357746" y="1092731"/>
        <a:ext cx="968228" cy="968228"/>
      </dsp:txXfrm>
    </dsp:sp>
    <dsp:sp modelId="{6E2D8596-3A8B-4B87-841E-D772DEAFF40C}">
      <dsp:nvSpPr>
        <dsp:cNvPr id="0" name=""/>
        <dsp:cNvSpPr/>
      </dsp:nvSpPr>
      <dsp:spPr>
        <a:xfrm>
          <a:off x="5157220" y="2675638"/>
          <a:ext cx="1369280" cy="136928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sr-Cyrl-RS" sz="1000" kern="1200" dirty="0" smtClean="0"/>
            <a:t>Други приходи </a:t>
          </a:r>
          <a:r>
            <a:rPr lang="en-US" sz="1000" b="0" i="0" u="none" kern="1200" dirty="0" smtClean="0"/>
            <a:t>4</a:t>
          </a:r>
          <a:r>
            <a:rPr lang="sr-Cyrl-RS" sz="1000" b="0" i="0" u="none" kern="1200" dirty="0" smtClean="0"/>
            <a:t>.</a:t>
          </a:r>
          <a:r>
            <a:rPr lang="en-US" sz="1000" b="0" i="0" u="none" kern="1200" dirty="0" smtClean="0"/>
            <a:t>361</a:t>
          </a:r>
          <a:r>
            <a:rPr lang="sr-Cyrl-RS" sz="1000" b="0" i="0" u="none" kern="1200" dirty="0" smtClean="0"/>
            <a:t>.</a:t>
          </a:r>
          <a:r>
            <a:rPr lang="en-US" sz="1000" b="0" i="0" u="none" kern="1200" dirty="0" smtClean="0"/>
            <a:t>575</a:t>
          </a:r>
          <a:r>
            <a:rPr lang="sr-Cyrl-RS" sz="1000" kern="1200" dirty="0" smtClean="0">
              <a:solidFill>
                <a:srgbClr val="FF0000"/>
              </a:solidFill>
            </a:rPr>
            <a:t> </a:t>
          </a:r>
          <a:r>
            <a:rPr lang="sr-Cyrl-RS" sz="1000" kern="1200" dirty="0"/>
            <a:t>динара</a:t>
          </a:r>
          <a:endParaRPr lang="sr-Latn-RS" sz="1000" kern="1200" dirty="0"/>
        </a:p>
      </dsp:txBody>
      <dsp:txXfrm>
        <a:off x="5357746" y="2876164"/>
        <a:ext cx="968228" cy="968228"/>
      </dsp:txXfrm>
    </dsp:sp>
    <dsp:sp modelId="{D87C8F6A-22E8-4CA1-A551-C282CE3CC8A2}">
      <dsp:nvSpPr>
        <dsp:cNvPr id="0" name=""/>
        <dsp:cNvSpPr/>
      </dsp:nvSpPr>
      <dsp:spPr>
        <a:xfrm>
          <a:off x="3620629" y="3567844"/>
          <a:ext cx="1369280" cy="136928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sr-Cyrl-RS" sz="1000" kern="1200" dirty="0"/>
            <a:t>Примања од продаје </a:t>
          </a:r>
          <a:r>
            <a:rPr lang="sr-Cyrl-RS" sz="1000" kern="1200" dirty="0" smtClean="0"/>
            <a:t>финансијске и нефинансијске </a:t>
          </a:r>
          <a:r>
            <a:rPr lang="sr-Cyrl-RS" sz="1000" kern="1200" dirty="0"/>
            <a:t>имовине </a:t>
          </a:r>
          <a:r>
            <a:rPr lang="en-US" sz="1000" b="0" i="0" u="none" kern="1200" dirty="0" smtClean="0"/>
            <a:t>3</a:t>
          </a:r>
          <a:r>
            <a:rPr lang="sr-Cyrl-RS" sz="1000" b="0" i="0" u="none" kern="1200" dirty="0" smtClean="0"/>
            <a:t>.</a:t>
          </a:r>
          <a:r>
            <a:rPr lang="en-US" sz="1000" b="0" i="0" u="none" kern="1200" dirty="0" smtClean="0"/>
            <a:t>364</a:t>
          </a:r>
          <a:r>
            <a:rPr lang="sr-Cyrl-RS" sz="1000" b="0" i="0" u="none" kern="1200" dirty="0" smtClean="0"/>
            <a:t>.</a:t>
          </a:r>
          <a:r>
            <a:rPr lang="en-US" sz="1000" b="0" i="0" u="none" kern="1200" dirty="0" smtClean="0"/>
            <a:t>194</a:t>
          </a:r>
          <a:r>
            <a:rPr lang="sr-Cyrl-RS" sz="1000" kern="1200" dirty="0" smtClean="0">
              <a:solidFill>
                <a:srgbClr val="FF0000"/>
              </a:solidFill>
            </a:rPr>
            <a:t> </a:t>
          </a:r>
          <a:r>
            <a:rPr lang="sr-Cyrl-RS" sz="1000" kern="1200" dirty="0"/>
            <a:t>динара</a:t>
          </a:r>
          <a:endParaRPr lang="sr-Latn-RS" sz="1000" kern="1200" dirty="0"/>
        </a:p>
      </dsp:txBody>
      <dsp:txXfrm>
        <a:off x="3821155" y="3768370"/>
        <a:ext cx="968228" cy="968228"/>
      </dsp:txXfrm>
    </dsp:sp>
    <dsp:sp modelId="{4EA1A295-1EDC-4064-B557-66F8000DB0EC}">
      <dsp:nvSpPr>
        <dsp:cNvPr id="0" name=""/>
        <dsp:cNvSpPr/>
      </dsp:nvSpPr>
      <dsp:spPr>
        <a:xfrm>
          <a:off x="2068223" y="2675638"/>
          <a:ext cx="1369280" cy="136928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ru-RU" sz="1000" b="0" i="0" u="none" kern="1200" dirty="0" smtClean="0"/>
            <a:t>Приходи од имовине и продаје добара </a:t>
          </a:r>
          <a:r>
            <a:rPr lang="en-US" sz="1000" b="0" i="0" u="none" kern="1200" dirty="0" smtClean="0"/>
            <a:t>21</a:t>
          </a:r>
          <a:r>
            <a:rPr lang="sr-Cyrl-RS" sz="1000" b="0" i="0" u="none" kern="1200" dirty="0" smtClean="0"/>
            <a:t>.</a:t>
          </a:r>
          <a:r>
            <a:rPr lang="en-US" sz="1000" b="0" i="0" u="none" kern="1200" dirty="0" smtClean="0"/>
            <a:t>222</a:t>
          </a:r>
          <a:r>
            <a:rPr lang="sr-Cyrl-RS" sz="1000" b="0" i="0" u="none" kern="1200" dirty="0" smtClean="0"/>
            <a:t>.</a:t>
          </a:r>
          <a:r>
            <a:rPr lang="en-US" sz="1000" b="0" i="0" u="none" kern="1200" dirty="0" smtClean="0"/>
            <a:t>781</a:t>
          </a:r>
          <a:r>
            <a:rPr lang="sr-Cyrl-RS" sz="1000" b="0" i="0" u="none" kern="1200" dirty="0" smtClean="0"/>
            <a:t> </a:t>
          </a:r>
          <a:r>
            <a:rPr lang="sr-Cyrl-RS" sz="1000" kern="1200" dirty="0" smtClean="0"/>
            <a:t>динара</a:t>
          </a:r>
          <a:endParaRPr lang="sr-Latn-RS" sz="1000" kern="1200" dirty="0"/>
        </a:p>
      </dsp:txBody>
      <dsp:txXfrm>
        <a:off x="2268749" y="2876164"/>
        <a:ext cx="968228" cy="968228"/>
      </dsp:txXfrm>
    </dsp:sp>
    <dsp:sp modelId="{9981D5CD-740E-4680-B5CD-5E8A310F7622}">
      <dsp:nvSpPr>
        <dsp:cNvPr id="0" name=""/>
        <dsp:cNvSpPr/>
      </dsp:nvSpPr>
      <dsp:spPr>
        <a:xfrm>
          <a:off x="2068223" y="892205"/>
          <a:ext cx="1369280" cy="136928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ru-RU" sz="1000" b="0" i="0" u="none" kern="1200" dirty="0" smtClean="0"/>
            <a:t>Примања од задуживања и остала примања</a:t>
          </a:r>
          <a:r>
            <a:rPr lang="en-US" sz="1000" b="0" i="0" u="none" kern="1200" dirty="0" smtClean="0"/>
            <a:t> 20</a:t>
          </a:r>
          <a:r>
            <a:rPr lang="sr-Cyrl-RS" sz="1000" b="0" i="0" u="none" kern="1200" dirty="0" smtClean="0"/>
            <a:t>.</a:t>
          </a:r>
          <a:r>
            <a:rPr lang="en-US" sz="1000" b="0" i="0" u="none" kern="1200" dirty="0" smtClean="0"/>
            <a:t>027</a:t>
          </a:r>
          <a:r>
            <a:rPr lang="sr-Cyrl-RS" sz="1000" b="0" i="0" u="none" kern="1200" dirty="0" smtClean="0"/>
            <a:t>.</a:t>
          </a:r>
          <a:r>
            <a:rPr lang="en-US" sz="1000" b="0" i="0" u="none" kern="1200" dirty="0" smtClean="0"/>
            <a:t>783</a:t>
          </a:r>
          <a:r>
            <a:rPr lang="sr-Latn-RS" sz="1000" b="0" i="0" u="none" kern="1200" dirty="0" smtClean="0"/>
            <a:t> </a:t>
          </a:r>
          <a:r>
            <a:rPr lang="sr-Cyrl-RS" sz="1000" b="0" i="0" u="none" kern="1200" dirty="0" smtClean="0"/>
            <a:t>динара</a:t>
          </a:r>
          <a:endParaRPr lang="sr-Latn-RS" sz="1000" kern="1200" dirty="0"/>
        </a:p>
      </dsp:txBody>
      <dsp:txXfrm>
        <a:off x="2268749" y="1092731"/>
        <a:ext cx="968228" cy="9682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F30694-D224-4AFD-83D0-A9B26CD4AE63}">
      <dsp:nvSpPr>
        <dsp:cNvPr id="0" name=""/>
        <dsp:cNvSpPr/>
      </dsp:nvSpPr>
      <dsp:spPr>
        <a:xfrm>
          <a:off x="2913617" y="1139206"/>
          <a:ext cx="2767489" cy="276748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sr-Cyrl-RS" sz="2200" kern="1200" dirty="0"/>
            <a:t>Укупно извршени расходи и издаци износе </a:t>
          </a:r>
          <a:r>
            <a:rPr lang="en-US" sz="2200" b="0" i="0" u="none" kern="1200" dirty="0" smtClean="0"/>
            <a:t>6</a:t>
          </a:r>
          <a:r>
            <a:rPr lang="sr-Cyrl-RS" sz="2200" b="0" i="0" u="none" kern="1200" dirty="0" smtClean="0"/>
            <a:t>63.</a:t>
          </a:r>
          <a:r>
            <a:rPr lang="en-US" sz="2200" b="0" i="0" u="none" kern="1200" dirty="0" smtClean="0"/>
            <a:t>0</a:t>
          </a:r>
          <a:r>
            <a:rPr lang="sr-Cyrl-RS" sz="2200" b="0" i="0" u="none" kern="1200" dirty="0" smtClean="0"/>
            <a:t>60</a:t>
          </a:r>
          <a:r>
            <a:rPr lang="en-US" sz="2200" b="0" i="0" u="none" kern="1200" dirty="0" smtClean="0"/>
            <a:t>,</a:t>
          </a:r>
          <a:r>
            <a:rPr lang="sr-Cyrl-RS" sz="2200" b="0" i="0" u="none" kern="1200" dirty="0" smtClean="0"/>
            <a:t>899</a:t>
          </a:r>
          <a:r>
            <a:rPr lang="sr-Cyrl-RS" sz="2200" kern="1200" dirty="0" smtClean="0"/>
            <a:t> </a:t>
          </a:r>
          <a:r>
            <a:rPr lang="sr-Cyrl-RS" sz="2200" kern="1200" dirty="0"/>
            <a:t>динара</a:t>
          </a:r>
          <a:endParaRPr lang="sr-Latn-RS" sz="2200" kern="1200" dirty="0"/>
        </a:p>
      </dsp:txBody>
      <dsp:txXfrm>
        <a:off x="3318906" y="1544495"/>
        <a:ext cx="1956911" cy="1956911"/>
      </dsp:txXfrm>
    </dsp:sp>
    <dsp:sp modelId="{581D9C24-D691-4644-99EB-4A6B1D74C269}">
      <dsp:nvSpPr>
        <dsp:cNvPr id="0" name=""/>
        <dsp:cNvSpPr/>
      </dsp:nvSpPr>
      <dsp:spPr>
        <a:xfrm>
          <a:off x="3605490" y="27364"/>
          <a:ext cx="1383744" cy="138374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sr-Cyrl-RS" sz="1100" kern="1200" dirty="0"/>
            <a:t>Расходи за запослене </a:t>
          </a:r>
          <a:r>
            <a:rPr lang="en-US" sz="1100" b="0" i="0" u="none" kern="1200" dirty="0" smtClean="0"/>
            <a:t>195,857,625</a:t>
          </a:r>
          <a:r>
            <a:rPr lang="sr-Cyrl-RS" sz="1100" kern="1200" dirty="0" smtClean="0"/>
            <a:t> </a:t>
          </a:r>
          <a:r>
            <a:rPr lang="sr-Cyrl-RS" sz="1100" kern="1200" dirty="0" smtClean="0"/>
            <a:t>динара</a:t>
          </a:r>
          <a:endParaRPr lang="sr-Latn-RS" sz="1100" kern="1200" dirty="0"/>
        </a:p>
      </dsp:txBody>
      <dsp:txXfrm>
        <a:off x="3808135" y="230009"/>
        <a:ext cx="978454" cy="978454"/>
      </dsp:txXfrm>
    </dsp:sp>
    <dsp:sp modelId="{00760FBC-BB29-4E8F-A3FA-0B8C20635B76}">
      <dsp:nvSpPr>
        <dsp:cNvPr id="0" name=""/>
        <dsp:cNvSpPr/>
      </dsp:nvSpPr>
      <dsp:spPr>
        <a:xfrm>
          <a:off x="4764895" y="449353"/>
          <a:ext cx="1383744" cy="138374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sr-Cyrl-RS" sz="1100" kern="1200" dirty="0"/>
            <a:t>Коришћење роба и услуга </a:t>
          </a:r>
          <a:r>
            <a:rPr lang="en-US" sz="1100" b="0" i="0" u="none" kern="1200" dirty="0" smtClean="0"/>
            <a:t>200,550,664</a:t>
          </a:r>
          <a:r>
            <a:rPr lang="en-US" sz="1100" b="0" i="0" u="none" kern="1200" dirty="0" smtClean="0"/>
            <a:t> </a:t>
          </a:r>
          <a:r>
            <a:rPr lang="sr-Cyrl-RS" sz="1100" kern="1200" dirty="0" smtClean="0"/>
            <a:t>динара</a:t>
          </a:r>
          <a:endParaRPr lang="sr-Latn-RS" sz="1100" kern="1200" dirty="0"/>
        </a:p>
      </dsp:txBody>
      <dsp:txXfrm>
        <a:off x="4967540" y="651998"/>
        <a:ext cx="978454" cy="978454"/>
      </dsp:txXfrm>
    </dsp:sp>
    <dsp:sp modelId="{EA985A45-485D-4FDF-8C37-B4083B55DF9B}">
      <dsp:nvSpPr>
        <dsp:cNvPr id="0" name=""/>
        <dsp:cNvSpPr/>
      </dsp:nvSpPr>
      <dsp:spPr>
        <a:xfrm>
          <a:off x="5381801" y="1517866"/>
          <a:ext cx="1383744" cy="138374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sr-Cyrl-RS" sz="1100" kern="1200" dirty="0" smtClean="0"/>
            <a:t>Отплата камата </a:t>
          </a:r>
          <a:r>
            <a:rPr lang="en-US" sz="1100" b="0" i="0" u="none" kern="1200" dirty="0" smtClean="0"/>
            <a:t>2,858,664</a:t>
          </a:r>
          <a:endParaRPr lang="sr-Latn-RS" sz="1100" kern="1200" dirty="0"/>
        </a:p>
      </dsp:txBody>
      <dsp:txXfrm>
        <a:off x="5584446" y="1720511"/>
        <a:ext cx="978454" cy="978454"/>
      </dsp:txXfrm>
    </dsp:sp>
    <dsp:sp modelId="{34B43685-141A-4461-AE6A-301BAC908C60}">
      <dsp:nvSpPr>
        <dsp:cNvPr id="0" name=""/>
        <dsp:cNvSpPr/>
      </dsp:nvSpPr>
      <dsp:spPr>
        <a:xfrm>
          <a:off x="5167552" y="2732935"/>
          <a:ext cx="1383744" cy="138374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sr-Cyrl-RS" sz="1100" kern="1200" dirty="0"/>
            <a:t>Субвенције </a:t>
          </a:r>
          <a:r>
            <a:rPr lang="en-US" sz="1100" b="0" i="0" u="none" kern="1200" dirty="0" smtClean="0"/>
            <a:t>18,621,034</a:t>
          </a:r>
          <a:r>
            <a:rPr lang="sr-Cyrl-RS" sz="1100" kern="1200" dirty="0" smtClean="0">
              <a:solidFill>
                <a:srgbClr val="FF0000"/>
              </a:solidFill>
            </a:rPr>
            <a:t> </a:t>
          </a:r>
          <a:r>
            <a:rPr lang="sr-Cyrl-RS" sz="1100" kern="1200" dirty="0" smtClean="0"/>
            <a:t>динара</a:t>
          </a:r>
          <a:endParaRPr lang="sr-Latn-RS" sz="1100" kern="1200" dirty="0"/>
        </a:p>
      </dsp:txBody>
      <dsp:txXfrm>
        <a:off x="5370197" y="2935580"/>
        <a:ext cx="978454" cy="978454"/>
      </dsp:txXfrm>
    </dsp:sp>
    <dsp:sp modelId="{EEF973BF-B90E-4D0F-AC07-BB28F004C6A7}">
      <dsp:nvSpPr>
        <dsp:cNvPr id="0" name=""/>
        <dsp:cNvSpPr/>
      </dsp:nvSpPr>
      <dsp:spPr>
        <a:xfrm>
          <a:off x="4222396" y="3526015"/>
          <a:ext cx="1383744" cy="138374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sr-Cyrl-RS" sz="1100" kern="1200" dirty="0"/>
            <a:t>Донације, дотације и трансфери </a:t>
          </a:r>
          <a:r>
            <a:rPr lang="en-US" sz="1100" b="0" i="0" u="none" kern="1200" dirty="0" smtClean="0"/>
            <a:t>118,012,431</a:t>
          </a:r>
          <a:r>
            <a:rPr lang="sr-Cyrl-RS" sz="1100" kern="1200" dirty="0" smtClean="0"/>
            <a:t> </a:t>
          </a:r>
          <a:r>
            <a:rPr lang="sr-Cyrl-RS" sz="1100" kern="1200" dirty="0"/>
            <a:t>динара</a:t>
          </a:r>
          <a:endParaRPr lang="sr-Latn-RS" sz="1100" kern="1200" dirty="0"/>
        </a:p>
      </dsp:txBody>
      <dsp:txXfrm>
        <a:off x="4425041" y="3728660"/>
        <a:ext cx="978454" cy="978454"/>
      </dsp:txXfrm>
    </dsp:sp>
    <dsp:sp modelId="{281404DC-9187-40D0-97FF-0D818AB2F366}">
      <dsp:nvSpPr>
        <dsp:cNvPr id="0" name=""/>
        <dsp:cNvSpPr/>
      </dsp:nvSpPr>
      <dsp:spPr>
        <a:xfrm>
          <a:off x="2988583" y="3526015"/>
          <a:ext cx="1383744" cy="138374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sr-Cyrl-RS" sz="1100" kern="1200" dirty="0"/>
            <a:t>Социјално осигурање и социјална заштита </a:t>
          </a:r>
          <a:r>
            <a:rPr lang="en-US" sz="1100" b="0" i="0" u="none" kern="1200" dirty="0" smtClean="0"/>
            <a:t>25,524,348</a:t>
          </a:r>
          <a:r>
            <a:rPr lang="sr-Cyrl-RS" sz="1100" kern="1200" dirty="0" smtClean="0"/>
            <a:t> </a:t>
          </a:r>
          <a:r>
            <a:rPr lang="sr-Cyrl-RS" sz="1100" kern="1200" dirty="0"/>
            <a:t>динара</a:t>
          </a:r>
          <a:endParaRPr lang="sr-Latn-RS" sz="1100" kern="1200" dirty="0"/>
        </a:p>
      </dsp:txBody>
      <dsp:txXfrm>
        <a:off x="3191228" y="3728660"/>
        <a:ext cx="978454" cy="978454"/>
      </dsp:txXfrm>
    </dsp:sp>
    <dsp:sp modelId="{ADDA55F8-68B2-4192-A0FF-92D5AADED3EF}">
      <dsp:nvSpPr>
        <dsp:cNvPr id="0" name=""/>
        <dsp:cNvSpPr/>
      </dsp:nvSpPr>
      <dsp:spPr>
        <a:xfrm>
          <a:off x="2043427" y="2732935"/>
          <a:ext cx="1383744" cy="138374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sr-Cyrl-RS" sz="1100" kern="1200" dirty="0"/>
            <a:t>Остали расходи </a:t>
          </a:r>
          <a:r>
            <a:rPr lang="en-US" sz="1100" b="0" i="0" u="none" kern="1200" dirty="0" smtClean="0"/>
            <a:t>50,384,390</a:t>
          </a:r>
          <a:r>
            <a:rPr lang="sr-Cyrl-RS" sz="1100" kern="1200" dirty="0" smtClean="0"/>
            <a:t> </a:t>
          </a:r>
          <a:r>
            <a:rPr lang="sr-Cyrl-RS" sz="1100" kern="1200" dirty="0" smtClean="0"/>
            <a:t>динара</a:t>
          </a:r>
          <a:endParaRPr lang="sr-Latn-RS" sz="1100" kern="1200" dirty="0"/>
        </a:p>
      </dsp:txBody>
      <dsp:txXfrm>
        <a:off x="2246072" y="2935580"/>
        <a:ext cx="978454" cy="978454"/>
      </dsp:txXfrm>
    </dsp:sp>
    <dsp:sp modelId="{68D8E666-A4BC-49C9-9193-F48DBF84BB6B}">
      <dsp:nvSpPr>
        <dsp:cNvPr id="0" name=""/>
        <dsp:cNvSpPr/>
      </dsp:nvSpPr>
      <dsp:spPr>
        <a:xfrm>
          <a:off x="1829178" y="1517866"/>
          <a:ext cx="1383744" cy="138374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sr-Cyrl-RS" sz="1100" kern="1200" dirty="0"/>
            <a:t>Капитални издаци </a:t>
          </a:r>
          <a:r>
            <a:rPr lang="en-US" sz="1100" b="0" i="0" u="none" kern="1200" dirty="0" smtClean="0"/>
            <a:t>44,935,954</a:t>
          </a:r>
          <a:r>
            <a:rPr lang="sr-Cyrl-RS" sz="1100" kern="1200" dirty="0" smtClean="0"/>
            <a:t> </a:t>
          </a:r>
          <a:r>
            <a:rPr lang="sr-Cyrl-RS" sz="1100" kern="1200" dirty="0"/>
            <a:t>динара</a:t>
          </a:r>
          <a:endParaRPr lang="sr-Latn-RS" sz="1100" kern="1200" dirty="0"/>
        </a:p>
      </dsp:txBody>
      <dsp:txXfrm>
        <a:off x="2031823" y="1720511"/>
        <a:ext cx="978454" cy="978454"/>
      </dsp:txXfrm>
    </dsp:sp>
    <dsp:sp modelId="{DEF1C644-C1F9-4DC1-8026-6F6847EA34CF}">
      <dsp:nvSpPr>
        <dsp:cNvPr id="0" name=""/>
        <dsp:cNvSpPr/>
      </dsp:nvSpPr>
      <dsp:spPr>
        <a:xfrm>
          <a:off x="2446084" y="449353"/>
          <a:ext cx="1383744" cy="138374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sr-Cyrl-RS" sz="1100" kern="1200" dirty="0" smtClean="0"/>
            <a:t>Отплата дуга </a:t>
          </a:r>
          <a:r>
            <a:rPr lang="en-US" sz="1100" b="0" i="0" u="none" kern="1200" dirty="0" smtClean="0"/>
            <a:t>6,315,789</a:t>
          </a:r>
          <a:r>
            <a:rPr lang="sr-Cyrl-RS" sz="1100" b="0" i="0" u="none" kern="1200" dirty="0" smtClean="0"/>
            <a:t> динара</a:t>
          </a:r>
          <a:endParaRPr lang="sr-Latn-RS" sz="1100" kern="1200" dirty="0"/>
        </a:p>
      </dsp:txBody>
      <dsp:txXfrm>
        <a:off x="2648729" y="651998"/>
        <a:ext cx="978454" cy="9784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377718-D5B8-4A76-BC0C-E4442D4266BE}">
      <dsp:nvSpPr>
        <dsp:cNvPr id="0" name=""/>
        <dsp:cNvSpPr/>
      </dsp:nvSpPr>
      <dsp:spPr>
        <a:xfrm>
          <a:off x="0" y="126704"/>
          <a:ext cx="6096000" cy="311805"/>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just" defTabSz="577850">
            <a:lnSpc>
              <a:spcPct val="90000"/>
            </a:lnSpc>
            <a:spcBef>
              <a:spcPct val="0"/>
            </a:spcBef>
            <a:spcAft>
              <a:spcPct val="35000"/>
            </a:spcAft>
          </a:pPr>
          <a:r>
            <a:rPr lang="sr-Cyrl-RS" sz="1300" b="0" i="0" u="none" kern="1200" dirty="0" smtClean="0"/>
            <a:t>Скупштина општине					14,113,302 динара</a:t>
          </a:r>
          <a:endParaRPr lang="sr-Cyrl-RS" sz="1300" kern="1200" dirty="0"/>
        </a:p>
      </dsp:txBody>
      <dsp:txXfrm>
        <a:off x="15221" y="141925"/>
        <a:ext cx="6065558" cy="281363"/>
      </dsp:txXfrm>
    </dsp:sp>
    <dsp:sp modelId="{A36084F8-5413-468A-B73C-93E60D3BDFA4}">
      <dsp:nvSpPr>
        <dsp:cNvPr id="0" name=""/>
        <dsp:cNvSpPr/>
      </dsp:nvSpPr>
      <dsp:spPr>
        <a:xfrm>
          <a:off x="0" y="475949"/>
          <a:ext cx="6096000" cy="311805"/>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sr-Cyrl-RS" sz="1300" b="0" i="0" u="none" kern="1200" dirty="0" smtClean="0"/>
            <a:t>Председник општине					14,248,058 динара</a:t>
          </a:r>
          <a:endParaRPr lang="sr-Cyrl-RS" sz="1300" kern="1200" dirty="0"/>
        </a:p>
      </dsp:txBody>
      <dsp:txXfrm>
        <a:off x="15221" y="491170"/>
        <a:ext cx="6065558" cy="281363"/>
      </dsp:txXfrm>
    </dsp:sp>
    <dsp:sp modelId="{FCB27ED7-FC11-4CCA-9E1C-201F4EEF775E}">
      <dsp:nvSpPr>
        <dsp:cNvPr id="0" name=""/>
        <dsp:cNvSpPr/>
      </dsp:nvSpPr>
      <dsp:spPr>
        <a:xfrm>
          <a:off x="0" y="825194"/>
          <a:ext cx="6096000" cy="311805"/>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sr-Cyrl-RS" sz="1300" b="0" i="0" u="none" kern="1200" dirty="0" smtClean="0"/>
            <a:t>Општинско веће					   6,447,655 динара</a:t>
          </a:r>
          <a:endParaRPr lang="sr-Cyrl-RS" sz="1300" kern="1200" dirty="0"/>
        </a:p>
      </dsp:txBody>
      <dsp:txXfrm>
        <a:off x="15221" y="840415"/>
        <a:ext cx="6065558" cy="281363"/>
      </dsp:txXfrm>
    </dsp:sp>
    <dsp:sp modelId="{71A9ECF6-BC01-4314-8174-1B02420DCA79}">
      <dsp:nvSpPr>
        <dsp:cNvPr id="0" name=""/>
        <dsp:cNvSpPr/>
      </dsp:nvSpPr>
      <dsp:spPr>
        <a:xfrm>
          <a:off x="0" y="1174439"/>
          <a:ext cx="6096000" cy="311805"/>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sr-Cyrl-RS" sz="1300" b="0" i="0" u="none" kern="1200" dirty="0" smtClean="0"/>
            <a:t>Општинско правобранилаштво				   2,661,473 динара</a:t>
          </a:r>
          <a:endParaRPr lang="sr-Cyrl-RS" sz="1300" kern="1200" dirty="0"/>
        </a:p>
      </dsp:txBody>
      <dsp:txXfrm>
        <a:off x="15221" y="1189660"/>
        <a:ext cx="6065558" cy="281363"/>
      </dsp:txXfrm>
    </dsp:sp>
    <dsp:sp modelId="{491263B0-1994-4B8D-A5A0-8EB4BC5C00B6}">
      <dsp:nvSpPr>
        <dsp:cNvPr id="0" name=""/>
        <dsp:cNvSpPr/>
      </dsp:nvSpPr>
      <dsp:spPr>
        <a:xfrm>
          <a:off x="0" y="1523684"/>
          <a:ext cx="6096000" cy="311805"/>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sr-Cyrl-RS" sz="1300" b="0" i="0" u="none" kern="1200" dirty="0" smtClean="0"/>
            <a:t>Општинска управа				              327,434,436 динара</a:t>
          </a:r>
          <a:endParaRPr lang="sr-Cyrl-RS" sz="1300" kern="1200" dirty="0"/>
        </a:p>
      </dsp:txBody>
      <dsp:txXfrm>
        <a:off x="15221" y="1538905"/>
        <a:ext cx="6065558" cy="281363"/>
      </dsp:txXfrm>
    </dsp:sp>
    <dsp:sp modelId="{61AE9A14-B117-49CA-8DD7-EC8D71182B23}">
      <dsp:nvSpPr>
        <dsp:cNvPr id="0" name=""/>
        <dsp:cNvSpPr/>
      </dsp:nvSpPr>
      <dsp:spPr>
        <a:xfrm>
          <a:off x="0" y="1872929"/>
          <a:ext cx="6096000" cy="311805"/>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sr-Cyrl-RS" sz="1300" b="0" i="0" u="none" kern="1200" dirty="0" smtClean="0"/>
            <a:t>Месне заједнице					13,656,001 динара</a:t>
          </a:r>
          <a:endParaRPr lang="sr-Cyrl-RS" sz="1300" kern="1200" dirty="0"/>
        </a:p>
      </dsp:txBody>
      <dsp:txXfrm>
        <a:off x="15221" y="1888150"/>
        <a:ext cx="6065558" cy="281363"/>
      </dsp:txXfrm>
    </dsp:sp>
    <dsp:sp modelId="{B14C4C5D-8928-4ECB-9BE9-D939822B267D}">
      <dsp:nvSpPr>
        <dsp:cNvPr id="0" name=""/>
        <dsp:cNvSpPr/>
      </dsp:nvSpPr>
      <dsp:spPr>
        <a:xfrm>
          <a:off x="0" y="2222174"/>
          <a:ext cx="6096000" cy="311805"/>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ru-RU" sz="1300" b="0" i="0" u="none" kern="1200" dirty="0" smtClean="0"/>
            <a:t>Центар за културу В. Дугошевић				41,491,996</a:t>
          </a:r>
          <a:r>
            <a:rPr lang="sr-Cyrl-RS" sz="1300" b="0" i="0" u="none" kern="1200" dirty="0" smtClean="0"/>
            <a:t> динара</a:t>
          </a:r>
          <a:endParaRPr lang="ru-RU" sz="1300" kern="1200" dirty="0"/>
        </a:p>
      </dsp:txBody>
      <dsp:txXfrm>
        <a:off x="15221" y="2237395"/>
        <a:ext cx="6065558" cy="281363"/>
      </dsp:txXfrm>
    </dsp:sp>
    <dsp:sp modelId="{4A00558F-9727-4AAD-986B-3A8D1CBB0CC3}">
      <dsp:nvSpPr>
        <dsp:cNvPr id="0" name=""/>
        <dsp:cNvSpPr/>
      </dsp:nvSpPr>
      <dsp:spPr>
        <a:xfrm>
          <a:off x="0" y="2571419"/>
          <a:ext cx="6096000" cy="311805"/>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sr-Cyrl-RS" sz="1300" b="0" i="0" u="none" kern="1200" dirty="0" smtClean="0"/>
            <a:t>Библиотека Н.С.Максим 	 			15,735,656 динара</a:t>
          </a:r>
          <a:endParaRPr lang="sr-Cyrl-RS" sz="1300" kern="1200" dirty="0"/>
        </a:p>
      </dsp:txBody>
      <dsp:txXfrm>
        <a:off x="15221" y="2586640"/>
        <a:ext cx="6065558" cy="281363"/>
      </dsp:txXfrm>
    </dsp:sp>
    <dsp:sp modelId="{9F3D0A5B-07B3-45FC-820F-0BFF996C4D42}">
      <dsp:nvSpPr>
        <dsp:cNvPr id="0" name=""/>
        <dsp:cNvSpPr/>
      </dsp:nvSpPr>
      <dsp:spPr>
        <a:xfrm>
          <a:off x="0" y="2920664"/>
          <a:ext cx="6096000" cy="311805"/>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sr-Cyrl-RS" sz="1300" b="0" i="0" u="none" kern="1200" dirty="0" smtClean="0"/>
            <a:t>Туристичка организација				31,226,756 динара</a:t>
          </a:r>
          <a:endParaRPr lang="sr-Cyrl-RS" sz="1300" kern="1200" dirty="0"/>
        </a:p>
      </dsp:txBody>
      <dsp:txXfrm>
        <a:off x="15221" y="2935885"/>
        <a:ext cx="6065558" cy="281363"/>
      </dsp:txXfrm>
    </dsp:sp>
    <dsp:sp modelId="{20762673-AC67-4B3B-A5D7-F0F326B9A7B6}">
      <dsp:nvSpPr>
        <dsp:cNvPr id="0" name=""/>
        <dsp:cNvSpPr/>
      </dsp:nvSpPr>
      <dsp:spPr>
        <a:xfrm>
          <a:off x="0" y="3269909"/>
          <a:ext cx="6096000" cy="311805"/>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sr-Cyrl-RS" sz="1300" b="0" i="0" u="none" kern="1200" dirty="0" smtClean="0"/>
            <a:t>Предшколска установа ,,ЛАНЕ"				79,483,336 динара</a:t>
          </a:r>
          <a:endParaRPr lang="sr-Cyrl-RS" sz="1300" kern="1200" dirty="0"/>
        </a:p>
      </dsp:txBody>
      <dsp:txXfrm>
        <a:off x="15221" y="3285130"/>
        <a:ext cx="6065558" cy="281363"/>
      </dsp:txXfrm>
    </dsp:sp>
    <dsp:sp modelId="{610612B5-7E9A-44AA-9948-D729E7028A9F}">
      <dsp:nvSpPr>
        <dsp:cNvPr id="0" name=""/>
        <dsp:cNvSpPr/>
      </dsp:nvSpPr>
      <dsp:spPr>
        <a:xfrm>
          <a:off x="0" y="3619155"/>
          <a:ext cx="6096000" cy="311805"/>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ru-RU" sz="1300" b="0" i="0" u="none" kern="1200" dirty="0" smtClean="0"/>
            <a:t>Центар за социјални рад				16,952,221</a:t>
          </a:r>
          <a:r>
            <a:rPr lang="sr-Cyrl-RS" sz="1300" b="0" i="0" u="none" kern="1200" dirty="0" smtClean="0"/>
            <a:t> динара</a:t>
          </a:r>
          <a:endParaRPr lang="ru-RU" sz="1300" kern="1200" dirty="0"/>
        </a:p>
      </dsp:txBody>
      <dsp:txXfrm>
        <a:off x="15221" y="3634376"/>
        <a:ext cx="6065558" cy="281363"/>
      </dsp:txXfrm>
    </dsp:sp>
    <dsp:sp modelId="{D7594178-B8B2-4B01-A5AE-0F34D539A990}">
      <dsp:nvSpPr>
        <dsp:cNvPr id="0" name=""/>
        <dsp:cNvSpPr/>
      </dsp:nvSpPr>
      <dsp:spPr>
        <a:xfrm>
          <a:off x="0" y="3968400"/>
          <a:ext cx="6096000" cy="311805"/>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sr-Cyrl-RS" sz="1300" b="0" i="0" u="none" kern="1200" dirty="0" smtClean="0"/>
            <a:t>Дом здравља						  8,033,978 динара</a:t>
          </a:r>
          <a:endParaRPr lang="sr-Cyrl-RS" sz="1300" kern="1200" dirty="0"/>
        </a:p>
      </dsp:txBody>
      <dsp:txXfrm>
        <a:off x="15221" y="3983621"/>
        <a:ext cx="6065558" cy="281363"/>
      </dsp:txXfrm>
    </dsp:sp>
    <dsp:sp modelId="{8B5C421D-66E7-491B-92C7-364A35EF44EC}">
      <dsp:nvSpPr>
        <dsp:cNvPr id="0" name=""/>
        <dsp:cNvSpPr/>
      </dsp:nvSpPr>
      <dsp:spPr>
        <a:xfrm>
          <a:off x="0" y="4317645"/>
          <a:ext cx="6096000" cy="311805"/>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sr-Cyrl-RS" sz="1300" b="0" i="0" u="none" kern="1200" dirty="0" smtClean="0"/>
            <a:t>Основно образовање					85,439,156 динара</a:t>
          </a:r>
          <a:endParaRPr lang="sr-Cyrl-RS" sz="1300" kern="1200" dirty="0"/>
        </a:p>
      </dsp:txBody>
      <dsp:txXfrm>
        <a:off x="15221" y="4332866"/>
        <a:ext cx="6065558" cy="281363"/>
      </dsp:txXfrm>
    </dsp:sp>
    <dsp:sp modelId="{1A121D28-533D-4C4C-9409-83353B4A6E41}">
      <dsp:nvSpPr>
        <dsp:cNvPr id="0" name=""/>
        <dsp:cNvSpPr/>
      </dsp:nvSpPr>
      <dsp:spPr>
        <a:xfrm>
          <a:off x="0" y="4666890"/>
          <a:ext cx="6096000" cy="311805"/>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sr-Cyrl-RS" sz="1300" b="0" i="0" u="none" kern="1200" dirty="0" smtClean="0"/>
            <a:t>Средње образовање					  6,136,877 динара</a:t>
          </a:r>
          <a:endParaRPr lang="sr-Cyrl-RS" sz="1300" kern="1200" dirty="0"/>
        </a:p>
      </dsp:txBody>
      <dsp:txXfrm>
        <a:off x="15221" y="4682111"/>
        <a:ext cx="6065558" cy="281363"/>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idx="1"/>
          </p:nvPr>
        </p:nvSpPr>
        <p:spPr>
          <a:xfrm>
            <a:off x="3995217" y="0"/>
            <a:ext cx="3056414" cy="465455"/>
          </a:xfrm>
          <a:prstGeom prst="rect">
            <a:avLst/>
          </a:prstGeom>
        </p:spPr>
        <p:txBody>
          <a:bodyPr vert="horz" lIns="93497" tIns="46749" rIns="93497" bIns="46749" rtlCol="0"/>
          <a:lstStyle>
            <a:lvl1pPr algn="r">
              <a:defRPr sz="1200"/>
            </a:lvl1pPr>
          </a:lstStyle>
          <a:p>
            <a:fld id="{144EB83B-F9DA-4814-A909-84EFC08195A0}" type="datetimeFigureOut">
              <a:rPr lang="en-US" smtClean="0"/>
              <a:pPr/>
              <a:t>20.08.2025</a:t>
            </a:fld>
            <a:endParaRPr lang="en-US"/>
          </a:p>
        </p:txBody>
      </p:sp>
      <p:sp>
        <p:nvSpPr>
          <p:cNvPr id="4" name="Slide Image Placeholder 3"/>
          <p:cNvSpPr>
            <a:spLocks noGrp="1" noRot="1" noChangeAspect="1"/>
          </p:cNvSpPr>
          <p:nvPr>
            <p:ph type="sldImg" idx="2"/>
          </p:nvPr>
        </p:nvSpPr>
        <p:spPr>
          <a:xfrm>
            <a:off x="1200150" y="698500"/>
            <a:ext cx="4654550" cy="3490913"/>
          </a:xfrm>
          <a:prstGeom prst="rect">
            <a:avLst/>
          </a:prstGeom>
          <a:noFill/>
          <a:ln w="12700">
            <a:solidFill>
              <a:prstClr val="black"/>
            </a:solidFill>
          </a:ln>
        </p:spPr>
        <p:txBody>
          <a:bodyPr vert="horz" lIns="93497" tIns="46749" rIns="93497" bIns="46749" rtlCol="0" anchor="ctr"/>
          <a:lstStyle/>
          <a:p>
            <a:endParaRPr lang="en-US"/>
          </a:p>
        </p:txBody>
      </p:sp>
      <p:sp>
        <p:nvSpPr>
          <p:cNvPr id="5" name="Notes Placeholder 4"/>
          <p:cNvSpPr>
            <a:spLocks noGrp="1"/>
          </p:cNvSpPr>
          <p:nvPr>
            <p:ph type="body" sz="quarter" idx="3"/>
          </p:nvPr>
        </p:nvSpPr>
        <p:spPr>
          <a:xfrm>
            <a:off x="705327" y="4421823"/>
            <a:ext cx="5642610" cy="4189095"/>
          </a:xfrm>
          <a:prstGeom prst="rect">
            <a:avLst/>
          </a:prstGeom>
        </p:spPr>
        <p:txBody>
          <a:bodyPr vert="horz" lIns="93497" tIns="46749" rIns="93497" bIns="4674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56414" cy="465455"/>
          </a:xfrm>
          <a:prstGeom prst="rect">
            <a:avLst/>
          </a:prstGeom>
        </p:spPr>
        <p:txBody>
          <a:bodyPr vert="horz" lIns="93497" tIns="46749" rIns="93497" bIns="46749"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42029"/>
            <a:ext cx="3056414" cy="465455"/>
          </a:xfrm>
          <a:prstGeom prst="rect">
            <a:avLst/>
          </a:prstGeom>
        </p:spPr>
        <p:txBody>
          <a:bodyPr vert="horz" lIns="93497" tIns="46749" rIns="93497" bIns="46749" rtlCol="0" anchor="b"/>
          <a:lstStyle>
            <a:lvl1pPr algn="r">
              <a:defRPr sz="1200"/>
            </a:lvl1pPr>
          </a:lstStyle>
          <a:p>
            <a:fld id="{85517AA7-E40B-4279-97C5-BE3320466850}" type="slidenum">
              <a:rPr lang="en-US" smtClean="0"/>
              <a:pPr/>
              <a:t>‹#›</a:t>
            </a:fld>
            <a:endParaRPr lang="en-US"/>
          </a:p>
        </p:txBody>
      </p:sp>
    </p:spTree>
    <p:extLst>
      <p:ext uri="{BB962C8B-B14F-4D97-AF65-F5344CB8AC3E}">
        <p14:creationId xmlns:p14="http://schemas.microsoft.com/office/powerpoint/2010/main" xmlns="" val="2554293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defTabSz="934974">
              <a:defRPr/>
            </a:pPr>
            <a:fld id="{85517AA7-E40B-4279-97C5-BE3320466850}" type="slidenum">
              <a:rPr lang="en-US">
                <a:solidFill>
                  <a:prstClr val="black"/>
                </a:solidFill>
                <a:latin typeface="Calibri"/>
              </a:rPr>
              <a:pPr defTabSz="934974">
                <a:defRPr/>
              </a:pPr>
              <a:t>16</a:t>
            </a:fld>
            <a:endParaRPr lang="en-US">
              <a:solidFill>
                <a:prstClr val="black"/>
              </a:solidFill>
              <a:latin typeface="Calibri"/>
            </a:endParaRPr>
          </a:p>
        </p:txBody>
      </p:sp>
    </p:spTree>
    <p:extLst>
      <p:ext uri="{BB962C8B-B14F-4D97-AF65-F5344CB8AC3E}">
        <p14:creationId xmlns:p14="http://schemas.microsoft.com/office/powerpoint/2010/main" xmlns="" val="2568417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defTabSz="934974">
              <a:defRPr/>
            </a:pPr>
            <a:fld id="{85517AA7-E40B-4279-97C5-BE3320466850}" type="slidenum">
              <a:rPr lang="en-US">
                <a:solidFill>
                  <a:prstClr val="black"/>
                </a:solidFill>
                <a:latin typeface="Calibri"/>
              </a:rPr>
              <a:pPr defTabSz="934974">
                <a:defRPr/>
              </a:pPr>
              <a:t>17</a:t>
            </a:fld>
            <a:endParaRPr lang="en-US">
              <a:solidFill>
                <a:prstClr val="black"/>
              </a:solidFill>
              <a:latin typeface="Calibri"/>
            </a:endParaRPr>
          </a:p>
        </p:txBody>
      </p:sp>
    </p:spTree>
    <p:extLst>
      <p:ext uri="{BB962C8B-B14F-4D97-AF65-F5344CB8AC3E}">
        <p14:creationId xmlns:p14="http://schemas.microsoft.com/office/powerpoint/2010/main" xmlns="" val="3897517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defTabSz="934974">
              <a:defRPr/>
            </a:pPr>
            <a:fld id="{7BB5D148-C588-4BD1-9F52-5002002709F4}" type="slidenum">
              <a:rPr lang="en-US">
                <a:solidFill>
                  <a:prstClr val="black"/>
                </a:solidFill>
                <a:latin typeface="Calibri"/>
              </a:rPr>
              <a:pPr defTabSz="934974">
                <a:defRPr/>
              </a:pPr>
              <a:t>19</a:t>
            </a:fld>
            <a:endParaRPr lang="en-US">
              <a:solidFill>
                <a:prstClr val="black"/>
              </a:solidFill>
              <a:latin typeface="Calibri"/>
            </a:endParaRPr>
          </a:p>
        </p:txBody>
      </p:sp>
    </p:spTree>
    <p:extLst>
      <p:ext uri="{BB962C8B-B14F-4D97-AF65-F5344CB8AC3E}">
        <p14:creationId xmlns:p14="http://schemas.microsoft.com/office/powerpoint/2010/main" xmlns="" val="1277311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E25A9F-D05D-446D-8C7F-8DB48AB53B43}"/>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xmlns="" id="{F9EAC8B9-0518-41D7-9FF0-0C6CF272E9DF}"/>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xmlns="" id="{7EDB3568-6FA5-4663-833A-F93AE8F04F4A}"/>
              </a:ext>
            </a:extLst>
          </p:cNvPr>
          <p:cNvSpPr>
            <a:spLocks noGrp="1"/>
          </p:cNvSpPr>
          <p:nvPr>
            <p:ph type="dt" sz="half" idx="10"/>
          </p:nvPr>
        </p:nvSpPr>
        <p:spPr/>
        <p:txBody>
          <a:bodyPr/>
          <a:lstStyle/>
          <a:p>
            <a:fld id="{1D8BD707-D9CF-40AE-B4C6-C98DA3205C09}" type="datetimeFigureOut">
              <a:rPr lang="en-US" smtClean="0"/>
              <a:pPr/>
              <a:t>20.08.2025</a:t>
            </a:fld>
            <a:endParaRPr lang="en-US"/>
          </a:p>
        </p:txBody>
      </p:sp>
      <p:sp>
        <p:nvSpPr>
          <p:cNvPr id="5" name="Footer Placeholder 4">
            <a:extLst>
              <a:ext uri="{FF2B5EF4-FFF2-40B4-BE49-F238E27FC236}">
                <a16:creationId xmlns:a16="http://schemas.microsoft.com/office/drawing/2014/main" xmlns="" id="{90E96B7A-D9B7-4D84-AED4-57A3595D7A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A2F4DDF-22EF-4E7D-B929-8F7E027A3030}"/>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73753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DE9282-0394-45D8-96E8-FCBCD54437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0970C16F-ACED-4CB8-86C7-A3FEA63D527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F8E3B72-D77A-4B52-9FBC-D32956952BC6}"/>
              </a:ext>
            </a:extLst>
          </p:cNvPr>
          <p:cNvSpPr>
            <a:spLocks noGrp="1"/>
          </p:cNvSpPr>
          <p:nvPr>
            <p:ph type="dt" sz="half" idx="10"/>
          </p:nvPr>
        </p:nvSpPr>
        <p:spPr/>
        <p:txBody>
          <a:bodyPr/>
          <a:lstStyle/>
          <a:p>
            <a:fld id="{1D8BD707-D9CF-40AE-B4C6-C98DA3205C09}" type="datetimeFigureOut">
              <a:rPr lang="en-US" smtClean="0"/>
              <a:pPr/>
              <a:t>20.08.2025</a:t>
            </a:fld>
            <a:endParaRPr lang="en-US"/>
          </a:p>
        </p:txBody>
      </p:sp>
      <p:sp>
        <p:nvSpPr>
          <p:cNvPr id="5" name="Footer Placeholder 4">
            <a:extLst>
              <a:ext uri="{FF2B5EF4-FFF2-40B4-BE49-F238E27FC236}">
                <a16:creationId xmlns:a16="http://schemas.microsoft.com/office/drawing/2014/main" xmlns="" id="{F8887BEB-1A82-432A-9604-723635F7DC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476C745-169E-4DA8-B533-97091C49EDFA}"/>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3216859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EF6869B6-825A-4701-8933-F71822EF7A0B}"/>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E64EF401-B741-4F09-9438-8FB0F20581D8}"/>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46A2CDC-CA33-4EE9-B4D4-CB201DE57C88}"/>
              </a:ext>
            </a:extLst>
          </p:cNvPr>
          <p:cNvSpPr>
            <a:spLocks noGrp="1"/>
          </p:cNvSpPr>
          <p:nvPr>
            <p:ph type="dt" sz="half" idx="10"/>
          </p:nvPr>
        </p:nvSpPr>
        <p:spPr/>
        <p:txBody>
          <a:bodyPr/>
          <a:lstStyle/>
          <a:p>
            <a:fld id="{1D8BD707-D9CF-40AE-B4C6-C98DA3205C09}" type="datetimeFigureOut">
              <a:rPr lang="en-US" smtClean="0"/>
              <a:pPr/>
              <a:t>20.08.2025</a:t>
            </a:fld>
            <a:endParaRPr lang="en-US"/>
          </a:p>
        </p:txBody>
      </p:sp>
      <p:sp>
        <p:nvSpPr>
          <p:cNvPr id="5" name="Footer Placeholder 4">
            <a:extLst>
              <a:ext uri="{FF2B5EF4-FFF2-40B4-BE49-F238E27FC236}">
                <a16:creationId xmlns:a16="http://schemas.microsoft.com/office/drawing/2014/main" xmlns="" id="{92B296C7-8274-4E37-956F-1477F18E5A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7333594-FCF0-449B-B72E-3AFC50A40149}"/>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38931275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D8BD707-D9CF-40AE-B4C6-C98DA3205C09}" type="datetimeFigureOut">
              <a:rPr lang="en-US" smtClean="0"/>
              <a:pPr/>
              <a:t>20.08.2025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25" name="Title Placeholder 1"/>
          <p:cNvSpPr>
            <a:spLocks noGrp="1"/>
          </p:cNvSpPr>
          <p:nvPr>
            <p:ph type="title"/>
          </p:nvPr>
        </p:nvSpPr>
        <p:spPr>
          <a:xfrm>
            <a:off x="276225" y="228600"/>
            <a:ext cx="8591550" cy="1066801"/>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1" name="Content Placeholder 30"/>
          <p:cNvSpPr>
            <a:spLocks noGrp="1"/>
          </p:cNvSpPr>
          <p:nvPr>
            <p:ph sz="quarter" idx="13"/>
          </p:nvPr>
        </p:nvSpPr>
        <p:spPr>
          <a:xfrm>
            <a:off x="274320" y="1298448"/>
            <a:ext cx="8595360" cy="4937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30715281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E25A9F-D05D-446D-8C7F-8DB48AB53B43}"/>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xmlns="" id="{F9EAC8B9-0518-41D7-9FF0-0C6CF272E9DF}"/>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xmlns="" id="{7EDB3568-6FA5-4663-833A-F93AE8F04F4A}"/>
              </a:ext>
            </a:extLst>
          </p:cNvPr>
          <p:cNvSpPr>
            <a:spLocks noGrp="1"/>
          </p:cNvSpPr>
          <p:nvPr>
            <p:ph type="dt" sz="half" idx="10"/>
          </p:nvPr>
        </p:nvSpPr>
        <p:spPr/>
        <p:txBody>
          <a:bodyPr/>
          <a:lstStyle/>
          <a:p>
            <a:fld id="{1D8BD707-D9CF-40AE-B4C6-C98DA3205C09}" type="datetimeFigureOut">
              <a:rPr lang="en-US" smtClean="0">
                <a:solidFill>
                  <a:prstClr val="black">
                    <a:tint val="75000"/>
                  </a:prstClr>
                </a:solidFill>
              </a:rPr>
              <a:pPr/>
              <a:t>20.08.2025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90E96B7A-D9B7-4D84-AED4-57A3595D7A59}"/>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1A2F4DDF-22EF-4E7D-B929-8F7E027A3030}"/>
              </a:ext>
            </a:extLst>
          </p:cNvPr>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408898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6F43FE-14CB-453B-BB96-8EE89C2E75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82225C94-3053-41C6-B2ED-CAD1E095B26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923958D-1D78-4359-BF72-CD7F5F64926F}"/>
              </a:ext>
            </a:extLst>
          </p:cNvPr>
          <p:cNvSpPr>
            <a:spLocks noGrp="1"/>
          </p:cNvSpPr>
          <p:nvPr>
            <p:ph type="dt" sz="half" idx="10"/>
          </p:nvPr>
        </p:nvSpPr>
        <p:spPr/>
        <p:txBody>
          <a:bodyPr/>
          <a:lstStyle/>
          <a:p>
            <a:fld id="{1D8BD707-D9CF-40AE-B4C6-C98DA3205C09}" type="datetimeFigureOut">
              <a:rPr lang="en-US" smtClean="0">
                <a:solidFill>
                  <a:prstClr val="black">
                    <a:tint val="75000"/>
                  </a:prstClr>
                </a:solidFill>
              </a:rPr>
              <a:pPr/>
              <a:t>20.08.2025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EF4B2437-14DA-423C-A602-E4E32185692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76F58A1B-A2CB-44AF-AD78-B2EB170D647B}"/>
              </a:ext>
            </a:extLst>
          </p:cNvPr>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795706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6195F8-998C-41D1-B8CF-8DFCD910C70A}"/>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xmlns="" id="{A054285C-F415-447B-B8A8-DECFAE8BA38D}"/>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0A2CBFED-E6B1-48F2-BB79-8AB25424F2C7}"/>
              </a:ext>
            </a:extLst>
          </p:cNvPr>
          <p:cNvSpPr>
            <a:spLocks noGrp="1"/>
          </p:cNvSpPr>
          <p:nvPr>
            <p:ph type="dt" sz="half" idx="10"/>
          </p:nvPr>
        </p:nvSpPr>
        <p:spPr/>
        <p:txBody>
          <a:bodyPr/>
          <a:lstStyle/>
          <a:p>
            <a:fld id="{1D8BD707-D9CF-40AE-B4C6-C98DA3205C09}" type="datetimeFigureOut">
              <a:rPr lang="en-US" smtClean="0">
                <a:solidFill>
                  <a:prstClr val="black">
                    <a:tint val="75000"/>
                  </a:prstClr>
                </a:solidFill>
              </a:rPr>
              <a:pPr/>
              <a:t>20.08.2025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3AD087C8-B6FE-4F52-BCDB-19BD666AB6C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4EF6432D-C938-4BDF-B39F-1F6C3DFFB9A3}"/>
              </a:ext>
            </a:extLst>
          </p:cNvPr>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5968228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FFB0FA-6A82-4069-9FC5-1E0CDECB7F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C9D9507-AACB-4C10-8969-CB97A76E4720}"/>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12F00881-16C6-4D4D-9C7B-C31B8898657D}"/>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F7E2746D-E46F-4F2E-BC09-C705F6BF0BD8}"/>
              </a:ext>
            </a:extLst>
          </p:cNvPr>
          <p:cNvSpPr>
            <a:spLocks noGrp="1"/>
          </p:cNvSpPr>
          <p:nvPr>
            <p:ph type="dt" sz="half" idx="10"/>
          </p:nvPr>
        </p:nvSpPr>
        <p:spPr/>
        <p:txBody>
          <a:bodyPr/>
          <a:lstStyle/>
          <a:p>
            <a:fld id="{1D8BD707-D9CF-40AE-B4C6-C98DA3205C09}" type="datetimeFigureOut">
              <a:rPr lang="en-US" smtClean="0">
                <a:solidFill>
                  <a:prstClr val="black">
                    <a:tint val="75000"/>
                  </a:prstClr>
                </a:solidFill>
              </a:rPr>
              <a:pPr/>
              <a:t>20.08.2025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36EA16F6-6C7B-45E6-917E-963B0D29C38B}"/>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CDAED203-15B6-401C-B236-D1E51C8116A3}"/>
              </a:ext>
            </a:extLst>
          </p:cNvPr>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3294275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C08CDE-F75E-4AF2-8227-77F950278EF7}"/>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CC86F43C-2471-41B6-9B22-216FD41DC7EA}"/>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xmlns="" id="{B7380BC8-C9B2-4C19-8B16-BDC7CF28BAB7}"/>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D3909623-3A65-4F0B-95E4-E62C5996A5CD}"/>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xmlns="" id="{8D1982A7-18F3-41A5-93AC-75F7E92CBC25}"/>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24A3B94E-5561-4BED-9D3C-83603E46A789}"/>
              </a:ext>
            </a:extLst>
          </p:cNvPr>
          <p:cNvSpPr>
            <a:spLocks noGrp="1"/>
          </p:cNvSpPr>
          <p:nvPr>
            <p:ph type="dt" sz="half" idx="10"/>
          </p:nvPr>
        </p:nvSpPr>
        <p:spPr/>
        <p:txBody>
          <a:bodyPr/>
          <a:lstStyle/>
          <a:p>
            <a:fld id="{1D8BD707-D9CF-40AE-B4C6-C98DA3205C09}" type="datetimeFigureOut">
              <a:rPr lang="en-US" smtClean="0">
                <a:solidFill>
                  <a:prstClr val="black">
                    <a:tint val="75000"/>
                  </a:prstClr>
                </a:solidFill>
              </a:rPr>
              <a:pPr/>
              <a:t>20.08.2025</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40F93032-7ACE-4A51-BE56-97242235AE44}"/>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3AF60C1F-EA96-431F-AD86-129A44A24D2B}"/>
              </a:ext>
            </a:extLst>
          </p:cNvPr>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5920164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08D340-DEF3-4221-8AF8-A0541DC4A7F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1A6E79B7-6084-434E-A50C-A84F986EC04F}"/>
              </a:ext>
            </a:extLst>
          </p:cNvPr>
          <p:cNvSpPr>
            <a:spLocks noGrp="1"/>
          </p:cNvSpPr>
          <p:nvPr>
            <p:ph type="dt" sz="half" idx="10"/>
          </p:nvPr>
        </p:nvSpPr>
        <p:spPr/>
        <p:txBody>
          <a:bodyPr/>
          <a:lstStyle/>
          <a:p>
            <a:fld id="{1D8BD707-D9CF-40AE-B4C6-C98DA3205C09}" type="datetimeFigureOut">
              <a:rPr lang="en-US" smtClean="0">
                <a:solidFill>
                  <a:prstClr val="black">
                    <a:tint val="75000"/>
                  </a:prstClr>
                </a:solidFill>
              </a:rPr>
              <a:pPr/>
              <a:t>20.08.2025</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A49E3F8B-8C71-4E71-B609-951499D6B1C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72D3034C-024D-4488-95F7-1745C3650B34}"/>
              </a:ext>
            </a:extLst>
          </p:cNvPr>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2113475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C0AA7940-A45B-4672-96B9-35491CD4862B}"/>
              </a:ext>
            </a:extLst>
          </p:cNvPr>
          <p:cNvSpPr>
            <a:spLocks noGrp="1"/>
          </p:cNvSpPr>
          <p:nvPr>
            <p:ph type="dt" sz="half" idx="10"/>
          </p:nvPr>
        </p:nvSpPr>
        <p:spPr/>
        <p:txBody>
          <a:bodyPr/>
          <a:lstStyle/>
          <a:p>
            <a:fld id="{1D8BD707-D9CF-40AE-B4C6-C98DA3205C09}" type="datetimeFigureOut">
              <a:rPr lang="en-US" smtClean="0">
                <a:solidFill>
                  <a:prstClr val="black">
                    <a:tint val="75000"/>
                  </a:prstClr>
                </a:solidFill>
              </a:rPr>
              <a:pPr/>
              <a:t>20.08.2025</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F87A766C-4F4D-4E9C-A8CF-91B428571730}"/>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25C76D47-0BC1-4AA6-96B4-83C210CB38A9}"/>
              </a:ext>
            </a:extLst>
          </p:cNvPr>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847116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6F43FE-14CB-453B-BB96-8EE89C2E75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82225C94-3053-41C6-B2ED-CAD1E095B26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923958D-1D78-4359-BF72-CD7F5F64926F}"/>
              </a:ext>
            </a:extLst>
          </p:cNvPr>
          <p:cNvSpPr>
            <a:spLocks noGrp="1"/>
          </p:cNvSpPr>
          <p:nvPr>
            <p:ph type="dt" sz="half" idx="10"/>
          </p:nvPr>
        </p:nvSpPr>
        <p:spPr/>
        <p:txBody>
          <a:bodyPr/>
          <a:lstStyle/>
          <a:p>
            <a:fld id="{1D8BD707-D9CF-40AE-B4C6-C98DA3205C09}" type="datetimeFigureOut">
              <a:rPr lang="en-US" smtClean="0"/>
              <a:pPr/>
              <a:t>20.08.2025</a:t>
            </a:fld>
            <a:endParaRPr lang="en-US"/>
          </a:p>
        </p:txBody>
      </p:sp>
      <p:sp>
        <p:nvSpPr>
          <p:cNvPr id="5" name="Footer Placeholder 4">
            <a:extLst>
              <a:ext uri="{FF2B5EF4-FFF2-40B4-BE49-F238E27FC236}">
                <a16:creationId xmlns:a16="http://schemas.microsoft.com/office/drawing/2014/main" xmlns="" id="{EF4B2437-14DA-423C-A602-E4E3218569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6F58A1B-A2CB-44AF-AD78-B2EB170D647B}"/>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27670737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C497C7-6691-497E-AC61-D5887206DBD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xmlns="" id="{68F6EFC6-893A-4FA1-A92E-8A2034BE2CB3}"/>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163A859D-9A21-4E33-B05C-E8224184176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xmlns="" id="{31D4DEC3-AA9B-4487-9081-F79252A41792}"/>
              </a:ext>
            </a:extLst>
          </p:cNvPr>
          <p:cNvSpPr>
            <a:spLocks noGrp="1"/>
          </p:cNvSpPr>
          <p:nvPr>
            <p:ph type="dt" sz="half" idx="10"/>
          </p:nvPr>
        </p:nvSpPr>
        <p:spPr/>
        <p:txBody>
          <a:bodyPr/>
          <a:lstStyle/>
          <a:p>
            <a:fld id="{1D8BD707-D9CF-40AE-B4C6-C98DA3205C09}" type="datetimeFigureOut">
              <a:rPr lang="en-US" smtClean="0">
                <a:solidFill>
                  <a:prstClr val="black">
                    <a:tint val="75000"/>
                  </a:prstClr>
                </a:solidFill>
              </a:rPr>
              <a:pPr/>
              <a:t>20.08.2025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EE4731A0-78B7-4648-987B-A574DC4E3837}"/>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77A54CAF-4FF2-4CA3-96CF-430A495DBF66}"/>
              </a:ext>
            </a:extLst>
          </p:cNvPr>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2426220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010629-077B-4AFB-9F28-AA95655043F1}"/>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xmlns="" id="{D1776673-B830-4BB6-B471-DE560F364E6A}"/>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xmlns="" id="{607771AE-157E-4AA2-992E-082236010D9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xmlns="" id="{02AFDA13-D9BC-46E8-8D7C-2C3465C939BC}"/>
              </a:ext>
            </a:extLst>
          </p:cNvPr>
          <p:cNvSpPr>
            <a:spLocks noGrp="1"/>
          </p:cNvSpPr>
          <p:nvPr>
            <p:ph type="dt" sz="half" idx="10"/>
          </p:nvPr>
        </p:nvSpPr>
        <p:spPr/>
        <p:txBody>
          <a:bodyPr/>
          <a:lstStyle/>
          <a:p>
            <a:fld id="{1D8BD707-D9CF-40AE-B4C6-C98DA3205C09}" type="datetimeFigureOut">
              <a:rPr lang="en-US" smtClean="0">
                <a:solidFill>
                  <a:prstClr val="black">
                    <a:tint val="75000"/>
                  </a:prstClr>
                </a:solidFill>
              </a:rPr>
              <a:pPr/>
              <a:t>20.08.2025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0D23E95F-9C7D-4A35-BCAC-5A0A77A1EF97}"/>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60FF7389-155F-463D-8D30-786F62C9FEFC}"/>
              </a:ext>
            </a:extLst>
          </p:cNvPr>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9390160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DE9282-0394-45D8-96E8-FCBCD54437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0970C16F-ACED-4CB8-86C7-A3FEA63D527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F8E3B72-D77A-4B52-9FBC-D32956952BC6}"/>
              </a:ext>
            </a:extLst>
          </p:cNvPr>
          <p:cNvSpPr>
            <a:spLocks noGrp="1"/>
          </p:cNvSpPr>
          <p:nvPr>
            <p:ph type="dt" sz="half" idx="10"/>
          </p:nvPr>
        </p:nvSpPr>
        <p:spPr/>
        <p:txBody>
          <a:bodyPr/>
          <a:lstStyle/>
          <a:p>
            <a:fld id="{1D8BD707-D9CF-40AE-B4C6-C98DA3205C09}" type="datetimeFigureOut">
              <a:rPr lang="en-US" smtClean="0">
                <a:solidFill>
                  <a:prstClr val="black">
                    <a:tint val="75000"/>
                  </a:prstClr>
                </a:solidFill>
              </a:rPr>
              <a:pPr/>
              <a:t>20.08.2025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F8887BEB-1A82-432A-9604-723635F7DCB5}"/>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4476C745-169E-4DA8-B533-97091C49EDFA}"/>
              </a:ext>
            </a:extLst>
          </p:cNvPr>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0467042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EF6869B6-825A-4701-8933-F71822EF7A0B}"/>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E64EF401-B741-4F09-9438-8FB0F20581D8}"/>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46A2CDC-CA33-4EE9-B4D4-CB201DE57C88}"/>
              </a:ext>
            </a:extLst>
          </p:cNvPr>
          <p:cNvSpPr>
            <a:spLocks noGrp="1"/>
          </p:cNvSpPr>
          <p:nvPr>
            <p:ph type="dt" sz="half" idx="10"/>
          </p:nvPr>
        </p:nvSpPr>
        <p:spPr/>
        <p:txBody>
          <a:bodyPr/>
          <a:lstStyle/>
          <a:p>
            <a:fld id="{1D8BD707-D9CF-40AE-B4C6-C98DA3205C09}" type="datetimeFigureOut">
              <a:rPr lang="en-US" smtClean="0">
                <a:solidFill>
                  <a:prstClr val="black">
                    <a:tint val="75000"/>
                  </a:prstClr>
                </a:solidFill>
              </a:rPr>
              <a:pPr/>
              <a:t>20.08.2025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92B296C7-8274-4E37-956F-1477F18E5AA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07333594-FCF0-449B-B72E-3AFC50A40149}"/>
              </a:ext>
            </a:extLst>
          </p:cNvPr>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7988393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20.08.2025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
        <p:nvSpPr>
          <p:cNvPr id="25" name="Title Placeholder 1"/>
          <p:cNvSpPr>
            <a:spLocks noGrp="1"/>
          </p:cNvSpPr>
          <p:nvPr>
            <p:ph type="title"/>
          </p:nvPr>
        </p:nvSpPr>
        <p:spPr>
          <a:xfrm>
            <a:off x="276225" y="228600"/>
            <a:ext cx="8591550" cy="1066801"/>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1" name="Content Placeholder 30"/>
          <p:cNvSpPr>
            <a:spLocks noGrp="1"/>
          </p:cNvSpPr>
          <p:nvPr>
            <p:ph sz="quarter" idx="13"/>
          </p:nvPr>
        </p:nvSpPr>
        <p:spPr>
          <a:xfrm>
            <a:off x="274320" y="1298448"/>
            <a:ext cx="8595360" cy="4937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1409591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6195F8-998C-41D1-B8CF-8DFCD910C70A}"/>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xmlns="" id="{A054285C-F415-447B-B8A8-DECFAE8BA38D}"/>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0A2CBFED-E6B1-48F2-BB79-8AB25424F2C7}"/>
              </a:ext>
            </a:extLst>
          </p:cNvPr>
          <p:cNvSpPr>
            <a:spLocks noGrp="1"/>
          </p:cNvSpPr>
          <p:nvPr>
            <p:ph type="dt" sz="half" idx="10"/>
          </p:nvPr>
        </p:nvSpPr>
        <p:spPr/>
        <p:txBody>
          <a:bodyPr/>
          <a:lstStyle/>
          <a:p>
            <a:fld id="{1D8BD707-D9CF-40AE-B4C6-C98DA3205C09}" type="datetimeFigureOut">
              <a:rPr lang="en-US" smtClean="0"/>
              <a:pPr/>
              <a:t>20.08.2025</a:t>
            </a:fld>
            <a:endParaRPr lang="en-US"/>
          </a:p>
        </p:txBody>
      </p:sp>
      <p:sp>
        <p:nvSpPr>
          <p:cNvPr id="5" name="Footer Placeholder 4">
            <a:extLst>
              <a:ext uri="{FF2B5EF4-FFF2-40B4-BE49-F238E27FC236}">
                <a16:creationId xmlns:a16="http://schemas.microsoft.com/office/drawing/2014/main" xmlns="" id="{3AD087C8-B6FE-4F52-BCDB-19BD666AB6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EF6432D-C938-4BDF-B39F-1F6C3DFFB9A3}"/>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3810283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FFB0FA-6A82-4069-9FC5-1E0CDECB7F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C9D9507-AACB-4C10-8969-CB97A76E4720}"/>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12F00881-16C6-4D4D-9C7B-C31B8898657D}"/>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F7E2746D-E46F-4F2E-BC09-C705F6BF0BD8}"/>
              </a:ext>
            </a:extLst>
          </p:cNvPr>
          <p:cNvSpPr>
            <a:spLocks noGrp="1"/>
          </p:cNvSpPr>
          <p:nvPr>
            <p:ph type="dt" sz="half" idx="10"/>
          </p:nvPr>
        </p:nvSpPr>
        <p:spPr/>
        <p:txBody>
          <a:bodyPr/>
          <a:lstStyle/>
          <a:p>
            <a:fld id="{1D8BD707-D9CF-40AE-B4C6-C98DA3205C09}" type="datetimeFigureOut">
              <a:rPr lang="en-US" smtClean="0"/>
              <a:pPr/>
              <a:t>20.08.2025</a:t>
            </a:fld>
            <a:endParaRPr lang="en-US"/>
          </a:p>
        </p:txBody>
      </p:sp>
      <p:sp>
        <p:nvSpPr>
          <p:cNvPr id="6" name="Footer Placeholder 5">
            <a:extLst>
              <a:ext uri="{FF2B5EF4-FFF2-40B4-BE49-F238E27FC236}">
                <a16:creationId xmlns:a16="http://schemas.microsoft.com/office/drawing/2014/main" xmlns="" id="{36EA16F6-6C7B-45E6-917E-963B0D29C3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CDAED203-15B6-401C-B236-D1E51C8116A3}"/>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838663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C08CDE-F75E-4AF2-8227-77F950278EF7}"/>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CC86F43C-2471-41B6-9B22-216FD41DC7EA}"/>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xmlns="" id="{B7380BC8-C9B2-4C19-8B16-BDC7CF28BAB7}"/>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D3909623-3A65-4F0B-95E4-E62C5996A5CD}"/>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xmlns="" id="{8D1982A7-18F3-41A5-93AC-75F7E92CBC25}"/>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24A3B94E-5561-4BED-9D3C-83603E46A789}"/>
              </a:ext>
            </a:extLst>
          </p:cNvPr>
          <p:cNvSpPr>
            <a:spLocks noGrp="1"/>
          </p:cNvSpPr>
          <p:nvPr>
            <p:ph type="dt" sz="half" idx="10"/>
          </p:nvPr>
        </p:nvSpPr>
        <p:spPr/>
        <p:txBody>
          <a:bodyPr/>
          <a:lstStyle/>
          <a:p>
            <a:fld id="{1D8BD707-D9CF-40AE-B4C6-C98DA3205C09}" type="datetimeFigureOut">
              <a:rPr lang="en-US" smtClean="0"/>
              <a:pPr/>
              <a:t>20.08.2025</a:t>
            </a:fld>
            <a:endParaRPr lang="en-US"/>
          </a:p>
        </p:txBody>
      </p:sp>
      <p:sp>
        <p:nvSpPr>
          <p:cNvPr id="8" name="Footer Placeholder 7">
            <a:extLst>
              <a:ext uri="{FF2B5EF4-FFF2-40B4-BE49-F238E27FC236}">
                <a16:creationId xmlns:a16="http://schemas.microsoft.com/office/drawing/2014/main" xmlns="" id="{40F93032-7ACE-4A51-BE56-97242235AE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3AF60C1F-EA96-431F-AD86-129A44A24D2B}"/>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1085738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08D340-DEF3-4221-8AF8-A0541DC4A7F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1A6E79B7-6084-434E-A50C-A84F986EC04F}"/>
              </a:ext>
            </a:extLst>
          </p:cNvPr>
          <p:cNvSpPr>
            <a:spLocks noGrp="1"/>
          </p:cNvSpPr>
          <p:nvPr>
            <p:ph type="dt" sz="half" idx="10"/>
          </p:nvPr>
        </p:nvSpPr>
        <p:spPr/>
        <p:txBody>
          <a:bodyPr/>
          <a:lstStyle/>
          <a:p>
            <a:fld id="{1D8BD707-D9CF-40AE-B4C6-C98DA3205C09}" type="datetimeFigureOut">
              <a:rPr lang="en-US" smtClean="0"/>
              <a:pPr/>
              <a:t>20.08.2025</a:t>
            </a:fld>
            <a:endParaRPr lang="en-US"/>
          </a:p>
        </p:txBody>
      </p:sp>
      <p:sp>
        <p:nvSpPr>
          <p:cNvPr id="4" name="Footer Placeholder 3">
            <a:extLst>
              <a:ext uri="{FF2B5EF4-FFF2-40B4-BE49-F238E27FC236}">
                <a16:creationId xmlns:a16="http://schemas.microsoft.com/office/drawing/2014/main" xmlns="" id="{A49E3F8B-8C71-4E71-B609-951499D6B1C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72D3034C-024D-4488-95F7-1745C3650B34}"/>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1140159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C0AA7940-A45B-4672-96B9-35491CD4862B}"/>
              </a:ext>
            </a:extLst>
          </p:cNvPr>
          <p:cNvSpPr>
            <a:spLocks noGrp="1"/>
          </p:cNvSpPr>
          <p:nvPr>
            <p:ph type="dt" sz="half" idx="10"/>
          </p:nvPr>
        </p:nvSpPr>
        <p:spPr/>
        <p:txBody>
          <a:bodyPr/>
          <a:lstStyle/>
          <a:p>
            <a:fld id="{1D8BD707-D9CF-40AE-B4C6-C98DA3205C09}" type="datetimeFigureOut">
              <a:rPr lang="en-US" smtClean="0"/>
              <a:pPr/>
              <a:t>20.08.2025</a:t>
            </a:fld>
            <a:endParaRPr lang="en-US"/>
          </a:p>
        </p:txBody>
      </p:sp>
      <p:sp>
        <p:nvSpPr>
          <p:cNvPr id="3" name="Footer Placeholder 2">
            <a:extLst>
              <a:ext uri="{FF2B5EF4-FFF2-40B4-BE49-F238E27FC236}">
                <a16:creationId xmlns:a16="http://schemas.microsoft.com/office/drawing/2014/main" xmlns="" id="{F87A766C-4F4D-4E9C-A8CF-91B42857173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25C76D47-0BC1-4AA6-96B4-83C210CB38A9}"/>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1608977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C497C7-6691-497E-AC61-D5887206DBD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xmlns="" id="{68F6EFC6-893A-4FA1-A92E-8A2034BE2CB3}"/>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163A859D-9A21-4E33-B05C-E8224184176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xmlns="" id="{31D4DEC3-AA9B-4487-9081-F79252A41792}"/>
              </a:ext>
            </a:extLst>
          </p:cNvPr>
          <p:cNvSpPr>
            <a:spLocks noGrp="1"/>
          </p:cNvSpPr>
          <p:nvPr>
            <p:ph type="dt" sz="half" idx="10"/>
          </p:nvPr>
        </p:nvSpPr>
        <p:spPr/>
        <p:txBody>
          <a:bodyPr/>
          <a:lstStyle/>
          <a:p>
            <a:fld id="{1D8BD707-D9CF-40AE-B4C6-C98DA3205C09}" type="datetimeFigureOut">
              <a:rPr lang="en-US" smtClean="0"/>
              <a:pPr/>
              <a:t>20.08.2025</a:t>
            </a:fld>
            <a:endParaRPr lang="en-US"/>
          </a:p>
        </p:txBody>
      </p:sp>
      <p:sp>
        <p:nvSpPr>
          <p:cNvPr id="6" name="Footer Placeholder 5">
            <a:extLst>
              <a:ext uri="{FF2B5EF4-FFF2-40B4-BE49-F238E27FC236}">
                <a16:creationId xmlns:a16="http://schemas.microsoft.com/office/drawing/2014/main" xmlns="" id="{EE4731A0-78B7-4648-987B-A574DC4E38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7A54CAF-4FF2-4CA3-96CF-430A495DBF66}"/>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1875325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010629-077B-4AFB-9F28-AA95655043F1}"/>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xmlns="" id="{D1776673-B830-4BB6-B471-DE560F364E6A}"/>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xmlns="" id="{607771AE-157E-4AA2-992E-082236010D9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xmlns="" id="{02AFDA13-D9BC-46E8-8D7C-2C3465C939BC}"/>
              </a:ext>
            </a:extLst>
          </p:cNvPr>
          <p:cNvSpPr>
            <a:spLocks noGrp="1"/>
          </p:cNvSpPr>
          <p:nvPr>
            <p:ph type="dt" sz="half" idx="10"/>
          </p:nvPr>
        </p:nvSpPr>
        <p:spPr/>
        <p:txBody>
          <a:bodyPr/>
          <a:lstStyle/>
          <a:p>
            <a:fld id="{1D8BD707-D9CF-40AE-B4C6-C98DA3205C09}" type="datetimeFigureOut">
              <a:rPr lang="en-US" smtClean="0"/>
              <a:pPr/>
              <a:t>20.08.2025</a:t>
            </a:fld>
            <a:endParaRPr lang="en-US"/>
          </a:p>
        </p:txBody>
      </p:sp>
      <p:sp>
        <p:nvSpPr>
          <p:cNvPr id="6" name="Footer Placeholder 5">
            <a:extLst>
              <a:ext uri="{FF2B5EF4-FFF2-40B4-BE49-F238E27FC236}">
                <a16:creationId xmlns:a16="http://schemas.microsoft.com/office/drawing/2014/main" xmlns="" id="{0D23E95F-9C7D-4A35-BCAC-5A0A77A1EF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0FF7389-155F-463D-8D30-786F62C9FEFC}"/>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4113507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BFCDC8C-238F-4027-B74A-2569DBBDB82E}"/>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ED0EFCF6-E3A6-42E0-AB95-97A0B6BC0C5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6D502FF-8689-4792-8763-5EF12271334E}"/>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D8BD707-D9CF-40AE-B4C6-C98DA3205C09}" type="datetimeFigureOut">
              <a:rPr lang="en-US" smtClean="0"/>
              <a:pPr/>
              <a:t>20.08.2025</a:t>
            </a:fld>
            <a:endParaRPr lang="en-US"/>
          </a:p>
        </p:txBody>
      </p:sp>
      <p:sp>
        <p:nvSpPr>
          <p:cNvPr id="5" name="Footer Placeholder 4">
            <a:extLst>
              <a:ext uri="{FF2B5EF4-FFF2-40B4-BE49-F238E27FC236}">
                <a16:creationId xmlns:a16="http://schemas.microsoft.com/office/drawing/2014/main" xmlns="" id="{5F255B5E-8D80-43A7-81D0-A4A5F34FF5AA}"/>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FB5BF4B0-D76D-4266-8C4A-F2DD0286205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1594639809"/>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 id="2147484020"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BFCDC8C-238F-4027-B74A-2569DBBDB82E}"/>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ED0EFCF6-E3A6-42E0-AB95-97A0B6BC0C5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6D502FF-8689-4792-8763-5EF12271334E}"/>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D8BD707-D9CF-40AE-B4C6-C98DA3205C09}" type="datetimeFigureOut">
              <a:rPr lang="en-US" smtClean="0">
                <a:solidFill>
                  <a:prstClr val="black">
                    <a:tint val="75000"/>
                  </a:prstClr>
                </a:solidFill>
              </a:rPr>
              <a:pPr/>
              <a:t>20.08.2025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5F255B5E-8D80-43A7-81D0-A4A5F34FF5AA}"/>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B5BF4B0-D76D-4266-8C4A-F2DD0286205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43910287"/>
      </p:ext>
    </p:extLst>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 id="2147484030" r:id="rId9"/>
    <p:sldLayoutId id="2147484031" r:id="rId10"/>
    <p:sldLayoutId id="2147484032" r:id="rId11"/>
    <p:sldLayoutId id="2147484033"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4.xm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4.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4.xml"/><Relationship Id="rId5" Type="http://schemas.openxmlformats.org/officeDocument/2006/relationships/image" Target="../media/image25.jpeg"/><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gif"/><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4.xml"/><Relationship Id="rId4" Type="http://schemas.openxmlformats.org/officeDocument/2006/relationships/image" Target="../media/image41.jpeg"/></Relationships>
</file>

<file path=ppt/slides/_rels/slide32.xml.rels><?xml version="1.0" encoding="UTF-8" standalone="yes"?>
<Relationships xmlns="http://schemas.openxmlformats.org/package/2006/relationships"><Relationship Id="rId3" Type="http://schemas.openxmlformats.org/officeDocument/2006/relationships/hyperlink" Target="mailto:budzet@kucevo.rs" TargetMode="External"/><Relationship Id="rId2" Type="http://schemas.openxmlformats.org/officeDocument/2006/relationships/hyperlink" Target="https://www.kucevo.rs/servis-gradana/budet/budet-opshtine-kuchevo-za-2024.php" TargetMode="Externa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76225" y="457200"/>
            <a:ext cx="8591550" cy="838201"/>
          </a:xfrm>
          <a:solidFill>
            <a:schemeClr val="accent4">
              <a:lumMod val="40000"/>
              <a:lumOff val="60000"/>
            </a:schemeClr>
          </a:solidFill>
        </p:spPr>
        <p:txBody>
          <a:bodyPr>
            <a:normAutofit/>
          </a:bodyPr>
          <a:lstStyle/>
          <a:p>
            <a:pPr algn="ctr"/>
            <a:r>
              <a:rPr lang="sr-Cyrl-RS" sz="4800" b="1" dirty="0" smtClean="0">
                <a:solidFill>
                  <a:srgbClr val="C00000"/>
                </a:solidFill>
              </a:rPr>
              <a:t>ОПШТИНА КУЧЕВО</a:t>
            </a:r>
            <a:endParaRPr lang="en-US" sz="4800" b="1" dirty="0">
              <a:solidFill>
                <a:srgbClr val="C00000"/>
              </a:solidFill>
            </a:endParaRPr>
          </a:p>
        </p:txBody>
      </p:sp>
      <p:sp>
        <p:nvSpPr>
          <p:cNvPr id="2" name="Content Placeholder 1"/>
          <p:cNvSpPr>
            <a:spLocks noGrp="1"/>
          </p:cNvSpPr>
          <p:nvPr>
            <p:ph sz="quarter" idx="13"/>
          </p:nvPr>
        </p:nvSpPr>
        <p:spPr/>
        <p:txBody>
          <a:bodyPr/>
          <a:lstStyle/>
          <a:p>
            <a:endParaRPr lang="sr-Cyrl-RS" dirty="0"/>
          </a:p>
          <a:p>
            <a:endParaRPr lang="sr-Cyrl-RS" dirty="0"/>
          </a:p>
          <a:p>
            <a:endParaRPr lang="sr-Cyrl-RS" dirty="0"/>
          </a:p>
          <a:p>
            <a:pPr lvl="2">
              <a:buNone/>
            </a:pPr>
            <a:endParaRPr lang="sr-Cyrl-RS" dirty="0"/>
          </a:p>
          <a:p>
            <a:pPr lvl="2"/>
            <a:endParaRPr lang="sr-Cyrl-RS" dirty="0"/>
          </a:p>
          <a:p>
            <a:pPr marL="342202" lvl="2" indent="0">
              <a:buNone/>
            </a:pPr>
            <a:endParaRPr lang="sr-Latn-R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xmlns="" val="0"/>
              </a:ext>
            </a:extLst>
          </a:blip>
          <a:srcRect t="17756"/>
          <a:stretch/>
        </p:blipFill>
        <p:spPr>
          <a:xfrm>
            <a:off x="304800" y="1371600"/>
            <a:ext cx="8534400" cy="5264258"/>
          </a:xfrm>
          <a:prstGeom prst="rect">
            <a:avLst/>
          </a:prstGeom>
        </p:spPr>
      </p:pic>
      <p:pic>
        <p:nvPicPr>
          <p:cNvPr id="8" name="Picture 7" descr="Grb Opstine Kucevo.jpg"/>
          <p:cNvPicPr>
            <a:picLocks noChangeAspect="1"/>
          </p:cNvPicPr>
          <p:nvPr/>
        </p:nvPicPr>
        <p:blipFill>
          <a:blip r:embed="rId3" cstate="print"/>
          <a:stretch>
            <a:fillRect/>
          </a:stretch>
        </p:blipFill>
        <p:spPr>
          <a:xfrm>
            <a:off x="7315200" y="1447800"/>
            <a:ext cx="1447800" cy="14478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04800" y="304800"/>
            <a:ext cx="8534400" cy="533400"/>
          </a:xfrm>
          <a:prstGeom prst="rect">
            <a:avLst/>
          </a:prstGeom>
          <a:solidFill>
            <a:schemeClr val="accent5">
              <a:lumMod val="20000"/>
              <a:lumOff val="80000"/>
            </a:schemeClr>
          </a:solidFill>
        </p:spPr>
        <p:txBody>
          <a:bodyPr vert="horz" lIns="91440" tIns="45720" rIns="91440" bIns="45720" rtlCol="0" anchor="b">
            <a:normAutofit fontScale="77500" lnSpcReduction="2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sr-Cyrl-RS" sz="2800" b="1" dirty="0" smtClean="0"/>
              <a:t>ИЗВРШЕЊЕ РАСХОДА И ИЗДАТАКА У ОДНОСУ НА ПЛАН</a:t>
            </a:r>
            <a:endParaRPr lang="sr-Latn-CS" sz="2600" b="1" dirty="0"/>
          </a:p>
        </p:txBody>
      </p:sp>
      <p:graphicFrame>
        <p:nvGraphicFramePr>
          <p:cNvPr id="4" name="Chart 3">
            <a:extLst>
              <a:ext uri="{FF2B5EF4-FFF2-40B4-BE49-F238E27FC236}">
                <a16:creationId xmlns:a16="http://schemas.microsoft.com/office/drawing/2014/main" xmlns="" id="{00000000-0008-0000-0200-000003000000}"/>
              </a:ext>
            </a:extLst>
          </p:cNvPr>
          <p:cNvGraphicFramePr>
            <a:graphicFrameLocks/>
          </p:cNvGraphicFramePr>
          <p:nvPr>
            <p:extLst>
              <p:ext uri="{D42A27DB-BD31-4B8C-83A1-F6EECF244321}">
                <p14:modId xmlns:p14="http://schemas.microsoft.com/office/powerpoint/2010/main" xmlns="" val="1475668986"/>
              </p:ext>
            </p:extLst>
          </p:nvPr>
        </p:nvGraphicFramePr>
        <p:xfrm>
          <a:off x="609600" y="1143000"/>
          <a:ext cx="7924799" cy="546735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 </a:t>
            </a:r>
            <a:endParaRPr lang="en-US" dirty="0"/>
          </a:p>
        </p:txBody>
      </p:sp>
      <p:graphicFrame>
        <p:nvGraphicFramePr>
          <p:cNvPr id="4" name="Chart 3">
            <a:extLst>
              <a:ext uri="{FF2B5EF4-FFF2-40B4-BE49-F238E27FC236}">
                <a16:creationId xmlns:a16="http://schemas.microsoft.com/office/drawing/2014/main" xmlns="" id="{00000000-0008-0000-0200-000002000000}"/>
              </a:ext>
            </a:extLst>
          </p:cNvPr>
          <p:cNvGraphicFramePr>
            <a:graphicFrameLocks/>
          </p:cNvGraphicFramePr>
          <p:nvPr>
            <p:extLst>
              <p:ext uri="{D42A27DB-BD31-4B8C-83A1-F6EECF244321}">
                <p14:modId xmlns:p14="http://schemas.microsoft.com/office/powerpoint/2010/main" xmlns="" val="1089485526"/>
              </p:ext>
            </p:extLst>
          </p:nvPr>
        </p:nvGraphicFramePr>
        <p:xfrm>
          <a:off x="228600" y="228600"/>
          <a:ext cx="8839199" cy="6629399"/>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04800" y="304800"/>
            <a:ext cx="8534400" cy="533400"/>
          </a:xfrm>
          <a:prstGeom prst="rect">
            <a:avLst/>
          </a:prstGeom>
          <a:solidFill>
            <a:schemeClr val="accent5">
              <a:lumMod val="20000"/>
              <a:lumOff val="80000"/>
            </a:schemeClr>
          </a:solidFill>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sr-Cyrl-RS" sz="2800" b="1" dirty="0" smtClean="0"/>
              <a:t>МЕСЕЧНА ДИНАМИКА ИЗВРШЕЊА РАСХОДА</a:t>
            </a:r>
            <a:endParaRPr lang="sr-Latn-CS" sz="2600" b="1" dirty="0"/>
          </a:p>
        </p:txBody>
      </p:sp>
      <p:graphicFrame>
        <p:nvGraphicFramePr>
          <p:cNvPr id="4" name="Chart 3">
            <a:extLst>
              <a:ext uri="{FF2B5EF4-FFF2-40B4-BE49-F238E27FC236}">
                <a16:creationId xmlns:a16="http://schemas.microsoft.com/office/drawing/2014/main" xmlns="" id="{00000000-0008-0000-0300-000002000000}"/>
              </a:ext>
            </a:extLst>
          </p:cNvPr>
          <p:cNvGraphicFramePr>
            <a:graphicFrameLocks/>
          </p:cNvGraphicFramePr>
          <p:nvPr>
            <p:extLst>
              <p:ext uri="{D42A27DB-BD31-4B8C-83A1-F6EECF244321}">
                <p14:modId xmlns:p14="http://schemas.microsoft.com/office/powerpoint/2010/main" xmlns="" val="3521351044"/>
              </p:ext>
            </p:extLst>
          </p:nvPr>
        </p:nvGraphicFramePr>
        <p:xfrm>
          <a:off x="609600" y="976312"/>
          <a:ext cx="8001000" cy="565308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p:cNvGraphicFramePr>
            <a:graphicFrameLocks noGrp="1"/>
          </p:cNvGraphicFramePr>
          <p:nvPr>
            <p:ph sz="quarter" idx="13"/>
            <p:extLst>
              <p:ext uri="{D42A27DB-BD31-4B8C-83A1-F6EECF244321}">
                <p14:modId xmlns:p14="http://schemas.microsoft.com/office/powerpoint/2010/main" xmlns="" val="21110455"/>
              </p:ext>
            </p:extLst>
          </p:nvPr>
        </p:nvGraphicFramePr>
        <p:xfrm>
          <a:off x="1676400" y="1219200"/>
          <a:ext cx="60960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p:cNvSpPr txBox="1">
            <a:spLocks/>
          </p:cNvSpPr>
          <p:nvPr/>
        </p:nvSpPr>
        <p:spPr>
          <a:xfrm>
            <a:off x="304800" y="304800"/>
            <a:ext cx="8534400" cy="533400"/>
          </a:xfrm>
          <a:prstGeom prst="rect">
            <a:avLst/>
          </a:prstGeom>
          <a:solidFill>
            <a:schemeClr val="accent5">
              <a:lumMod val="20000"/>
              <a:lumOff val="80000"/>
            </a:schemeClr>
          </a:solidFill>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sr-Cyrl-RS" sz="2800" b="1" dirty="0" smtClean="0"/>
              <a:t>ПРЕГЛЕД ИЗВРШЕЊА ПО КОРИСНИЦИМА</a:t>
            </a:r>
            <a:endParaRPr lang="sr-Latn-CS" sz="2600" b="1" dirty="0"/>
          </a:p>
        </p:txBody>
      </p:sp>
    </p:spTree>
    <p:extLst>
      <p:ext uri="{BB962C8B-B14F-4D97-AF65-F5344CB8AC3E}">
        <p14:creationId xmlns:p14="http://schemas.microsoft.com/office/powerpoint/2010/main" xmlns="" val="39437462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304800" y="304800"/>
            <a:ext cx="8534400" cy="533400"/>
          </a:xfrm>
          <a:prstGeom prst="rect">
            <a:avLst/>
          </a:prstGeom>
          <a:solidFill>
            <a:schemeClr val="accent5">
              <a:lumMod val="20000"/>
              <a:lumOff val="80000"/>
            </a:schemeClr>
          </a:solidFill>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sr-Cyrl-RS" sz="2800" b="1" dirty="0" smtClean="0"/>
              <a:t>ПРЕГЛЕД ИЗВРШЕЊА ПО КОРИСНИЦИМА</a:t>
            </a:r>
            <a:endParaRPr lang="sr-Latn-CS" sz="2600" b="1" dirty="0"/>
          </a:p>
        </p:txBody>
      </p:sp>
      <p:graphicFrame>
        <p:nvGraphicFramePr>
          <p:cNvPr id="4" name="Chart 3">
            <a:extLst>
              <a:ext uri="{FF2B5EF4-FFF2-40B4-BE49-F238E27FC236}">
                <a16:creationId xmlns:a16="http://schemas.microsoft.com/office/drawing/2014/main" xmlns="" id="{00000000-0008-0000-0400-000002000000}"/>
              </a:ext>
            </a:extLst>
          </p:cNvPr>
          <p:cNvGraphicFramePr>
            <a:graphicFrameLocks/>
          </p:cNvGraphicFramePr>
          <p:nvPr>
            <p:extLst>
              <p:ext uri="{D42A27DB-BD31-4B8C-83A1-F6EECF244321}">
                <p14:modId xmlns:p14="http://schemas.microsoft.com/office/powerpoint/2010/main" xmlns="" val="476504010"/>
              </p:ext>
            </p:extLst>
          </p:nvPr>
        </p:nvGraphicFramePr>
        <p:xfrm>
          <a:off x="47625" y="795337"/>
          <a:ext cx="9048750" cy="56054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304800" y="304800"/>
            <a:ext cx="8534400" cy="533400"/>
          </a:xfrm>
          <a:prstGeom prst="rect">
            <a:avLst/>
          </a:prstGeom>
          <a:solidFill>
            <a:schemeClr val="accent5">
              <a:lumMod val="20000"/>
              <a:lumOff val="80000"/>
            </a:schemeClr>
          </a:solidFill>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sr-Cyrl-RS" sz="2800" b="1" dirty="0" smtClean="0"/>
              <a:t>ПРЕГЛЕД ПРОГРАМСКЕ СТРУКТУРЕ БУЏЕТА</a:t>
            </a:r>
            <a:endParaRPr lang="sr-Latn-CS" sz="2600" b="1" dirty="0"/>
          </a:p>
        </p:txBody>
      </p:sp>
      <p:graphicFrame>
        <p:nvGraphicFramePr>
          <p:cNvPr id="5" name="Chart 4">
            <a:extLst>
              <a:ext uri="{FF2B5EF4-FFF2-40B4-BE49-F238E27FC236}">
                <a16:creationId xmlns:a16="http://schemas.microsoft.com/office/drawing/2014/main" xmlns="" id="{00000000-0008-0000-0500-000002000000}"/>
              </a:ext>
            </a:extLst>
          </p:cNvPr>
          <p:cNvGraphicFramePr>
            <a:graphicFrameLocks/>
          </p:cNvGraphicFramePr>
          <p:nvPr>
            <p:extLst>
              <p:ext uri="{D42A27DB-BD31-4B8C-83A1-F6EECF244321}">
                <p14:modId xmlns:p14="http://schemas.microsoft.com/office/powerpoint/2010/main" xmlns="" val="356758071"/>
              </p:ext>
            </p:extLst>
          </p:nvPr>
        </p:nvGraphicFramePr>
        <p:xfrm>
          <a:off x="290945" y="1066800"/>
          <a:ext cx="8606518" cy="553402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320" y="228600"/>
            <a:ext cx="8591550" cy="457200"/>
          </a:xfrm>
          <a:solidFill>
            <a:schemeClr val="accent6">
              <a:lumMod val="20000"/>
              <a:lumOff val="80000"/>
            </a:schemeClr>
          </a:solidFill>
        </p:spPr>
        <p:txBody>
          <a:bodyPr>
            <a:noAutofit/>
          </a:bodyPr>
          <a:lstStyle/>
          <a:p>
            <a:r>
              <a:rPr lang="sr-Cyrl-RS" sz="2300" b="1" dirty="0"/>
              <a:t>ПРОГРАМ 1. </a:t>
            </a:r>
            <a:r>
              <a:rPr lang="sr-Cyrl-RS" sz="2300" b="1" dirty="0">
                <a:solidFill>
                  <a:srgbClr val="C00000"/>
                </a:solidFill>
              </a:rPr>
              <a:t>Становање, урбанизам и просторно планирање</a:t>
            </a:r>
            <a:endParaRPr lang="sr-Latn-RS" sz="2300" b="1" dirty="0">
              <a:solidFill>
                <a:srgbClr val="C00000"/>
              </a:solidFill>
            </a:endParaRPr>
          </a:p>
        </p:txBody>
      </p:sp>
      <p:sp>
        <p:nvSpPr>
          <p:cNvPr id="2" name="Content Placeholder 1"/>
          <p:cNvSpPr>
            <a:spLocks noGrp="1"/>
          </p:cNvSpPr>
          <p:nvPr>
            <p:ph sz="quarter" idx="13"/>
          </p:nvPr>
        </p:nvSpPr>
        <p:spPr>
          <a:xfrm>
            <a:off x="274320" y="990600"/>
            <a:ext cx="5288280" cy="5334000"/>
          </a:xfrm>
        </p:spPr>
        <p:txBody>
          <a:bodyPr>
            <a:noAutofit/>
          </a:bodyPr>
          <a:lstStyle/>
          <a:p>
            <a:pPr>
              <a:buFont typeface="Wingdings" pitchFamily="2" charset="2"/>
              <a:buChar char="q"/>
            </a:pPr>
            <a:r>
              <a:rPr lang="sr-Cyrl-RS" sz="1900" dirty="0" smtClean="0"/>
              <a:t> </a:t>
            </a:r>
            <a:r>
              <a:rPr lang="sr-Cyrl-RS" sz="1900" b="1" dirty="0" smtClean="0"/>
              <a:t>Укупно утрошено: 4.376.86</a:t>
            </a:r>
            <a:r>
              <a:rPr lang="en-US" sz="1900" b="1" dirty="0" smtClean="0"/>
              <a:t> </a:t>
            </a:r>
            <a:r>
              <a:rPr lang="sr-Cyrl-RS" sz="1900" b="1" dirty="0" smtClean="0"/>
              <a:t>динара</a:t>
            </a:r>
          </a:p>
          <a:p>
            <a:pPr>
              <a:buNone/>
            </a:pPr>
            <a:endParaRPr lang="sr-Cyrl-RS" sz="1900" dirty="0"/>
          </a:p>
          <a:p>
            <a:pPr algn="just">
              <a:buFont typeface="Wingdings" pitchFamily="2" charset="2"/>
              <a:buChar char="§"/>
            </a:pPr>
            <a:r>
              <a:rPr lang="sr-Cyrl-CS" sz="1900" dirty="0"/>
              <a:t>Цела територија </a:t>
            </a:r>
            <a:r>
              <a:rPr lang="sr-Cyrl-RS" sz="1900" dirty="0" smtClean="0"/>
              <a:t>општине Кучево</a:t>
            </a:r>
            <a:r>
              <a:rPr lang="sr-Cyrl-CS" sz="1900" dirty="0" smtClean="0"/>
              <a:t> </a:t>
            </a:r>
            <a:r>
              <a:rPr lang="sr-Cyrl-CS" sz="1900" dirty="0"/>
              <a:t>покривена је планским </a:t>
            </a:r>
            <a:r>
              <a:rPr lang="sr-Cyrl-CS" sz="1900" dirty="0" smtClean="0"/>
              <a:t>документима. </a:t>
            </a:r>
            <a:r>
              <a:rPr lang="sr-Cyrl-CS" sz="1900" dirty="0"/>
              <a:t>П</a:t>
            </a:r>
            <a:r>
              <a:rPr lang="sr-Cyrl-CS" sz="1900" dirty="0" smtClean="0"/>
              <a:t>остоји </a:t>
            </a:r>
            <a:r>
              <a:rPr lang="sr-Cyrl-CS" sz="1900" i="1" dirty="0"/>
              <a:t>Просторни план </a:t>
            </a:r>
            <a:r>
              <a:rPr lang="sr-Cyrl-CS" sz="1900" i="1" dirty="0" smtClean="0"/>
              <a:t>општине Кучево </a:t>
            </a:r>
            <a:r>
              <a:rPr lang="sr-Cyrl-CS" sz="1900" dirty="0"/>
              <a:t>за територију целе </a:t>
            </a:r>
            <a:r>
              <a:rPr lang="sr-Cyrl-CS" sz="1900" dirty="0" smtClean="0"/>
              <a:t>општине Кучево, </a:t>
            </a:r>
            <a:r>
              <a:rPr lang="sr-Cyrl-CS" sz="1900" dirty="0"/>
              <a:t>као и </a:t>
            </a:r>
            <a:r>
              <a:rPr lang="sr-Cyrl-CS" sz="1900" i="1" dirty="0"/>
              <a:t>План генералне регулације за насеље </a:t>
            </a:r>
            <a:r>
              <a:rPr lang="sr-Cyrl-CS" sz="1900" i="1" dirty="0" smtClean="0"/>
              <a:t>Кучево </a:t>
            </a:r>
            <a:r>
              <a:rPr lang="sr-Cyrl-CS" sz="1900" dirty="0"/>
              <a:t>и бројни планови детаљне регулације који су од значаја за одређено подручје. </a:t>
            </a:r>
            <a:r>
              <a:rPr lang="ru-RU" sz="1900" dirty="0" smtClean="0"/>
              <a:t>У 2024.години покренута је измена и допуна ПГР "Кучево". Такодје, покренута је израда Урбанистичког пројекта "Спорстко-рекреативни центар" Кучево.</a:t>
            </a:r>
            <a:endParaRPr lang="ru-RU" sz="1900" dirty="0" smtClean="0"/>
          </a:p>
          <a:p>
            <a:pPr lvl="0" algn="just">
              <a:buFont typeface="Wingdings" pitchFamily="2" charset="2"/>
              <a:buChar char="§"/>
              <a:defRPr/>
            </a:pPr>
            <a:r>
              <a:rPr lang="sr-Cyrl-RS" sz="1900" dirty="0">
                <a:solidFill>
                  <a:prstClr val="black"/>
                </a:solidFill>
              </a:rPr>
              <a:t>Циљ програма је </a:t>
            </a:r>
            <a:r>
              <a:rPr lang="sr-Cyrl-RS" sz="1900" dirty="0" smtClean="0">
                <a:solidFill>
                  <a:prstClr val="black"/>
                </a:solidFill>
              </a:rPr>
              <a:t>у </a:t>
            </a:r>
            <a:r>
              <a:rPr lang="sr-Cyrl-RS" sz="1900" dirty="0">
                <a:solidFill>
                  <a:prstClr val="black"/>
                </a:solidFill>
              </a:rPr>
              <a:t>складу са плановима.</a:t>
            </a:r>
          </a:p>
          <a:p>
            <a:pPr lvl="0" algn="just">
              <a:buFont typeface="Wingdings" pitchFamily="2" charset="2"/>
              <a:buChar char="§"/>
              <a:defRPr/>
            </a:pPr>
            <a:r>
              <a:rPr lang="sr-Cyrl-RS" sz="1900" dirty="0">
                <a:solidFill>
                  <a:prstClr val="black"/>
                </a:solidFill>
              </a:rPr>
              <a:t> Реализована је програмска активност набавка материјала за стамбену подршку</a:t>
            </a:r>
            <a:r>
              <a:rPr lang="sr-Cyrl-RS" sz="1900" dirty="0" smtClean="0">
                <a:solidFill>
                  <a:prstClr val="black"/>
                </a:solidFill>
              </a:rPr>
              <a:t>.</a:t>
            </a:r>
            <a:endParaRPr lang="sr-Cyrl-RS" sz="1900" dirty="0">
              <a:solidFill>
                <a:prstClr val="black"/>
              </a:solidFill>
            </a:endParaRPr>
          </a:p>
        </p:txBody>
      </p:sp>
      <p:pic>
        <p:nvPicPr>
          <p:cNvPr id="5" name="Picture 4" descr="Program 1 - Gradjanski vodic Zavrsnog racuna za 2018.jpg"/>
          <p:cNvPicPr>
            <a:picLocks noChangeAspect="1"/>
          </p:cNvPicPr>
          <p:nvPr/>
        </p:nvPicPr>
        <p:blipFill>
          <a:blip r:embed="rId3" cstate="print"/>
          <a:stretch>
            <a:fillRect/>
          </a:stretch>
        </p:blipFill>
        <p:spPr>
          <a:xfrm>
            <a:off x="5715000" y="3525223"/>
            <a:ext cx="3049148" cy="2799377"/>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714999" y="1127902"/>
            <a:ext cx="3049149" cy="2148698"/>
          </a:xfrm>
          <a:prstGeom prst="rect">
            <a:avLst/>
          </a:prstGeom>
        </p:spPr>
      </p:pic>
    </p:spTree>
    <p:extLst>
      <p:ext uri="{BB962C8B-B14F-4D97-AF65-F5344CB8AC3E}">
        <p14:creationId xmlns:p14="http://schemas.microsoft.com/office/powerpoint/2010/main" xmlns="" val="21486345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87300" y="914400"/>
            <a:ext cx="8595360" cy="2438400"/>
          </a:xfrm>
        </p:spPr>
        <p:txBody>
          <a:bodyPr>
            <a:normAutofit fontScale="25000" lnSpcReduction="20000"/>
          </a:bodyPr>
          <a:lstStyle/>
          <a:p>
            <a:pPr>
              <a:buFont typeface="Wingdings" pitchFamily="2" charset="2"/>
              <a:buChar char="q"/>
            </a:pPr>
            <a:r>
              <a:rPr lang="sr-Cyrl-RS" sz="4800" b="1" dirty="0" smtClean="0"/>
              <a:t> Укупно утрошено: 68.371.133</a:t>
            </a:r>
            <a:r>
              <a:rPr lang="en-US" sz="4800" b="1" dirty="0" smtClean="0"/>
              <a:t> </a:t>
            </a:r>
            <a:r>
              <a:rPr lang="sr-Cyrl-RS" sz="4800" b="1" dirty="0" smtClean="0"/>
              <a:t>динара</a:t>
            </a:r>
          </a:p>
          <a:p>
            <a:pPr>
              <a:buNone/>
            </a:pPr>
            <a:endParaRPr lang="sr-Cyrl-RS" sz="2500" dirty="0"/>
          </a:p>
          <a:p>
            <a:pPr algn="just">
              <a:spcBef>
                <a:spcPts val="0"/>
              </a:spcBef>
              <a:buFont typeface="Wingdings" pitchFamily="2" charset="2"/>
              <a:buChar char="§"/>
            </a:pPr>
            <a:r>
              <a:rPr lang="sr-Cyrl-RS" sz="4800" dirty="0" smtClean="0"/>
              <a:t>ПА (програмска активност) Одржавање и управљање јавним осветљењем –</a:t>
            </a:r>
            <a:r>
              <a:rPr lang="sr-Cyrl-CS" sz="4800" dirty="0" smtClean="0"/>
              <a:t> Током 20</a:t>
            </a:r>
            <a:r>
              <a:rPr lang="sr-Cyrl-RS" sz="4800" dirty="0" smtClean="0"/>
              <a:t>2</a:t>
            </a:r>
            <a:r>
              <a:rPr lang="en-US" sz="4800" dirty="0" smtClean="0"/>
              <a:t>4</a:t>
            </a:r>
            <a:r>
              <a:rPr lang="sr-Cyrl-CS" sz="4800" dirty="0" smtClean="0"/>
              <a:t>. </a:t>
            </a:r>
            <a:r>
              <a:rPr lang="sr-Cyrl-CS" sz="4800" dirty="0" smtClean="0"/>
              <a:t>године редовно је одржавана јавна расвета </a:t>
            </a:r>
            <a:r>
              <a:rPr lang="sr-Cyrl-CS" sz="4800" dirty="0"/>
              <a:t>у граду и сеоским </a:t>
            </a:r>
            <a:r>
              <a:rPr lang="sr-Cyrl-CS" sz="4800" dirty="0" smtClean="0"/>
              <a:t>насељима (укупно </a:t>
            </a:r>
            <a:r>
              <a:rPr lang="sr-Cyrl-CS" sz="4800" dirty="0"/>
              <a:t>је било </a:t>
            </a:r>
            <a:r>
              <a:rPr lang="sr-Cyrl-RS" sz="4800" dirty="0" smtClean="0"/>
              <a:t>1</a:t>
            </a:r>
            <a:r>
              <a:rPr lang="en-US" sz="4800" dirty="0" smtClean="0"/>
              <a:t>345</a:t>
            </a:r>
            <a:r>
              <a:rPr lang="sr-Cyrl-CS" sz="4800" dirty="0" smtClean="0"/>
              <a:t> </a:t>
            </a:r>
            <a:r>
              <a:rPr lang="sr-Cyrl-CS" sz="4800" dirty="0"/>
              <a:t>интервенција у оквиру којих су замењене дотрајале сијалице и пратећи </a:t>
            </a:r>
            <a:r>
              <a:rPr lang="sr-Cyrl-CS" sz="4800" dirty="0" smtClean="0"/>
              <a:t>материјал). Управљање/одржавање јавног осветљења представљало је једну од основних делатности ЈКП „Кучево“ Кучево. Како на територији општине постоје насеља која нису у потпуности покривена јавним осветљењем </a:t>
            </a:r>
            <a:r>
              <a:rPr lang="sr-Cyrl-RS" sz="4800" dirty="0"/>
              <a:t>–</a:t>
            </a:r>
            <a:r>
              <a:rPr lang="sr-Cyrl-CS" sz="4800" dirty="0" smtClean="0"/>
              <a:t> потребно је постављати нове лампе, а како због великих осцилација у напону електричне енергије долази до честих пуцања већ постављених лампи, потребно је вршити њихову замену. Адекватан квалитет јавне расвете.</a:t>
            </a:r>
          </a:p>
          <a:p>
            <a:pPr>
              <a:spcBef>
                <a:spcPts val="0"/>
              </a:spcBef>
              <a:buNone/>
            </a:pPr>
            <a:r>
              <a:rPr lang="sr-Cyrl-CS" sz="4800" dirty="0" smtClean="0"/>
              <a:t> </a:t>
            </a:r>
            <a:endParaRPr lang="en-US" sz="4800" dirty="0" smtClean="0"/>
          </a:p>
          <a:p>
            <a:pPr algn="just">
              <a:spcBef>
                <a:spcPts val="0"/>
              </a:spcBef>
              <a:buFont typeface="Wingdings" pitchFamily="2" charset="2"/>
              <a:buChar char="§"/>
            </a:pPr>
            <a:r>
              <a:rPr lang="ru-RU" sz="4800" dirty="0" smtClean="0"/>
              <a:t>Одржавање чистоће наповршинама јане намене обавља се на најпрометнијим и најнасељенијим улицама у Кучеву од стране ЈКП Кучево, а по недељном програму радова ЈКП Кучево на чишћењу града Кучева.Од укупног броја улица у Кучеву, одржавање чистоће се врши у 8 јавно-прометних улица у укупној површини од 26000, квадратних метара што представља око 35-40% укупне површине улица у Кучеву.                                                                                Чишћење , прање и поливање јавних површина, стругање и одстрањивање блата и наслага уз ивичњаке коловоза,чишћење,одвожење и одржавање снега и леда са коловоза и друхих јавних површина у граду Кучеву и насељима на територији општине Кучево у скалду са указаним потрбама.</a:t>
            </a:r>
            <a:endParaRPr lang="sr-Cyrl-CS" sz="4800" dirty="0"/>
          </a:p>
        </p:txBody>
      </p:sp>
      <p:sp>
        <p:nvSpPr>
          <p:cNvPr id="8" name="Content Placeholder 1"/>
          <p:cNvSpPr txBox="1">
            <a:spLocks/>
          </p:cNvSpPr>
          <p:nvPr/>
        </p:nvSpPr>
        <p:spPr>
          <a:xfrm>
            <a:off x="274320" y="3276600"/>
            <a:ext cx="5288280" cy="3352800"/>
          </a:xfrm>
          <a:prstGeom prst="rect">
            <a:avLst/>
          </a:prstGeom>
        </p:spPr>
        <p:txBody>
          <a:bodyPr vert="horz" lIns="91440" tIns="45720" rIns="91440" bIns="45720" rtlCol="0">
            <a:normAutofit lnSpcReduction="10000"/>
          </a:bodyPr>
          <a:lstStyle/>
          <a:p>
            <a:pPr marL="171450" marR="0" lvl="0" indent="-171450" algn="l" defTabSz="6858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sr-Cyrl-CS" sz="1400" b="0" i="0" u="none" strike="noStrike" kern="1200" cap="none" spc="0" normalizeH="0" baseline="0" noProof="0" dirty="0" smtClean="0">
              <a:ln>
                <a:noFill/>
              </a:ln>
              <a:solidFill>
                <a:prstClr val="black"/>
              </a:solidFill>
              <a:effectLst/>
              <a:uLnTx/>
              <a:uFillTx/>
            </a:endParaRPr>
          </a:p>
          <a:p>
            <a:pPr marL="171450" lvl="0" indent="-171450" algn="just" defTabSz="685800">
              <a:lnSpc>
                <a:spcPct val="90000"/>
              </a:lnSpc>
              <a:buFont typeface="Wingdings" pitchFamily="2" charset="2"/>
              <a:buChar char="§"/>
              <a:defRPr/>
            </a:pPr>
            <a:r>
              <a:rPr kumimoji="0" lang="sr-Cyrl-CS" sz="1400" i="0" u="none" strike="noStrike" kern="1200" cap="none" spc="0" normalizeH="0" baseline="0" noProof="0" dirty="0" smtClean="0">
                <a:ln>
                  <a:noFill/>
                </a:ln>
                <a:solidFill>
                  <a:prstClr val="black"/>
                </a:solidFill>
                <a:effectLst/>
                <a:uLnTx/>
                <a:uFillTx/>
              </a:rPr>
              <a:t>ПА</a:t>
            </a:r>
            <a:r>
              <a:rPr kumimoji="0" lang="sr-Cyrl-RS" sz="1400" i="0" u="none" strike="noStrike" kern="1200" cap="none" spc="0" normalizeH="0" baseline="0" noProof="0" dirty="0" smtClean="0">
                <a:ln>
                  <a:noFill/>
                </a:ln>
                <a:solidFill>
                  <a:prstClr val="black"/>
                </a:solidFill>
                <a:effectLst/>
                <a:uLnTx/>
                <a:uFillTx/>
              </a:rPr>
              <a:t> </a:t>
            </a:r>
            <a:r>
              <a:rPr kumimoji="0" lang="sr-Cyrl-CS" sz="1400" i="0" u="none" strike="noStrike" kern="1200" cap="none" spc="0" normalizeH="0" baseline="0" noProof="0" dirty="0" smtClean="0">
                <a:ln>
                  <a:noFill/>
                </a:ln>
                <a:solidFill>
                  <a:prstClr val="black"/>
                </a:solidFill>
                <a:effectLst/>
                <a:uLnTx/>
                <a:uFillTx/>
              </a:rPr>
              <a:t>Зоохигијена </a:t>
            </a:r>
            <a:r>
              <a:rPr lang="sr-Cyrl-RS" sz="1400" dirty="0"/>
              <a:t>–</a:t>
            </a:r>
            <a:r>
              <a:rPr kumimoji="0" lang="sr-Cyrl-RS" sz="1400" i="0" u="none" strike="noStrike" kern="1200" cap="none" spc="0" normalizeH="0" baseline="0" noProof="0" dirty="0" smtClean="0">
                <a:ln>
                  <a:noFill/>
                </a:ln>
                <a:solidFill>
                  <a:prstClr val="black"/>
                </a:solidFill>
                <a:effectLst/>
                <a:uLnTx/>
                <a:uFillTx/>
              </a:rPr>
              <a:t> </a:t>
            </a:r>
            <a:r>
              <a:rPr lang="ru-RU" sz="1400" dirty="0" smtClean="0">
                <a:solidFill>
                  <a:prstClr val="black"/>
                </a:solidFill>
              </a:rPr>
              <a:t>Ова програмска активност подразумева хватање,збрињавање,смештај напуштених и изгубљених животиња у прихватилишта за животиње,послове око смањења популације напуштених паса и мачака и нешкодљиво уклањање лешева животиња са јавних површина и друге активности којима се уређује добробит животиња.Кроз ову програмску активност  се финансирају и судске пресуде и вансудска поравнања због уједа паса и мачака.Програмска активност спровођена је планираном динамиком и у оквиру планираних финансијских средстава</a:t>
            </a:r>
            <a:endParaRPr kumimoji="0" lang="sr-Cyrl-CS" sz="1400" b="0" i="0" u="none" strike="noStrike" kern="1200" cap="none" spc="0" normalizeH="0" baseline="0" noProof="0" dirty="0" smtClean="0">
              <a:ln>
                <a:noFill/>
              </a:ln>
              <a:solidFill>
                <a:prstClr val="black"/>
              </a:solidFill>
              <a:effectLst/>
              <a:uLnTx/>
              <a:uFillTx/>
            </a:endParaRPr>
          </a:p>
          <a:p>
            <a:pPr marL="109728" marR="0" lvl="0" indent="0" algn="l" defTabSz="6858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sr-Cyrl-CS" sz="1400" b="0" i="0" u="none" strike="noStrike" kern="1200" cap="none" spc="0" normalizeH="0" baseline="0" noProof="0" dirty="0" smtClean="0">
              <a:ln>
                <a:noFill/>
              </a:ln>
              <a:solidFill>
                <a:prstClr val="black"/>
              </a:solidFill>
              <a:effectLst/>
              <a:uLnTx/>
              <a:uFillTx/>
              <a:latin typeface="Calibri"/>
              <a:ea typeface="+mn-ea"/>
              <a:cs typeface="+mn-cs"/>
            </a:endParaRPr>
          </a:p>
          <a:p>
            <a:pPr marL="171450" lvl="0" indent="-171450" algn="just" defTabSz="685800">
              <a:lnSpc>
                <a:spcPct val="90000"/>
              </a:lnSpc>
              <a:buFont typeface="Wingdings" pitchFamily="2" charset="2"/>
              <a:buChar char="§"/>
              <a:defRPr/>
            </a:pPr>
            <a:r>
              <a:rPr kumimoji="0" lang="sr-Cyrl-CS" sz="1400" b="0" i="0" u="none" strike="noStrike" kern="1200" cap="none" spc="0" normalizeH="0" baseline="0" noProof="0" dirty="0" smtClean="0">
                <a:ln>
                  <a:noFill/>
                </a:ln>
                <a:solidFill>
                  <a:prstClr val="black"/>
                </a:solidFill>
                <a:effectLst/>
                <a:uLnTx/>
                <a:uFillTx/>
                <a:latin typeface="Calibri"/>
                <a:ea typeface="+mn-ea"/>
                <a:cs typeface="+mn-cs"/>
              </a:rPr>
              <a:t>ПА</a:t>
            </a:r>
            <a:r>
              <a:rPr kumimoji="0" lang="sr-Cyrl-RS" sz="1400" b="0" i="0" u="none" strike="noStrike" kern="1200" cap="none" spc="0" normalizeH="0" baseline="0" noProof="0" dirty="0" smtClean="0">
                <a:ln>
                  <a:noFill/>
                </a:ln>
                <a:solidFill>
                  <a:prstClr val="black"/>
                </a:solidFill>
                <a:effectLst/>
                <a:uLnTx/>
                <a:uFillTx/>
                <a:latin typeface="Calibri"/>
                <a:ea typeface="+mn-ea"/>
                <a:cs typeface="+mn-cs"/>
              </a:rPr>
              <a:t> </a:t>
            </a:r>
            <a:r>
              <a:rPr lang="sr-Cyrl-CS" sz="1400" dirty="0" smtClean="0"/>
              <a:t>Водоснабдевање</a:t>
            </a:r>
            <a:r>
              <a:rPr lang="sr-Cyrl-CS" sz="1400" dirty="0" smtClean="0">
                <a:solidFill>
                  <a:srgbClr val="FF0000"/>
                </a:solidFill>
              </a:rPr>
              <a:t> </a:t>
            </a:r>
            <a:r>
              <a:rPr lang="sr-Cyrl-RS" sz="1400" dirty="0" smtClean="0"/>
              <a:t>–</a:t>
            </a:r>
            <a:r>
              <a:rPr lang="sr-Cyrl-CS" sz="1400" dirty="0" smtClean="0"/>
              <a:t> </a:t>
            </a:r>
            <a:r>
              <a:rPr lang="ru-RU" sz="1400" dirty="0" smtClean="0">
                <a:solidFill>
                  <a:prstClr val="black"/>
                </a:solidFill>
              </a:rPr>
              <a:t>Програмска активност обухвата замену дотрајалих  водоводних цеви: санација примарне и секундарне водоводне мреже. Број кварова по км водоводне мреже 9, број становника прикључен на јавну канализацију 2,број интервенција на канализационој мрежи 84.</a:t>
            </a:r>
            <a:endParaRPr kumimoji="0" lang="sr-Cyrl-CS" sz="1400" b="0" i="0" u="none" strike="noStrike" kern="1200" cap="none" spc="0" normalizeH="0" baseline="0" noProof="0" dirty="0" smtClean="0">
              <a:ln>
                <a:noFill/>
              </a:ln>
              <a:solidFill>
                <a:prstClr val="black"/>
              </a:solidFill>
              <a:effectLst/>
              <a:uLnTx/>
              <a:uFillTx/>
              <a:latin typeface="Calibri"/>
              <a:ea typeface="+mn-ea"/>
              <a:cs typeface="+mn-cs"/>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xmlns="" val="0"/>
              </a:ext>
            </a:extLst>
          </a:blip>
          <a:srcRect r="13601"/>
          <a:stretch/>
        </p:blipFill>
        <p:spPr>
          <a:xfrm>
            <a:off x="5679046" y="3581400"/>
            <a:ext cx="3160154" cy="2743200"/>
          </a:xfrm>
          <a:prstGeom prst="rect">
            <a:avLst/>
          </a:prstGeom>
        </p:spPr>
      </p:pic>
      <p:sp>
        <p:nvSpPr>
          <p:cNvPr id="10" name="Title 2"/>
          <p:cNvSpPr txBox="1">
            <a:spLocks/>
          </p:cNvSpPr>
          <p:nvPr/>
        </p:nvSpPr>
        <p:spPr>
          <a:xfrm>
            <a:off x="274320" y="228600"/>
            <a:ext cx="8591550" cy="457200"/>
          </a:xfrm>
          <a:prstGeom prst="rect">
            <a:avLst/>
          </a:prstGeom>
          <a:solidFill>
            <a:schemeClr val="accent6">
              <a:lumMod val="20000"/>
              <a:lumOff val="80000"/>
            </a:schemeClr>
          </a:solidFill>
        </p:spPr>
        <p:txBody>
          <a:bodyPr vert="horz" lIns="91440" tIns="45720" rIns="91440" bIns="45720" rtlCol="0" anchor="b"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sr-Cyrl-RS" sz="2300" b="1" dirty="0" smtClean="0"/>
              <a:t>ПРОГРАМ 2. </a:t>
            </a:r>
            <a:r>
              <a:rPr lang="sr-Cyrl-RS" sz="2300" b="1" dirty="0" smtClean="0">
                <a:solidFill>
                  <a:srgbClr val="C00000"/>
                </a:solidFill>
              </a:rPr>
              <a:t>Комуналне делатности</a:t>
            </a:r>
            <a:endParaRPr lang="sr-Latn-RS" sz="2300" b="1" dirty="0">
              <a:solidFill>
                <a:srgbClr val="C00000"/>
              </a:solidFill>
            </a:endParaRPr>
          </a:p>
        </p:txBody>
      </p:sp>
    </p:spTree>
    <p:extLst>
      <p:ext uri="{BB962C8B-B14F-4D97-AF65-F5344CB8AC3E}">
        <p14:creationId xmlns:p14="http://schemas.microsoft.com/office/powerpoint/2010/main" xmlns="" val="27271999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6225" y="135478"/>
            <a:ext cx="8591550" cy="626522"/>
          </a:xfrm>
        </p:spPr>
        <p:txBody>
          <a:bodyPr>
            <a:noAutofit/>
          </a:bodyPr>
          <a:lstStyle/>
          <a:p>
            <a:r>
              <a:rPr lang="sr-Cyrl-RS" b="1" dirty="0"/>
              <a:t>ПРОГРАМ 4.</a:t>
            </a:r>
            <a:r>
              <a:rPr lang="sr-Cyrl-RS" dirty="0"/>
              <a:t> </a:t>
            </a:r>
            <a:r>
              <a:rPr lang="sr-Cyrl-RS" dirty="0">
                <a:solidFill>
                  <a:srgbClr val="C00000"/>
                </a:solidFill>
              </a:rPr>
              <a:t>Развој туризма</a:t>
            </a:r>
            <a:endParaRPr lang="sr-Latn-RS" dirty="0">
              <a:solidFill>
                <a:srgbClr val="C00000"/>
              </a:solidFill>
            </a:endParaRPr>
          </a:p>
        </p:txBody>
      </p:sp>
      <p:sp>
        <p:nvSpPr>
          <p:cNvPr id="2" name="Content Placeholder 1"/>
          <p:cNvSpPr>
            <a:spLocks noGrp="1"/>
          </p:cNvSpPr>
          <p:nvPr>
            <p:ph sz="quarter" idx="13"/>
          </p:nvPr>
        </p:nvSpPr>
        <p:spPr>
          <a:xfrm>
            <a:off x="152400" y="1143000"/>
            <a:ext cx="8717280" cy="5715000"/>
          </a:xfrm>
        </p:spPr>
        <p:txBody>
          <a:bodyPr/>
          <a:lstStyle/>
          <a:p>
            <a:pPr>
              <a:buFont typeface="Wingdings" pitchFamily="2" charset="2"/>
              <a:buChar char="q"/>
            </a:pPr>
            <a:r>
              <a:rPr lang="sr-Cyrl-RS" sz="1900" b="1" dirty="0" smtClean="0"/>
              <a:t> Укупно утрошено: 31.226.756 </a:t>
            </a:r>
            <a:r>
              <a:rPr lang="sr-Cyrl-RS" sz="1900" b="1" dirty="0"/>
              <a:t>динара</a:t>
            </a:r>
          </a:p>
          <a:p>
            <a:endParaRPr lang="sr-Cyrl-RS" dirty="0"/>
          </a:p>
        </p:txBody>
      </p:sp>
      <p:sp>
        <p:nvSpPr>
          <p:cNvPr id="4" name="Rectangle 3"/>
          <p:cNvSpPr/>
          <p:nvPr/>
        </p:nvSpPr>
        <p:spPr>
          <a:xfrm>
            <a:off x="304800" y="4014787"/>
            <a:ext cx="5181600" cy="18697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sr-Cyrl-CS" sz="1050" b="0" i="0" u="none" strike="noStrike" kern="1200" cap="none" spc="0" normalizeH="0" baseline="0" noProof="0" dirty="0">
                <a:ln>
                  <a:noFill/>
                </a:ln>
                <a:solidFill>
                  <a:prstClr val="black"/>
                </a:solidFill>
                <a:effectLst/>
                <a:uLnTx/>
                <a:uFillTx/>
                <a:latin typeface="Calibri"/>
                <a:ea typeface="+mn-ea"/>
                <a:cs typeface="+mn-cs"/>
              </a:rPr>
              <a:t>Повећање квалитета </a:t>
            </a:r>
            <a:r>
              <a:rPr kumimoji="0" lang="sr-Cyrl-CS" sz="1050" b="0" i="0" u="none" strike="noStrike" kern="1200" cap="none" spc="0" normalizeH="0" baseline="0" noProof="0" dirty="0" smtClean="0">
                <a:ln>
                  <a:noFill/>
                </a:ln>
                <a:solidFill>
                  <a:prstClr val="black"/>
                </a:solidFill>
                <a:effectLst/>
                <a:uLnTx/>
                <a:uFillTx/>
                <a:latin typeface="Calibri"/>
                <a:ea typeface="+mn-ea"/>
                <a:cs typeface="+mn-cs"/>
              </a:rPr>
              <a:t>туристичке </a:t>
            </a:r>
            <a:r>
              <a:rPr kumimoji="0" lang="sr-Cyrl-CS" sz="1050" b="0" i="0" u="none" strike="noStrike" kern="1200" cap="none" spc="0" normalizeH="0" baseline="0" noProof="0" dirty="0">
                <a:ln>
                  <a:noFill/>
                </a:ln>
                <a:solidFill>
                  <a:prstClr val="black"/>
                </a:solidFill>
                <a:effectLst/>
                <a:uLnTx/>
                <a:uFillTx/>
                <a:latin typeface="Calibri"/>
                <a:ea typeface="+mn-ea"/>
                <a:cs typeface="+mn-cs"/>
              </a:rPr>
              <a:t>понуде и услуге </a:t>
            </a:r>
            <a:r>
              <a:rPr kumimoji="0" lang="sr-Cyrl-CS" sz="1050" b="0" i="0" u="none" strike="noStrike" kern="1200" cap="none" spc="0" normalizeH="0" baseline="0" noProof="0" dirty="0" smtClean="0">
                <a:ln>
                  <a:noFill/>
                </a:ln>
                <a:solidFill>
                  <a:prstClr val="black"/>
                </a:solidFill>
                <a:effectLst/>
                <a:uLnTx/>
                <a:uFillTx/>
                <a:latin typeface="Calibri"/>
                <a:ea typeface="+mn-ea"/>
                <a:cs typeface="+mn-cs"/>
              </a:rPr>
              <a:t>остварено </a:t>
            </a:r>
            <a:r>
              <a:rPr kumimoji="0" lang="sr-Cyrl-CS" sz="1050" b="0" i="0" u="none" strike="noStrike" kern="1200" cap="none" spc="0" normalizeH="0" baseline="0" noProof="0" dirty="0">
                <a:ln>
                  <a:noFill/>
                </a:ln>
                <a:solidFill>
                  <a:prstClr val="black"/>
                </a:solidFill>
                <a:effectLst/>
                <a:uLnTx/>
                <a:uFillTx/>
                <a:latin typeface="Calibri"/>
                <a:ea typeface="+mn-ea"/>
                <a:cs typeface="+mn-cs"/>
              </a:rPr>
              <a:t>је </a:t>
            </a:r>
            <a:r>
              <a:rPr kumimoji="0" lang="sr-Cyrl-CS" sz="1050" b="0" i="0" u="none" strike="noStrike" kern="1200" cap="none" spc="0" normalizeH="0" baseline="0" noProof="0" dirty="0" smtClean="0">
                <a:ln>
                  <a:noFill/>
                </a:ln>
                <a:solidFill>
                  <a:prstClr val="black"/>
                </a:solidFill>
                <a:effectLst/>
                <a:uLnTx/>
                <a:uFillTx/>
                <a:latin typeface="Calibri"/>
                <a:ea typeface="+mn-ea"/>
                <a:cs typeface="+mn-cs"/>
              </a:rPr>
              <a:t>по </a:t>
            </a:r>
            <a:r>
              <a:rPr kumimoji="0" lang="sr-Cyrl-CS" sz="1050" b="0" i="0" u="none" strike="noStrike" kern="1200" cap="none" spc="0" normalizeH="0" baseline="0" noProof="0" dirty="0">
                <a:ln>
                  <a:noFill/>
                </a:ln>
                <a:solidFill>
                  <a:prstClr val="black"/>
                </a:solidFill>
                <a:effectLst/>
                <a:uLnTx/>
                <a:uFillTx/>
                <a:latin typeface="Calibri"/>
                <a:ea typeface="+mn-ea"/>
                <a:cs typeface="+mn-cs"/>
              </a:rPr>
              <a:t>плану и програму. Квалитет туристичке понуде и </a:t>
            </a:r>
            <a:r>
              <a:rPr kumimoji="0" lang="sr-Cyrl-CS" sz="1050" b="0" i="0" u="none" strike="noStrike" kern="1200" cap="none" spc="0" normalizeH="0" baseline="0" noProof="0" dirty="0" smtClean="0">
                <a:ln>
                  <a:noFill/>
                </a:ln>
                <a:solidFill>
                  <a:prstClr val="black"/>
                </a:solidFill>
                <a:effectLst/>
                <a:uLnTx/>
                <a:uFillTx/>
                <a:latin typeface="Calibri"/>
                <a:ea typeface="+mn-ea"/>
                <a:cs typeface="+mn-cs"/>
              </a:rPr>
              <a:t>услуге </a:t>
            </a:r>
            <a:r>
              <a:rPr kumimoji="0" lang="sr-Cyrl-CS" sz="1050" b="0" i="0" u="none" strike="noStrike" kern="1200" cap="none" spc="0" normalizeH="0" baseline="0" noProof="0" dirty="0">
                <a:ln>
                  <a:noFill/>
                </a:ln>
                <a:solidFill>
                  <a:prstClr val="black"/>
                </a:solidFill>
                <a:effectLst/>
                <a:uLnTx/>
                <a:uFillTx/>
                <a:latin typeface="Calibri"/>
                <a:ea typeface="+mn-ea"/>
                <a:cs typeface="+mn-cs"/>
              </a:rPr>
              <a:t>општине за дванаест месеци </a:t>
            </a:r>
            <a:r>
              <a:rPr kumimoji="0" lang="sr-Cyrl-CS" sz="1050" b="0" i="0" u="none" strike="noStrike" kern="1200" cap="none" spc="0" normalizeH="0" baseline="0" noProof="0" dirty="0" smtClean="0">
                <a:ln>
                  <a:noFill/>
                </a:ln>
                <a:solidFill>
                  <a:prstClr val="black"/>
                </a:solidFill>
                <a:effectLst/>
                <a:uLnTx/>
                <a:uFillTx/>
                <a:latin typeface="Calibri"/>
                <a:ea typeface="+mn-ea"/>
                <a:cs typeface="+mn-cs"/>
              </a:rPr>
              <a:t>је повећан.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r-Cyrl-CS" sz="1050" b="0" i="0" u="none" strike="noStrike" kern="1200" cap="none" spc="0" normalizeH="0" baseline="0" noProof="0" dirty="0" smtClean="0">
                <a:ln>
                  <a:noFill/>
                </a:ln>
                <a:solidFill>
                  <a:prstClr val="black"/>
                </a:solidFill>
                <a:effectLst/>
                <a:uLnTx/>
                <a:uFillTx/>
                <a:latin typeface="Calibri"/>
                <a:ea typeface="+mn-ea"/>
                <a:cs typeface="+mn-cs"/>
              </a:rPr>
              <a:t>Програм обухвата: </a:t>
            </a:r>
          </a:p>
          <a:p>
            <a:pPr lvl="0" algn="just">
              <a:buFont typeface="Arial" pitchFamily="34" charset="0"/>
              <a:buChar char="•"/>
              <a:defRPr/>
            </a:pPr>
            <a:r>
              <a:rPr kumimoji="0" lang="sr-Cyrl-CS" sz="1050" b="0" i="0" u="none" strike="noStrike" kern="1200" cap="none" spc="0" normalizeH="0" baseline="0" noProof="0" dirty="0" smtClean="0">
                <a:ln>
                  <a:noFill/>
                </a:ln>
                <a:solidFill>
                  <a:prstClr val="black"/>
                </a:solidFill>
                <a:effectLst/>
                <a:uLnTx/>
                <a:uFillTx/>
                <a:latin typeface="Calibri"/>
                <a:ea typeface="+mn-ea"/>
                <a:cs typeface="+mn-cs"/>
              </a:rPr>
              <a:t> ПА Управљање развојем туризма </a:t>
            </a:r>
            <a:r>
              <a:rPr lang="sr-Cyrl-RS" sz="1050" dirty="0"/>
              <a:t>– </a:t>
            </a:r>
            <a:r>
              <a:rPr lang="ru-RU" sz="1050" dirty="0" smtClean="0">
                <a:solidFill>
                  <a:prstClr val="black"/>
                </a:solidFill>
              </a:rPr>
              <a:t>Управљање развојем туризма обухватила је текуће пословање ТОК где се радило и на повећању квалитета туристичке понуде и услуга. Проценат реализације програма у односу на годишњи план где је планирана реализација 95%, остварено је 99,10 %.</a:t>
            </a:r>
            <a:endParaRPr kumimoji="0" lang="sr-Cyrl-CS" sz="1050" b="0" i="0" u="none" strike="noStrike" kern="1200" cap="none" spc="0" normalizeH="0" baseline="0" noProof="0" dirty="0" smtClean="0">
              <a:ln>
                <a:noFill/>
              </a:ln>
              <a:solidFill>
                <a:prstClr val="black"/>
              </a:solidFill>
              <a:effectLst/>
              <a:uLnTx/>
              <a:uFillTx/>
              <a:latin typeface="Calibri"/>
              <a:ea typeface="+mn-ea"/>
              <a:cs typeface="+mn-cs"/>
            </a:endParaRPr>
          </a:p>
          <a:p>
            <a:pPr lvl="0" algn="just">
              <a:buFont typeface="Arial" pitchFamily="34" charset="0"/>
              <a:buChar char="•"/>
              <a:defRPr/>
            </a:pPr>
            <a:r>
              <a:rPr kumimoji="0" lang="sr-Cyrl-CS" sz="1050" b="0" i="0" u="none" strike="noStrike" kern="1200" cap="none" spc="0" normalizeH="0" baseline="0" noProof="0" dirty="0" smtClean="0">
                <a:ln>
                  <a:noFill/>
                </a:ln>
                <a:solidFill>
                  <a:prstClr val="black"/>
                </a:solidFill>
                <a:effectLst/>
                <a:uLnTx/>
                <a:uFillTx/>
                <a:latin typeface="Calibri"/>
                <a:ea typeface="+mn-ea"/>
                <a:cs typeface="+mn-cs"/>
              </a:rPr>
              <a:t> ПА Промоција туристичке понуде </a:t>
            </a:r>
            <a:r>
              <a:rPr lang="sr-Cyrl-RS" sz="1050" dirty="0"/>
              <a:t>– </a:t>
            </a:r>
            <a:r>
              <a:rPr lang="en-US" sz="1050" dirty="0" smtClean="0"/>
              <a:t>У 2024.години </a:t>
            </a:r>
            <a:r>
              <a:rPr lang="en-US" sz="1050" dirty="0" err="1" smtClean="0"/>
              <a:t>догађаји</a:t>
            </a:r>
            <a:r>
              <a:rPr lang="en-US" sz="1050" dirty="0" smtClean="0"/>
              <a:t> </a:t>
            </a:r>
            <a:r>
              <a:rPr lang="en-US" sz="1050" dirty="0" err="1" smtClean="0"/>
              <a:t>који</a:t>
            </a:r>
            <a:r>
              <a:rPr lang="en-US" sz="1050" dirty="0" smtClean="0"/>
              <a:t> </a:t>
            </a:r>
            <a:r>
              <a:rPr lang="en-US" sz="1050" dirty="0" err="1" smtClean="0"/>
              <a:t>су</a:t>
            </a:r>
            <a:r>
              <a:rPr lang="en-US" sz="1050" dirty="0" smtClean="0"/>
              <a:t> </a:t>
            </a:r>
            <a:r>
              <a:rPr lang="en-US" sz="1050" dirty="0" err="1" smtClean="0"/>
              <a:t>се</a:t>
            </a:r>
            <a:r>
              <a:rPr lang="en-US" sz="1050" dirty="0" smtClean="0"/>
              <a:t> </a:t>
            </a:r>
            <a:r>
              <a:rPr lang="en-US" sz="1050" dirty="0" err="1" smtClean="0"/>
              <a:t>организовали</a:t>
            </a:r>
            <a:r>
              <a:rPr lang="en-US" sz="1050" dirty="0" smtClean="0"/>
              <a:t> </a:t>
            </a:r>
            <a:r>
              <a:rPr lang="en-US" sz="1050" dirty="0" err="1" smtClean="0"/>
              <a:t>су:сајам</a:t>
            </a:r>
            <a:r>
              <a:rPr lang="en-US" sz="1050" dirty="0" smtClean="0"/>
              <a:t> </a:t>
            </a:r>
            <a:r>
              <a:rPr lang="en-US" sz="1050" dirty="0" err="1" smtClean="0"/>
              <a:t>туризма</a:t>
            </a:r>
            <a:r>
              <a:rPr lang="en-US" sz="1050" dirty="0" smtClean="0"/>
              <a:t> у </a:t>
            </a:r>
            <a:r>
              <a:rPr lang="en-US" sz="1050" dirty="0" err="1" smtClean="0"/>
              <a:t>Београду,путеви</a:t>
            </a:r>
            <a:r>
              <a:rPr lang="en-US" sz="1050" dirty="0" smtClean="0"/>
              <a:t> </a:t>
            </a:r>
            <a:r>
              <a:rPr lang="en-US" sz="1050" dirty="0" err="1" smtClean="0"/>
              <a:t>сира</a:t>
            </a:r>
            <a:r>
              <a:rPr lang="en-US" sz="1050" dirty="0" smtClean="0"/>
              <a:t> у </a:t>
            </a:r>
            <a:r>
              <a:rPr lang="en-US" sz="1050" dirty="0" err="1" smtClean="0"/>
              <a:t>Жагубици</a:t>
            </a:r>
            <a:r>
              <a:rPr lang="en-US" sz="1050" dirty="0" smtClean="0"/>
              <a:t> , </a:t>
            </a:r>
            <a:r>
              <a:rPr lang="en-US" sz="1050" dirty="0" err="1" smtClean="0"/>
              <a:t>Сврљигу</a:t>
            </a:r>
            <a:r>
              <a:rPr lang="en-US" sz="1050" dirty="0" smtClean="0"/>
              <a:t> и </a:t>
            </a:r>
            <a:r>
              <a:rPr lang="en-US" sz="1050" dirty="0" err="1" smtClean="0"/>
              <a:t>Бабушници</a:t>
            </a:r>
            <a:r>
              <a:rPr lang="en-US" sz="1050" dirty="0" smtClean="0"/>
              <a:t>", </a:t>
            </a:r>
            <a:r>
              <a:rPr lang="en-US" sz="1050" dirty="0" err="1" smtClean="0"/>
              <a:t>сабор</a:t>
            </a:r>
            <a:r>
              <a:rPr lang="en-US" sz="1050" dirty="0" smtClean="0"/>
              <a:t> </a:t>
            </a:r>
            <a:r>
              <a:rPr lang="en-US" sz="1050" dirty="0" err="1" smtClean="0"/>
              <a:t>бачијара</a:t>
            </a:r>
            <a:r>
              <a:rPr lang="en-US" sz="1050" dirty="0" smtClean="0"/>
              <a:t> у </a:t>
            </a:r>
            <a:r>
              <a:rPr lang="en-US" sz="1050" dirty="0" err="1" smtClean="0"/>
              <a:t>Стамници</a:t>
            </a:r>
            <a:r>
              <a:rPr lang="en-US" sz="1050" dirty="0" smtClean="0"/>
              <a:t>, </a:t>
            </a:r>
            <a:r>
              <a:rPr lang="en-US" sz="1050" dirty="0" err="1" smtClean="0"/>
              <a:t>Хомољски</a:t>
            </a:r>
            <a:r>
              <a:rPr lang="en-US" sz="1050" dirty="0" smtClean="0"/>
              <a:t> </a:t>
            </a:r>
            <a:r>
              <a:rPr lang="en-US" sz="1050" dirty="0" err="1" smtClean="0"/>
              <a:t>мотиви</a:t>
            </a:r>
            <a:r>
              <a:rPr lang="en-US" sz="1050" dirty="0" smtClean="0"/>
              <a:t> (</a:t>
            </a:r>
            <a:r>
              <a:rPr lang="en-US" sz="1050" dirty="0" err="1" smtClean="0"/>
              <a:t>златне</a:t>
            </a:r>
            <a:r>
              <a:rPr lang="en-US" sz="1050" dirty="0" smtClean="0"/>
              <a:t> </a:t>
            </a:r>
            <a:r>
              <a:rPr lang="en-US" sz="1050" dirty="0" err="1" smtClean="0"/>
              <a:t>руке,базар</a:t>
            </a:r>
            <a:r>
              <a:rPr lang="en-US" sz="1050" dirty="0" smtClean="0"/>
              <a:t> </a:t>
            </a:r>
            <a:r>
              <a:rPr lang="en-US" sz="1050" dirty="0" err="1" smtClean="0"/>
              <a:t>старих</a:t>
            </a:r>
            <a:r>
              <a:rPr lang="en-US" sz="1050" dirty="0" smtClean="0"/>
              <a:t> </a:t>
            </a:r>
            <a:r>
              <a:rPr lang="en-US" sz="1050" dirty="0" err="1" smtClean="0"/>
              <a:t>заната</a:t>
            </a:r>
            <a:r>
              <a:rPr lang="en-US" sz="1050" dirty="0" smtClean="0"/>
              <a:t> и </a:t>
            </a:r>
            <a:r>
              <a:rPr lang="en-US" sz="1050" dirty="0" err="1" smtClean="0"/>
              <a:t>испирање</a:t>
            </a:r>
            <a:r>
              <a:rPr lang="en-US" sz="1050" dirty="0" smtClean="0"/>
              <a:t> </a:t>
            </a:r>
            <a:r>
              <a:rPr lang="en-US" sz="1050" dirty="0" err="1" smtClean="0"/>
              <a:t>злата</a:t>
            </a:r>
            <a:r>
              <a:rPr lang="en-US" sz="1050" dirty="0" smtClean="0"/>
              <a:t>) , </a:t>
            </a:r>
            <a:r>
              <a:rPr lang="en-US" sz="1050" dirty="0" err="1" smtClean="0"/>
              <a:t>Моје</a:t>
            </a:r>
            <a:r>
              <a:rPr lang="en-US" sz="1050" dirty="0" smtClean="0"/>
              <a:t> </a:t>
            </a:r>
            <a:r>
              <a:rPr lang="en-US" sz="1050" dirty="0" err="1" smtClean="0"/>
              <a:t>лето</a:t>
            </a:r>
            <a:r>
              <a:rPr lang="en-US" sz="1050" dirty="0" smtClean="0"/>
              <a:t>, </a:t>
            </a:r>
            <a:r>
              <a:rPr lang="en-US" sz="1050" dirty="0" err="1" smtClean="0"/>
              <a:t>Златни</a:t>
            </a:r>
            <a:r>
              <a:rPr lang="en-US" sz="1050" dirty="0" smtClean="0"/>
              <a:t> </a:t>
            </a:r>
            <a:r>
              <a:rPr lang="en-US" sz="1050" dirty="0" err="1" smtClean="0"/>
              <a:t>дани</a:t>
            </a:r>
            <a:r>
              <a:rPr lang="en-US" sz="1050" dirty="0" smtClean="0"/>
              <a:t>, </a:t>
            </a:r>
            <a:r>
              <a:rPr lang="en-US" sz="1050" dirty="0" err="1" smtClean="0"/>
              <a:t>Ликовна</a:t>
            </a:r>
            <a:r>
              <a:rPr lang="en-US" sz="1050" dirty="0" smtClean="0"/>
              <a:t> </a:t>
            </a:r>
            <a:r>
              <a:rPr lang="en-US" sz="1050" dirty="0" err="1" smtClean="0"/>
              <a:t>колонија</a:t>
            </a:r>
            <a:r>
              <a:rPr lang="en-US" sz="1050" dirty="0" smtClean="0"/>
              <a:t>, РЕЛИ</a:t>
            </a:r>
            <a:endParaRPr kumimoji="0" lang="sr-Latn-RS" sz="1050" b="0" i="0" u="none" strike="noStrike" kern="1200" cap="none" spc="0" normalizeH="0" baseline="0" noProof="0" dirty="0">
              <a:ln>
                <a:noFill/>
              </a:ln>
              <a:solidFill>
                <a:prstClr val="black"/>
              </a:solidFill>
              <a:effectLst/>
              <a:uLnTx/>
              <a:uFillTx/>
              <a:latin typeface="Calibri"/>
              <a:ea typeface="+mn-ea"/>
              <a:cs typeface="+mn-cs"/>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xmlns="" val="0"/>
              </a:ext>
            </a:extLst>
          </a:blip>
          <a:srcRect l="21012" t="29630" r="33016" b="10609"/>
          <a:stretch/>
        </p:blipFill>
        <p:spPr>
          <a:xfrm>
            <a:off x="414579" y="1524001"/>
            <a:ext cx="2557221" cy="2493218"/>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xmlns="" val="0"/>
              </a:ext>
            </a:extLst>
          </a:blip>
          <a:srcRect l="10999" t="27034" r="10168"/>
          <a:stretch/>
        </p:blipFill>
        <p:spPr>
          <a:xfrm>
            <a:off x="3048000" y="1524001"/>
            <a:ext cx="3588049" cy="2490786"/>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xmlns="" val="0"/>
              </a:ext>
            </a:extLst>
          </a:blip>
          <a:srcRect l="26531" t="23891" r="21653"/>
          <a:stretch/>
        </p:blipFill>
        <p:spPr>
          <a:xfrm>
            <a:off x="6705600" y="1524001"/>
            <a:ext cx="2260989" cy="2490786"/>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xmlns="" val="0"/>
              </a:ext>
            </a:extLst>
          </a:blip>
          <a:srcRect l="1" r="1403"/>
          <a:stretch/>
        </p:blipFill>
        <p:spPr>
          <a:xfrm>
            <a:off x="5477359" y="4114800"/>
            <a:ext cx="3489230" cy="2362200"/>
          </a:xfrm>
          <a:prstGeom prst="rect">
            <a:avLst/>
          </a:prstGeom>
        </p:spPr>
      </p:pic>
      <p:sp>
        <p:nvSpPr>
          <p:cNvPr id="14" name="Title 2"/>
          <p:cNvSpPr txBox="1">
            <a:spLocks/>
          </p:cNvSpPr>
          <p:nvPr/>
        </p:nvSpPr>
        <p:spPr>
          <a:xfrm>
            <a:off x="274320" y="228600"/>
            <a:ext cx="8591550" cy="457200"/>
          </a:xfrm>
          <a:prstGeom prst="rect">
            <a:avLst/>
          </a:prstGeom>
          <a:solidFill>
            <a:schemeClr val="accent6">
              <a:lumMod val="20000"/>
              <a:lumOff val="80000"/>
            </a:schemeClr>
          </a:solidFill>
        </p:spPr>
        <p:txBody>
          <a:bodyPr vert="horz" lIns="91440" tIns="45720" rIns="91440" bIns="45720" rtlCol="0" anchor="b"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sr-Cyrl-RS" sz="2300" b="1" dirty="0" smtClean="0"/>
              <a:t>ПРОГРАМ 4. </a:t>
            </a:r>
            <a:r>
              <a:rPr lang="sr-Cyrl-RS" sz="2300" b="1" dirty="0" smtClean="0">
                <a:solidFill>
                  <a:srgbClr val="C00000"/>
                </a:solidFill>
              </a:rPr>
              <a:t>Развој туризма</a:t>
            </a:r>
            <a:endParaRPr lang="sr-Latn-RS" sz="2300" b="1" dirty="0">
              <a:solidFill>
                <a:srgbClr val="C00000"/>
              </a:solidFill>
            </a:endParaRPr>
          </a:p>
        </p:txBody>
      </p:sp>
      <p:pic>
        <p:nvPicPr>
          <p:cNvPr id="15" name="Picture 14" descr="Program 4 - Homoljski motivi.jpg"/>
          <p:cNvPicPr>
            <a:picLocks noChangeAspect="1"/>
          </p:cNvPicPr>
          <p:nvPr/>
        </p:nvPicPr>
        <p:blipFill>
          <a:blip r:embed="rId6" cstate="print"/>
          <a:stretch>
            <a:fillRect/>
          </a:stretch>
        </p:blipFill>
        <p:spPr>
          <a:xfrm>
            <a:off x="6172200" y="696317"/>
            <a:ext cx="2794000" cy="980083"/>
          </a:xfrm>
          <a:prstGeom prst="rect">
            <a:avLst/>
          </a:prstGeom>
        </p:spPr>
      </p:pic>
    </p:spTree>
    <p:extLst>
      <p:ext uri="{BB962C8B-B14F-4D97-AF65-F5344CB8AC3E}">
        <p14:creationId xmlns:p14="http://schemas.microsoft.com/office/powerpoint/2010/main" xmlns="" val="23132316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20040" y="990600"/>
            <a:ext cx="4632960" cy="2286000"/>
          </a:xfrm>
        </p:spPr>
        <p:txBody>
          <a:bodyPr>
            <a:normAutofit fontScale="85000" lnSpcReduction="20000"/>
          </a:bodyPr>
          <a:lstStyle/>
          <a:p>
            <a:pPr>
              <a:buFont typeface="Wingdings" pitchFamily="2" charset="2"/>
              <a:buChar char="q"/>
            </a:pPr>
            <a:r>
              <a:rPr lang="sr-Cyrl-RS" sz="2200" b="1" dirty="0" smtClean="0"/>
              <a:t> Укупно утрошено: 3.597.184 динара</a:t>
            </a:r>
          </a:p>
          <a:p>
            <a:pPr marL="0">
              <a:lnSpc>
                <a:spcPct val="100000"/>
              </a:lnSpc>
              <a:spcBef>
                <a:spcPts val="0"/>
              </a:spcBef>
              <a:buNone/>
            </a:pPr>
            <a:endParaRPr lang="en-US" sz="1200" dirty="0" smtClean="0"/>
          </a:p>
          <a:p>
            <a:pPr marL="0" algn="just">
              <a:lnSpc>
                <a:spcPct val="100000"/>
              </a:lnSpc>
              <a:spcBef>
                <a:spcPts val="0"/>
              </a:spcBef>
              <a:buNone/>
            </a:pPr>
            <a:r>
              <a:rPr lang="sr-Cyrl-RS" sz="1200" dirty="0" smtClean="0"/>
              <a:t>Програм обухвата: </a:t>
            </a:r>
            <a:r>
              <a:rPr lang="ru-RU" sz="1200" dirty="0" smtClean="0"/>
              <a:t>Усвојен буџет 5.000.000,00 , текући буџет 3.763.000.00 извршење је 3.597.183,73.                                                                   Уз учешће пољоприврдних произвођача-Програмом подршке за спровођење пољопривредне политике и политике руралног развоја општине Кучево за 2024.годину (</a:t>
            </a:r>
            <a:r>
              <a:rPr lang="ru-RU" sz="900" dirty="0" smtClean="0"/>
              <a:t>Прва</a:t>
            </a:r>
            <a:r>
              <a:rPr lang="ru-RU" sz="1200" dirty="0" smtClean="0"/>
              <a:t> измена) укупна планирана средства износе 6.350.000,00 динара. Из свега наведено се види да укупна уговорена реализација по предметном Програму износи 5.750.446,37 динара, односно 90.55%.Важно је напоменути да је у оквиру мера руралног развоја пољопривредницима у 2024 исплаћено 3.597.183,73 динара, при чему је укупна вредност инвестиција у дате мере износила 6.300.735,00 динара, односно у укупној вредности инвестиција пољопривредни произвођачи су учествовали са 57, 1% сопствених средстава, док је ЈЛС Кучево учествовала са  42,9%. Средства су додељена након тренске контроле, по поднетим захтевима за подстицаје у оквиру те мере, о чему су сачињени записници са пратећом фото-документацијом.</a:t>
            </a:r>
            <a:endParaRPr lang="sr-Cyrl-RS" sz="1200" dirty="0" smtClean="0"/>
          </a:p>
        </p:txBody>
      </p:sp>
      <p:sp>
        <p:nvSpPr>
          <p:cNvPr id="6" name="Rectangle 5"/>
          <p:cNvSpPr/>
          <p:nvPr/>
        </p:nvSpPr>
        <p:spPr>
          <a:xfrm>
            <a:off x="381000" y="3200400"/>
            <a:ext cx="4648200" cy="2185214"/>
          </a:xfrm>
          <a:prstGeom prst="rect">
            <a:avLst/>
          </a:prstGeom>
        </p:spPr>
        <p:txBody>
          <a:bodyPr wrap="square" anchor="ctr">
            <a:spAutoFit/>
          </a:bodyPr>
          <a:lstStyle/>
          <a:p>
            <a:pPr marL="171450" lvl="0" indent="-171450" algn="just">
              <a:buFont typeface="Arial" pitchFamily="34" charset="0"/>
              <a:buChar char="•"/>
              <a:defRPr/>
            </a:pPr>
            <a:r>
              <a:rPr kumimoji="0" lang="sr-Cyrl-CS" sz="800" b="0" i="0" u="none" strike="noStrike" kern="1200" cap="none" spc="0" normalizeH="0" baseline="0" noProof="0" dirty="0" smtClean="0">
                <a:ln>
                  <a:noFill/>
                </a:ln>
                <a:solidFill>
                  <a:prstClr val="black"/>
                </a:solidFill>
                <a:effectLst/>
                <a:uLnTx/>
                <a:uFillTx/>
                <a:latin typeface="Calibri"/>
                <a:ea typeface="+mn-ea"/>
                <a:cs typeface="+mn-cs"/>
              </a:rPr>
              <a:t>Програмска активност - </a:t>
            </a:r>
            <a:r>
              <a:rPr lang="ru-RU" sz="800" dirty="0" smtClean="0">
                <a:solidFill>
                  <a:prstClr val="black"/>
                </a:solidFill>
              </a:rPr>
              <a:t>По Програму подршке за спроводјење пољопривредне политике и политике руралног развоја опстине Кучево за 2023. годину у оквиру мере 100. 1 Регреси планирано је 1.150.000,00  динара.У циљу унапређења генетике и производних особина гајених грла говеда на подручју општине Кучево планирана је мера подршке – регрес за обављање вештачког осемењавањагрла</a:t>
            </a:r>
          </a:p>
          <a:p>
            <a:pPr marL="171450" lvl="0" indent="-171450" algn="just">
              <a:buFont typeface="Arial" pitchFamily="34" charset="0"/>
              <a:buChar char="•"/>
              <a:defRPr/>
            </a:pPr>
            <a:r>
              <a:rPr lang="ru-RU" sz="800" dirty="0" smtClean="0">
                <a:solidFill>
                  <a:prstClr val="black"/>
                </a:solidFill>
              </a:rPr>
              <a:t>говеда која се гаје на подручју општине Кучево. Регресирање вештачког осемењавања грла јестеједан од</a:t>
            </a:r>
          </a:p>
          <a:p>
            <a:pPr marL="171450" lvl="0" indent="-171450" algn="just">
              <a:buFont typeface="Arial" pitchFamily="34" charset="0"/>
              <a:buChar char="•"/>
              <a:defRPr/>
            </a:pPr>
            <a:r>
              <a:rPr lang="ru-RU" sz="800" dirty="0" smtClean="0">
                <a:solidFill>
                  <a:prstClr val="black"/>
                </a:solidFill>
              </a:rPr>
              <a:t>начина за унапређење расног састава, а самим тим и за повећање броја квалитетних приплодних грла.</a:t>
            </a:r>
          </a:p>
          <a:p>
            <a:pPr marL="171450" lvl="0" indent="-171450" algn="just">
              <a:buFont typeface="Arial" pitchFamily="34" charset="0"/>
              <a:buChar char="•"/>
              <a:defRPr/>
            </a:pPr>
            <a:r>
              <a:rPr lang="ru-RU" sz="800" dirty="0" smtClean="0">
                <a:solidFill>
                  <a:prstClr val="black"/>
                </a:solidFill>
              </a:rPr>
              <a:t>На овај начин, пољопривредна газдинства су мотивисана да сачувају грла у производном запату и</a:t>
            </a:r>
          </a:p>
          <a:p>
            <a:pPr marL="171450" lvl="0" indent="-171450" algn="just">
              <a:buFont typeface="Arial" pitchFamily="34" charset="0"/>
              <a:buChar char="•"/>
              <a:defRPr/>
            </a:pPr>
            <a:r>
              <a:rPr lang="ru-RU" sz="800" dirty="0" smtClean="0">
                <a:solidFill>
                  <a:prstClr val="black"/>
                </a:solidFill>
              </a:rPr>
              <a:t>увећавају њихов број. Спровођењем ове мере ствара се могућност да сточари осемењавају своја грла</a:t>
            </a:r>
          </a:p>
          <a:p>
            <a:pPr marL="171450" lvl="0" indent="-171450" algn="just">
              <a:buFont typeface="Arial" pitchFamily="34" charset="0"/>
              <a:buChar char="•"/>
              <a:defRPr/>
            </a:pPr>
            <a:r>
              <a:rPr lang="ru-RU" sz="800" dirty="0" smtClean="0">
                <a:solidFill>
                  <a:prstClr val="black"/>
                </a:solidFill>
              </a:rPr>
              <a:t>семеном високо квалитетних бикова и самим тим још значајније утичу на унапређење расног састава. У</a:t>
            </a:r>
          </a:p>
          <a:p>
            <a:pPr marL="171450" lvl="0" indent="-171450" algn="just">
              <a:buFont typeface="Arial" pitchFamily="34" charset="0"/>
              <a:buChar char="•"/>
              <a:defRPr/>
            </a:pPr>
            <a:r>
              <a:rPr lang="ru-RU" sz="800" dirty="0" smtClean="0">
                <a:solidFill>
                  <a:prstClr val="black"/>
                </a:solidFill>
              </a:rPr>
              <a:t>току прошле године је по Програму мера подржано укупно 141 пољопривредна произвођача за вештачко</a:t>
            </a:r>
          </a:p>
          <a:p>
            <a:pPr marL="171450" lvl="0" indent="-171450" algn="just">
              <a:buFont typeface="Arial" pitchFamily="34" charset="0"/>
              <a:buChar char="•"/>
              <a:defRPr/>
            </a:pPr>
            <a:r>
              <a:rPr lang="ru-RU" sz="800" dirty="0" smtClean="0">
                <a:solidFill>
                  <a:prstClr val="black"/>
                </a:solidFill>
              </a:rPr>
              <a:t>осемењавање  говеда.</a:t>
            </a:r>
            <a:endParaRPr kumimoji="0" lang="ru-RU" sz="800" b="0" i="0" u="none" strike="noStrike" kern="1200" cap="none" spc="0" normalizeH="0" baseline="0" noProof="0" dirty="0" smtClean="0">
              <a:ln>
                <a:noFill/>
              </a:ln>
              <a:solidFill>
                <a:prstClr val="black"/>
              </a:solidFill>
              <a:effectLst/>
              <a:uLnTx/>
              <a:uFillTx/>
              <a:latin typeface="Calibri"/>
              <a:ea typeface="+mn-ea"/>
              <a:cs typeface="+mn-cs"/>
            </a:endParaRPr>
          </a:p>
        </p:txBody>
      </p:sp>
      <p:sp>
        <p:nvSpPr>
          <p:cNvPr id="9" name="Title 2"/>
          <p:cNvSpPr txBox="1">
            <a:spLocks/>
          </p:cNvSpPr>
          <p:nvPr/>
        </p:nvSpPr>
        <p:spPr>
          <a:xfrm>
            <a:off x="276225" y="135478"/>
            <a:ext cx="8591550" cy="626522"/>
          </a:xfrm>
          <a:prstGeom prst="rect">
            <a:avLst/>
          </a:prstGeom>
        </p:spPr>
        <p:txBody>
          <a:bodyPr vert="horz" lIns="91440" tIns="45720" rIns="91440" bIns="45720" rtlCol="0" anchor="b" anchorCtr="0">
            <a:noAutofit/>
          </a:body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sr-Cyrl-RS" sz="2800" b="1" i="0" u="none" strike="noStrike" kern="1200" cap="none" spc="0" normalizeH="0" baseline="0" noProof="0" dirty="0" smtClean="0">
                <a:ln>
                  <a:noFill/>
                </a:ln>
                <a:solidFill>
                  <a:prstClr val="black"/>
                </a:solidFill>
                <a:effectLst/>
                <a:uLnTx/>
                <a:uFillTx/>
                <a:latin typeface="Calibri Light"/>
                <a:ea typeface="+mn-ea"/>
                <a:cs typeface="+mn-cs"/>
              </a:rPr>
              <a:t>ПРОГРАМ 5.</a:t>
            </a:r>
            <a:r>
              <a:rPr kumimoji="0" lang="sr-Cyrl-RS" sz="2800" b="0" i="0" u="none" strike="noStrike" kern="1200" cap="none" spc="0" normalizeH="0" baseline="0" noProof="0" dirty="0" smtClean="0">
                <a:ln>
                  <a:noFill/>
                </a:ln>
                <a:solidFill>
                  <a:prstClr val="black"/>
                </a:solidFill>
                <a:effectLst/>
                <a:uLnTx/>
                <a:uFillTx/>
                <a:latin typeface="Calibri Light"/>
                <a:ea typeface="+mn-ea"/>
                <a:cs typeface="+mn-cs"/>
              </a:rPr>
              <a:t> </a:t>
            </a:r>
            <a:r>
              <a:rPr kumimoji="0" lang="sr-Cyrl-RS" sz="2800" b="0" i="0" u="none" strike="noStrike" kern="1200" cap="none" spc="0" normalizeH="0" baseline="0" noProof="0" dirty="0" smtClean="0">
                <a:ln>
                  <a:noFill/>
                </a:ln>
                <a:solidFill>
                  <a:srgbClr val="C00000"/>
                </a:solidFill>
                <a:effectLst/>
                <a:uLnTx/>
                <a:uFillTx/>
                <a:latin typeface="Calibri Light"/>
                <a:ea typeface="+mn-ea"/>
                <a:cs typeface="+mn-cs"/>
              </a:rPr>
              <a:t>Пољопривреда и рурални развој</a:t>
            </a:r>
            <a:endParaRPr kumimoji="0" lang="sr-Latn-RS" sz="2800" b="0" i="0" u="none" strike="noStrike" kern="1200" cap="none" spc="0" normalizeH="0" baseline="0" noProof="0" dirty="0">
              <a:ln>
                <a:noFill/>
              </a:ln>
              <a:solidFill>
                <a:srgbClr val="C00000"/>
              </a:solidFill>
              <a:effectLst/>
              <a:uLnTx/>
              <a:uFillTx/>
              <a:latin typeface="Calibri Light"/>
              <a:ea typeface="+mn-ea"/>
              <a:cs typeface="+mn-cs"/>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257800" y="1143000"/>
            <a:ext cx="3429000" cy="4365117"/>
          </a:xfrm>
          <a:prstGeom prst="rect">
            <a:avLst/>
          </a:prstGeom>
        </p:spPr>
      </p:pic>
      <p:sp>
        <p:nvSpPr>
          <p:cNvPr id="10" name="Title 2"/>
          <p:cNvSpPr txBox="1">
            <a:spLocks/>
          </p:cNvSpPr>
          <p:nvPr/>
        </p:nvSpPr>
        <p:spPr>
          <a:xfrm>
            <a:off x="276225" y="228600"/>
            <a:ext cx="8591550" cy="457200"/>
          </a:xfrm>
          <a:prstGeom prst="rect">
            <a:avLst/>
          </a:prstGeom>
          <a:solidFill>
            <a:schemeClr val="accent6">
              <a:lumMod val="20000"/>
              <a:lumOff val="80000"/>
            </a:schemeClr>
          </a:solidFill>
        </p:spPr>
        <p:txBody>
          <a:bodyPr vert="horz" lIns="91440" tIns="45720" rIns="91440" bIns="45720" rtlCol="0" anchor="b"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sr-Cyrl-RS" sz="2300" b="1" dirty="0" smtClean="0"/>
              <a:t>ПРОГРАМ 5. </a:t>
            </a:r>
            <a:r>
              <a:rPr lang="sr-Cyrl-RS" sz="2300" b="1" dirty="0" smtClean="0">
                <a:solidFill>
                  <a:srgbClr val="C00000"/>
                </a:solidFill>
              </a:rPr>
              <a:t>Пољопривреда и рурални развој</a:t>
            </a:r>
            <a:endParaRPr lang="sr-Latn-RS" sz="2300" b="1" dirty="0">
              <a:solidFill>
                <a:srgbClr val="C00000"/>
              </a:solidFill>
            </a:endParaRPr>
          </a:p>
        </p:txBody>
      </p:sp>
      <p:sp>
        <p:nvSpPr>
          <p:cNvPr id="15" name="Rectangle 14"/>
          <p:cNvSpPr/>
          <p:nvPr/>
        </p:nvSpPr>
        <p:spPr>
          <a:xfrm>
            <a:off x="381000" y="5562600"/>
            <a:ext cx="8305800" cy="1015663"/>
          </a:xfrm>
          <a:prstGeom prst="rect">
            <a:avLst/>
          </a:prstGeom>
        </p:spPr>
        <p:txBody>
          <a:bodyPr wrap="square" anchor="ctr">
            <a:spAutoFit/>
          </a:bodyPr>
          <a:lstStyle/>
          <a:p>
            <a:pPr marL="180975" lvl="0" indent="-180975" algn="just">
              <a:buFont typeface="Arial" pitchFamily="34" charset="0"/>
              <a:buChar char="•"/>
              <a:defRPr/>
            </a:pPr>
            <a:r>
              <a:rPr kumimoji="0" lang="ru-RU" sz="1000" b="0" i="0" u="none" strike="noStrike" kern="1200" cap="none" spc="0" normalizeH="0" baseline="0" noProof="0" dirty="0" smtClean="0">
                <a:ln>
                  <a:noFill/>
                </a:ln>
                <a:solidFill>
                  <a:prstClr val="black"/>
                </a:solidFill>
                <a:effectLst/>
                <a:uLnTx/>
                <a:uFillTx/>
                <a:latin typeface="Calibri"/>
                <a:ea typeface="+mn-ea"/>
                <a:cs typeface="+mn-cs"/>
              </a:rPr>
              <a:t>Програмска</a:t>
            </a:r>
            <a:r>
              <a:rPr kumimoji="0" lang="en-US" sz="1000" b="0" i="0" u="none" strike="noStrike" kern="1200" cap="none" spc="0" normalizeH="0" noProof="0" dirty="0" smtClean="0">
                <a:ln>
                  <a:noFill/>
                </a:ln>
                <a:solidFill>
                  <a:prstClr val="black"/>
                </a:solidFill>
                <a:effectLst/>
                <a:uLnTx/>
                <a:uFillTx/>
                <a:latin typeface="Calibri"/>
                <a:ea typeface="+mn-ea"/>
                <a:cs typeface="+mn-cs"/>
              </a:rPr>
              <a:t>  </a:t>
            </a:r>
            <a:r>
              <a:rPr kumimoji="0" lang="sr-Cyrl-RS" sz="1000" b="0" i="0" u="none" strike="noStrike" kern="1200" cap="none" spc="0" normalizeH="0" noProof="0" dirty="0" smtClean="0">
                <a:ln>
                  <a:noFill/>
                </a:ln>
                <a:solidFill>
                  <a:prstClr val="black"/>
                </a:solidFill>
                <a:effectLst/>
                <a:uLnTx/>
                <a:uFillTx/>
                <a:latin typeface="Calibri"/>
                <a:ea typeface="+mn-ea"/>
                <a:cs typeface="+mn-cs"/>
              </a:rPr>
              <a:t>активност-</a:t>
            </a:r>
            <a:r>
              <a:rPr lang="ru-RU" sz="1000" dirty="0" smtClean="0">
                <a:solidFill>
                  <a:prstClr val="black"/>
                </a:solidFill>
              </a:rPr>
              <a:t>Током </a:t>
            </a:r>
            <a:r>
              <a:rPr lang="ru-RU" sz="1000" dirty="0" smtClean="0">
                <a:solidFill>
                  <a:prstClr val="black"/>
                </a:solidFill>
              </a:rPr>
              <a:t>2024. године у оквиру мера руралног развоја планирано је 3.300.000,00 динара.,последњом изменом 2.550.000,00.Подржано је укупно 64 пољопривредних произвођача, од чега 8 произвођача за набавку квалитетних грла говеда млечних раса, 6 произвођача за набавку аутохтоних грла оваца које се користе за производњу меса, 11 произвођача за набавку опреме за пчеларство и нових пчелињих друштава, 36 произвођач за набавку машине и опреме,  и 3 пољопривредних произвођача кроз набавку пластеника. За посебне подстицаје планирано је 1.000.000  динара. У оквиру посебних подстицаја подрзано је  1 одгајивацка организација, а ОУ Куцево је реализовала промотивне активности пољопривредника.</a:t>
            </a:r>
            <a:endParaRPr kumimoji="0" lang="sr-Cyrl-CS" sz="1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2873140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57200"/>
            <a:ext cx="8229600" cy="609600"/>
          </a:xfrm>
          <a:solidFill>
            <a:schemeClr val="bg1">
              <a:lumMod val="85000"/>
            </a:schemeClr>
          </a:solidFill>
        </p:spPr>
        <p:txBody>
          <a:bodyPr>
            <a:normAutofit/>
          </a:bodyPr>
          <a:lstStyle/>
          <a:p>
            <a:pPr algn="ctr"/>
            <a:r>
              <a:rPr lang="sr-Cyrl-RS" sz="3500" b="1" dirty="0"/>
              <a:t>САДРЖАЈ</a:t>
            </a:r>
            <a:r>
              <a:rPr lang="sr-Cyrl-RS" sz="3000" b="1" dirty="0" smtClean="0"/>
              <a:t>:</a:t>
            </a:r>
            <a:endParaRPr lang="sr-Latn-RS" sz="3000" b="1" dirty="0"/>
          </a:p>
        </p:txBody>
      </p:sp>
      <p:sp>
        <p:nvSpPr>
          <p:cNvPr id="2" name="Content Placeholder 1"/>
          <p:cNvSpPr>
            <a:spLocks noGrp="1"/>
          </p:cNvSpPr>
          <p:nvPr>
            <p:ph sz="quarter" idx="13"/>
          </p:nvPr>
        </p:nvSpPr>
        <p:spPr>
          <a:xfrm>
            <a:off x="533400" y="1447801"/>
            <a:ext cx="8229600" cy="5105400"/>
          </a:xfrm>
        </p:spPr>
        <p:txBody>
          <a:bodyPr>
            <a:normAutofit lnSpcReduction="10000"/>
          </a:bodyPr>
          <a:lstStyle/>
          <a:p>
            <a:pPr>
              <a:spcBef>
                <a:spcPts val="1200"/>
              </a:spcBef>
              <a:spcAft>
                <a:spcPts val="1200"/>
              </a:spcAft>
            </a:pPr>
            <a:r>
              <a:rPr lang="sr-Cyrl-RS" dirty="0"/>
              <a:t>Уводна реч</a:t>
            </a:r>
          </a:p>
          <a:p>
            <a:pPr>
              <a:spcBef>
                <a:spcPts val="1200"/>
              </a:spcBef>
              <a:spcAft>
                <a:spcPts val="1200"/>
              </a:spcAft>
            </a:pPr>
            <a:r>
              <a:rPr lang="sr-Cyrl-RS" dirty="0"/>
              <a:t>Структура остварених текућих прихода и примања</a:t>
            </a:r>
          </a:p>
          <a:p>
            <a:pPr>
              <a:spcBef>
                <a:spcPts val="1200"/>
              </a:spcBef>
              <a:spcAft>
                <a:spcPts val="1200"/>
              </a:spcAft>
            </a:pPr>
            <a:r>
              <a:rPr lang="sr-Cyrl-RS" dirty="0"/>
              <a:t>Остварење прихода и примања у односу на план</a:t>
            </a:r>
          </a:p>
          <a:p>
            <a:pPr>
              <a:spcBef>
                <a:spcPts val="1200"/>
              </a:spcBef>
              <a:spcAft>
                <a:spcPts val="1200"/>
              </a:spcAft>
            </a:pPr>
            <a:r>
              <a:rPr lang="sr-Cyrl-RS" dirty="0"/>
              <a:t>Месечна динамика остварења прихода</a:t>
            </a:r>
          </a:p>
          <a:p>
            <a:pPr>
              <a:spcBef>
                <a:spcPts val="1200"/>
              </a:spcBef>
              <a:spcAft>
                <a:spcPts val="1200"/>
              </a:spcAft>
            </a:pPr>
            <a:r>
              <a:rPr lang="sr-Cyrl-RS" dirty="0"/>
              <a:t>Структура извршених расхода и издатака</a:t>
            </a:r>
          </a:p>
          <a:p>
            <a:pPr>
              <a:spcBef>
                <a:spcPts val="1200"/>
              </a:spcBef>
              <a:spcAft>
                <a:spcPts val="1200"/>
              </a:spcAft>
            </a:pPr>
            <a:r>
              <a:rPr lang="sr-Cyrl-RS" dirty="0"/>
              <a:t>Извршење расхода и издатака у односу на план</a:t>
            </a:r>
          </a:p>
          <a:p>
            <a:pPr>
              <a:spcBef>
                <a:spcPts val="1200"/>
              </a:spcBef>
              <a:spcAft>
                <a:spcPts val="1200"/>
              </a:spcAft>
            </a:pPr>
            <a:r>
              <a:rPr lang="sr-Cyrl-RS" dirty="0"/>
              <a:t>Месечна динамика извршења расхода</a:t>
            </a:r>
          </a:p>
          <a:p>
            <a:pPr>
              <a:spcBef>
                <a:spcPts val="1200"/>
              </a:spcBef>
              <a:spcAft>
                <a:spcPts val="1200"/>
              </a:spcAft>
            </a:pPr>
            <a:r>
              <a:rPr lang="sr-Cyrl-RS" dirty="0"/>
              <a:t>Преглед извршења по корисницима</a:t>
            </a:r>
          </a:p>
          <a:p>
            <a:pPr>
              <a:spcBef>
                <a:spcPts val="1200"/>
              </a:spcBef>
              <a:spcAft>
                <a:spcPts val="1200"/>
              </a:spcAft>
            </a:pPr>
            <a:r>
              <a:rPr lang="sr-Cyrl-RS" dirty="0"/>
              <a:t>Преглед </a:t>
            </a:r>
            <a:r>
              <a:rPr lang="sr-Cyrl-RS" dirty="0" smtClean="0"/>
              <a:t>програмске структуре буџета</a:t>
            </a:r>
            <a:endParaRPr lang="sr-Latn-R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791200" y="4624387"/>
            <a:ext cx="2895600" cy="162877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162800" y="1180454"/>
            <a:ext cx="1524000" cy="1524000"/>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xmlns="" val="0"/>
              </a:ext>
            </a:extLst>
          </a:blip>
          <a:srcRect b="30625"/>
          <a:stretch/>
        </p:blipFill>
        <p:spPr>
          <a:xfrm>
            <a:off x="6477000" y="2590800"/>
            <a:ext cx="2209800" cy="1778327"/>
          </a:xfrm>
          <a:prstGeom prst="rect">
            <a:avLst/>
          </a:prstGeom>
        </p:spPr>
      </p:pic>
    </p:spTree>
    <p:extLst>
      <p:ext uri="{BB962C8B-B14F-4D97-AF65-F5344CB8AC3E}">
        <p14:creationId xmlns:p14="http://schemas.microsoft.com/office/powerpoint/2010/main" xmlns="" val="23116824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6225" y="152400"/>
            <a:ext cx="8591550" cy="609600"/>
          </a:xfrm>
        </p:spPr>
        <p:txBody>
          <a:bodyPr>
            <a:noAutofit/>
          </a:bodyPr>
          <a:lstStyle/>
          <a:p>
            <a:r>
              <a:rPr lang="sr-Cyrl-RS" b="1" dirty="0"/>
              <a:t>ПРОГРАМ 6.</a:t>
            </a:r>
            <a:r>
              <a:rPr lang="sr-Cyrl-RS" dirty="0"/>
              <a:t> </a:t>
            </a:r>
            <a:r>
              <a:rPr lang="sr-Cyrl-RS" dirty="0">
                <a:solidFill>
                  <a:srgbClr val="C00000"/>
                </a:solidFill>
              </a:rPr>
              <a:t>Заштита животне средин</a:t>
            </a:r>
            <a:r>
              <a:rPr lang="sr-Cyrl-RS" sz="3500" dirty="0">
                <a:solidFill>
                  <a:srgbClr val="C00000"/>
                </a:solidFill>
              </a:rPr>
              <a:t>е</a:t>
            </a:r>
            <a:endParaRPr lang="sr-Latn-RS" sz="3500" dirty="0">
              <a:solidFill>
                <a:srgbClr val="C00000"/>
              </a:solidFill>
            </a:endParaRPr>
          </a:p>
        </p:txBody>
      </p:sp>
      <p:sp>
        <p:nvSpPr>
          <p:cNvPr id="2" name="Content Placeholder 1"/>
          <p:cNvSpPr>
            <a:spLocks noGrp="1"/>
          </p:cNvSpPr>
          <p:nvPr>
            <p:ph sz="quarter" idx="13"/>
          </p:nvPr>
        </p:nvSpPr>
        <p:spPr>
          <a:xfrm>
            <a:off x="274320" y="990600"/>
            <a:ext cx="8595360" cy="2819400"/>
          </a:xfrm>
        </p:spPr>
        <p:txBody>
          <a:bodyPr>
            <a:normAutofit lnSpcReduction="10000"/>
          </a:bodyPr>
          <a:lstStyle/>
          <a:p>
            <a:pPr>
              <a:buFont typeface="Wingdings" pitchFamily="2" charset="2"/>
              <a:buChar char="q"/>
            </a:pPr>
            <a:r>
              <a:rPr lang="sr-Cyrl-RS" sz="1900" b="1" dirty="0" smtClean="0"/>
              <a:t> Укупно утрошено: 6.408.107</a:t>
            </a:r>
            <a:r>
              <a:rPr lang="en-US" sz="1900" b="1" dirty="0" smtClean="0"/>
              <a:t> </a:t>
            </a:r>
            <a:r>
              <a:rPr lang="sr-Cyrl-RS" sz="1900" b="1" dirty="0" smtClean="0"/>
              <a:t> </a:t>
            </a:r>
            <a:r>
              <a:rPr lang="sr-Cyrl-RS" sz="1900" b="1" dirty="0"/>
              <a:t>динара</a:t>
            </a:r>
          </a:p>
          <a:p>
            <a:pPr algn="just"/>
            <a:r>
              <a:rPr lang="ru-RU" sz="1100" dirty="0" smtClean="0"/>
              <a:t>Санацијом и уклањањем дивљих депонија на територији општине Кучево остварују се циљеви унапређења животних услова грађана, лепша и чистија животна средина и отклањају негативни ефекти које дивље депоније имају на животну средину, водоизворишта, водотокове и здравље људи. Набавком нових канти и контејнера, посебно контејнера за пепео, грађанима ће бити једоставније да правилно одлажу отпад, с посебним акцентом на жар и пепео, како би се спречило паљење и хабање контејнера, као и већи пожари. Едукацијом и активностима везаним за заштиту животне средине, подизаћемо свест становника наше општине да чувају своју средину и ангажују се око акција у вези са тим. Чишћење </a:t>
            </a:r>
            <a:r>
              <a:rPr lang="ru-RU" sz="1100" dirty="0" smtClean="0"/>
              <a:t>колектора градске канализације у улии Светог Саве,Браће Ивковића,Жике Поповића,7 јула,Царице Милице и чеде Васовића</a:t>
            </a:r>
            <a:r>
              <a:rPr lang="ru-RU" sz="1100" dirty="0" smtClean="0"/>
              <a:t>. </a:t>
            </a:r>
            <a:endParaRPr lang="ru-RU" sz="1100" dirty="0" smtClean="0"/>
          </a:p>
          <a:p>
            <a:pPr algn="just"/>
            <a:r>
              <a:rPr lang="ru-RU" sz="1100" dirty="0" smtClean="0"/>
              <a:t>Програмске </a:t>
            </a:r>
            <a:r>
              <a:rPr lang="ru-RU" sz="1100" dirty="0" smtClean="0"/>
              <a:t>активности коришћења средстава буџетског фонда за заштиту животне средине у 2024 палнира: </a:t>
            </a:r>
            <a:r>
              <a:rPr lang="ru-RU" sz="1100" dirty="0" smtClean="0"/>
              <a:t>Набавка </a:t>
            </a:r>
            <a:r>
              <a:rPr lang="ru-RU" sz="1100" dirty="0" smtClean="0"/>
              <a:t>канти и контејнера за унапређенје заштите животне средине на јаавним површинама, набавка контејнера за пепео,опремање рециклажног центра.</a:t>
            </a:r>
            <a:endParaRPr lang="ru-RU" sz="1100" dirty="0" smtClean="0"/>
          </a:p>
          <a:p>
            <a:pPr algn="just"/>
            <a:r>
              <a:rPr lang="sr-Cyrl-RS" sz="1100" dirty="0" smtClean="0"/>
              <a:t>Пројекат-</a:t>
            </a:r>
            <a:r>
              <a:rPr lang="ru-RU" sz="1100" dirty="0" smtClean="0"/>
              <a:t>Средства су намењена за израду урбанистичког пројекта за пречишћивач фекалне канализације. Чека се одговор Министарства грађевинарства, саобраћаја и инфраструктуре за коначну величину будућег пречишћивача како бисмо могли тражене податке да уврстимо у урбанистички пројекат. Како се инициално на основу претпоставка које урадио стручни тим министарства одредило да Кучево има пречишћивач величине 3000 еквивалент јединица, ЦРБС као извођач радова на пројекту "Чиста Србија" је по добијању посла на територији општине Кучево приступио мерењима количине и врсте фекалног отпада. Добијени резултати су се значајно одударали од првобитне величине која је дефинисана за пречишћивач Кучево па из тог разлога и општина Кучево није израдила Урбанистички пројекат који  директо зависи од предефинисане величине истог.</a:t>
            </a:r>
            <a:endParaRPr lang="sr-Cyrl-RS" sz="1100" dirty="0"/>
          </a:p>
          <a:p>
            <a:pPr marL="109728" indent="0">
              <a:buNone/>
            </a:pPr>
            <a:endParaRPr lang="sr-Cyrl-RS" sz="1100"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xmlns="" val="0"/>
              </a:ext>
            </a:extLst>
          </a:blip>
          <a:srcRect l="14673" t="22895" r="5423" b="6263"/>
          <a:stretch/>
        </p:blipFill>
        <p:spPr>
          <a:xfrm>
            <a:off x="533400" y="3810000"/>
            <a:ext cx="4262034" cy="251847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375328" y="3810000"/>
            <a:ext cx="3387672" cy="2540754"/>
          </a:xfrm>
          <a:prstGeom prst="rect">
            <a:avLst/>
          </a:prstGeom>
        </p:spPr>
      </p:pic>
      <p:sp>
        <p:nvSpPr>
          <p:cNvPr id="9" name="Title 2"/>
          <p:cNvSpPr txBox="1">
            <a:spLocks/>
          </p:cNvSpPr>
          <p:nvPr/>
        </p:nvSpPr>
        <p:spPr>
          <a:xfrm>
            <a:off x="274320" y="228600"/>
            <a:ext cx="8591550" cy="457200"/>
          </a:xfrm>
          <a:prstGeom prst="rect">
            <a:avLst/>
          </a:prstGeom>
          <a:solidFill>
            <a:schemeClr val="accent6">
              <a:lumMod val="20000"/>
              <a:lumOff val="80000"/>
            </a:schemeClr>
          </a:solidFill>
        </p:spPr>
        <p:txBody>
          <a:bodyPr vert="horz" lIns="91440" tIns="45720" rIns="91440" bIns="45720" rtlCol="0" anchor="b"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sr-Cyrl-RS" sz="2300" b="1" dirty="0" smtClean="0"/>
              <a:t>ПРОГРАМ 6. </a:t>
            </a:r>
            <a:r>
              <a:rPr lang="sr-Cyrl-RS" sz="2300" b="1" dirty="0" smtClean="0">
                <a:solidFill>
                  <a:srgbClr val="C00000"/>
                </a:solidFill>
              </a:rPr>
              <a:t>Заштита животне средине</a:t>
            </a:r>
            <a:endParaRPr lang="sr-Latn-RS" sz="2300" b="1" dirty="0">
              <a:solidFill>
                <a:srgbClr val="C00000"/>
              </a:solidFill>
            </a:endParaRPr>
          </a:p>
        </p:txBody>
      </p:sp>
    </p:spTree>
    <p:extLst>
      <p:ext uri="{BB962C8B-B14F-4D97-AF65-F5344CB8AC3E}">
        <p14:creationId xmlns:p14="http://schemas.microsoft.com/office/powerpoint/2010/main" xmlns="" val="16914896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28600" y="990600"/>
            <a:ext cx="8653420" cy="3429000"/>
          </a:xfrm>
        </p:spPr>
        <p:txBody>
          <a:bodyPr>
            <a:normAutofit fontScale="47500" lnSpcReduction="20000"/>
          </a:bodyPr>
          <a:lstStyle/>
          <a:p>
            <a:pPr marL="0" indent="0">
              <a:buNone/>
            </a:pPr>
            <a:endParaRPr lang="sr-Cyrl-RS" sz="100" dirty="0" smtClean="0"/>
          </a:p>
          <a:p>
            <a:pPr algn="just">
              <a:buFont typeface="Wingdings" pitchFamily="2" charset="2"/>
              <a:buChar char="q"/>
            </a:pPr>
            <a:r>
              <a:rPr lang="sr-Cyrl-RS" sz="2200" b="1" dirty="0" smtClean="0"/>
              <a:t> </a:t>
            </a:r>
            <a:r>
              <a:rPr lang="sr-Cyrl-RS" sz="1600" b="1" dirty="0" smtClean="0"/>
              <a:t>Укупно утрошено</a:t>
            </a:r>
            <a:r>
              <a:rPr lang="en-US" sz="1600" b="1" dirty="0" smtClean="0"/>
              <a:t> </a:t>
            </a:r>
            <a:r>
              <a:rPr lang="sr-Cyrl-RS" sz="1600" b="1" dirty="0" smtClean="0"/>
              <a:t>41.580.307 динара</a:t>
            </a:r>
          </a:p>
          <a:p>
            <a:pPr algn="just"/>
            <a:r>
              <a:rPr lang="sr-Cyrl-RS" sz="1900" dirty="0" smtClean="0"/>
              <a:t>Сврха програма је у</a:t>
            </a:r>
            <a:r>
              <a:rPr lang="ru-RU" sz="1900" dirty="0" smtClean="0"/>
              <a:t>напређење </a:t>
            </a:r>
            <a:r>
              <a:rPr lang="ru-RU" sz="1900" dirty="0"/>
              <a:t>организације саобраћаја </a:t>
            </a:r>
            <a:r>
              <a:rPr lang="en-US" sz="1900" dirty="0"/>
              <a:t>и </a:t>
            </a:r>
            <a:r>
              <a:rPr lang="en-US" sz="1900" dirty="0" err="1"/>
              <a:t>унапређење</a:t>
            </a:r>
            <a:r>
              <a:rPr lang="en-US" sz="1900" dirty="0"/>
              <a:t> </a:t>
            </a:r>
            <a:r>
              <a:rPr lang="en-US" sz="1900" dirty="0" err="1"/>
              <a:t>саобраћајне</a:t>
            </a:r>
            <a:r>
              <a:rPr lang="en-US" sz="1900" dirty="0"/>
              <a:t> </a:t>
            </a:r>
            <a:r>
              <a:rPr lang="en-US" sz="1900" dirty="0" err="1"/>
              <a:t>инфраструктуре</a:t>
            </a:r>
            <a:r>
              <a:rPr lang="en-US" sz="1900" dirty="0"/>
              <a:t> </a:t>
            </a:r>
            <a:r>
              <a:rPr lang="ru-RU" sz="1900" dirty="0"/>
              <a:t>у локалној самоуправи.</a:t>
            </a:r>
            <a:endParaRPr lang="sr-Cyrl-RS" sz="1900" dirty="0"/>
          </a:p>
          <a:p>
            <a:pPr marL="109728" indent="0" algn="just">
              <a:buNone/>
            </a:pPr>
            <a:r>
              <a:rPr lang="ru-RU" sz="1900" dirty="0" smtClean="0"/>
              <a:t>Одржавање улица и путева на територији општине Кучево, што представља и претежну делатност овог предузећа, подразумева извођење радова којима се обезбеђује несметано и безбедно oдвијање саобраћаја, чува и унапређује употребна вредност улица,путева,тргова,платоа и слично,управљање ,одржавање,реконструкција и изградња општинских и некатегорисаних путева  улица и других објеката саобраћајне инфраструктуре од значаја за општину,постављање и одржавање саобраћајне сигнализације и путне опреме.А нарочито редовно одржавање путева и санирање оштећења ; одржавање путног појаса ; периодично одржавање -радови на  одржавању коловозне конструкције (постављање шљунчаног односно туцаничног застора на неасфалтираним путевима,обрада површине коловозног застора,корекција облика постојећег застора или коловоза или крпљење рупа асфалтном масом), ископ канала и одржавање истих поред саобраћајница које су  у надлежности општине Кучево, израђивање пропусних канала и пропуста, као и израда плочастих пропуста</a:t>
            </a:r>
            <a:r>
              <a:rPr lang="ru-RU" sz="1900" dirty="0" smtClean="0"/>
              <a:t>.</a:t>
            </a:r>
          </a:p>
          <a:p>
            <a:pPr marL="109728" indent="0" algn="just">
              <a:buNone/>
            </a:pPr>
            <a:r>
              <a:rPr lang="ru-RU" sz="1900" dirty="0" smtClean="0"/>
              <a:t>Одржавање ,реконструкција и изградња путне инфраструктуре је једна од основних делатности ЈКП-а.По општинској Одлуци у надлежности овог предузећа је мрежа од преко 400км локалних и некатегорисаних путева на територији општине Кучево.Планирана је реконструкција саобраћајне инфраструктуре,уређење јавних простора и повећање доступности информација за лакши приступ туристичким локалитетима у трећем кварталу.На наведеној дужини од 420 км се врши обилазак и утврђује чињенично стање шта треба одрадити( насипање ризлом,насипање багерским шлјунком, крпљење рупа, израда пропуста, равњање и планирање. На територији општине Кучево у приградском превозу утврђује се право на бесплатан превоз свих категорија корисника.</a:t>
            </a:r>
          </a:p>
          <a:p>
            <a:pPr marL="109728" indent="0" algn="just">
              <a:buNone/>
            </a:pPr>
            <a:r>
              <a:rPr lang="ru-RU" sz="1600" dirty="0" smtClean="0"/>
              <a:t> </a:t>
            </a:r>
            <a:r>
              <a:rPr lang="ru-RU" sz="1900" dirty="0" smtClean="0"/>
              <a:t>Разлог за доношење ове Одлуке је што је становништво општине Кучево углавном старије, а постоји и велики број социјално угрожених према евиденцији Центра за социјални рад. Велики део пензионера у општини Кучево има јако мало примања, док су просечна примања у општини Кучево испод републичког просека. Аутобуски превоз на локалним линијама,  углавном користе старији који нису у могућности да управљају возилима, те ће ове мере истима вишеструко користити, као и свим осталима који користе приградски превоз. </a:t>
            </a:r>
            <a:endParaRPr lang="ru-RU" sz="1900" dirty="0" smtClean="0"/>
          </a:p>
          <a:p>
            <a:pPr marL="109728" indent="0" algn="just">
              <a:buNone/>
            </a:pPr>
            <a:r>
              <a:rPr lang="ru-RU" sz="1900" dirty="0" smtClean="0"/>
              <a:t>Извођење </a:t>
            </a:r>
            <a:r>
              <a:rPr lang="ru-RU" sz="1900" dirty="0" smtClean="0"/>
              <a:t>радова пешачке ограде у зони основне школе Угрин Бранковић-Набавка транспорт и уградња </a:t>
            </a:r>
            <a:r>
              <a:rPr lang="ru-RU" sz="1900" dirty="0" smtClean="0"/>
              <a:t>пешачкеограде </a:t>
            </a:r>
            <a:r>
              <a:rPr lang="ru-RU" sz="1900" dirty="0" smtClean="0"/>
              <a:t>у зони основне школе Угринбранковић.  и завршетак радова пешачке ограде у зони основне школе у селу Дубока.  Извођење радова изменљиве саобраћанје сигнализације у зони  основне школе у селу Мишлјеновац.                                                                     </a:t>
            </a:r>
            <a:endParaRPr lang="ru-RU" sz="1900" dirty="0" smtClean="0"/>
          </a:p>
          <a:p>
            <a:pPr marL="109728" indent="0" algn="just">
              <a:buNone/>
            </a:pPr>
            <a:r>
              <a:rPr lang="ru-RU" sz="1600" dirty="0" smtClean="0"/>
              <a:t> </a:t>
            </a:r>
            <a:r>
              <a:rPr lang="ru-RU" sz="1900" dirty="0" smtClean="0"/>
              <a:t>Набавка дечијих ауто седишта и едукације родитеља,Набавка дечијих ауто седишта групе од 9 до 36 кг и спровођење две едукације за правилну употребу дечијих ауто седишта. </a:t>
            </a:r>
            <a:r>
              <a:rPr lang="ru-RU" sz="1900" dirty="0" smtClean="0"/>
              <a:t>Акција </a:t>
            </a:r>
            <a:r>
              <a:rPr lang="ru-RU" sz="1900" dirty="0" smtClean="0"/>
              <a:t>појачане контроле присуства наркотика за време управљања возилом Едукативна предаванје за ризичне групе у саобраћају. Предшклоски узраст, основно шклоски узраст, Матуранти среднје школе и наши најстарији суграђани 65+.   </a:t>
            </a:r>
            <a:endParaRPr lang="ru-RU" sz="1900" dirty="0" smtClean="0"/>
          </a:p>
          <a:p>
            <a:pPr marL="109728" indent="0" algn="just">
              <a:buNone/>
            </a:pPr>
            <a:r>
              <a:rPr lang="ru-RU" sz="1600" dirty="0" smtClean="0"/>
              <a:t>  </a:t>
            </a:r>
            <a:r>
              <a:rPr lang="ru-RU" sz="1600" dirty="0" smtClean="0"/>
              <a:t>Набавка и подела опреме за спора возила (тракторе). Креиранје пропагандног материјала Агенције прилагођено локалним актуелностима, обележаванје међународних дана везаних за саобраћај. Чланови Савета су веома вредно и марљиво радили и доносили констрултивне одлуке. посетили смо годишњи скуп у организацији Агенције за безбедност саобраћаја. </a:t>
            </a:r>
            <a:endParaRPr lang="sr-Cyrl-RS" sz="1600" dirty="0"/>
          </a:p>
        </p:txBody>
      </p:sp>
      <p:sp>
        <p:nvSpPr>
          <p:cNvPr id="6" name="Rectangle 5"/>
          <p:cNvSpPr/>
          <p:nvPr/>
        </p:nvSpPr>
        <p:spPr>
          <a:xfrm>
            <a:off x="152400" y="6096000"/>
            <a:ext cx="8991600"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r-Latn-R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33400" y="4495800"/>
            <a:ext cx="4648200" cy="1969532"/>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xmlns="" val="0"/>
              </a:ext>
            </a:extLst>
          </a:blip>
          <a:srcRect l="27097"/>
          <a:stretch/>
        </p:blipFill>
        <p:spPr>
          <a:xfrm>
            <a:off x="5338078" y="4495799"/>
            <a:ext cx="3465851" cy="1969531"/>
          </a:xfrm>
          <a:prstGeom prst="rect">
            <a:avLst/>
          </a:prstGeom>
        </p:spPr>
      </p:pic>
      <p:sp>
        <p:nvSpPr>
          <p:cNvPr id="10" name="Title 2"/>
          <p:cNvSpPr txBox="1">
            <a:spLocks/>
          </p:cNvSpPr>
          <p:nvPr/>
        </p:nvSpPr>
        <p:spPr>
          <a:xfrm>
            <a:off x="274320" y="228600"/>
            <a:ext cx="8591550" cy="457200"/>
          </a:xfrm>
          <a:prstGeom prst="rect">
            <a:avLst/>
          </a:prstGeom>
          <a:solidFill>
            <a:schemeClr val="accent6">
              <a:lumMod val="20000"/>
              <a:lumOff val="80000"/>
            </a:schemeClr>
          </a:solidFill>
        </p:spPr>
        <p:txBody>
          <a:bodyPr vert="horz" lIns="91440" tIns="45720" rIns="91440" bIns="45720" rtlCol="0" anchor="b"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sr-Cyrl-RS" sz="2300" b="1" dirty="0" smtClean="0"/>
              <a:t>ПРОГРАМ 7. </a:t>
            </a:r>
            <a:r>
              <a:rPr lang="sr-Cyrl-RS" sz="2300" b="1" dirty="0" smtClean="0">
                <a:solidFill>
                  <a:srgbClr val="C00000"/>
                </a:solidFill>
              </a:rPr>
              <a:t>Организација саобраћаја и саобраћајна инфраструктура</a:t>
            </a:r>
            <a:endParaRPr lang="sr-Latn-RS" sz="2300" b="1" dirty="0">
              <a:solidFill>
                <a:srgbClr val="C00000"/>
              </a:solidFill>
            </a:endParaRPr>
          </a:p>
        </p:txBody>
      </p:sp>
    </p:spTree>
    <p:extLst>
      <p:ext uri="{BB962C8B-B14F-4D97-AF65-F5344CB8AC3E}">
        <p14:creationId xmlns:p14="http://schemas.microsoft.com/office/powerpoint/2010/main" xmlns="" val="3640652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74320" y="1143000"/>
            <a:ext cx="8595360" cy="381000"/>
          </a:xfrm>
        </p:spPr>
        <p:txBody>
          <a:bodyPr>
            <a:normAutofit/>
          </a:bodyPr>
          <a:lstStyle/>
          <a:p>
            <a:pPr>
              <a:buFont typeface="Wingdings" pitchFamily="2" charset="2"/>
              <a:buChar char="q"/>
            </a:pPr>
            <a:r>
              <a:rPr lang="sr-Cyrl-RS" sz="1900" b="1" dirty="0" smtClean="0"/>
              <a:t> Укупно утрошено: </a:t>
            </a:r>
            <a:r>
              <a:rPr lang="en-US" sz="1900" b="1" dirty="0" smtClean="0"/>
              <a:t>79</a:t>
            </a:r>
            <a:r>
              <a:rPr lang="sr-Cyrl-RS" sz="1900" b="1" dirty="0" smtClean="0"/>
              <a:t>.</a:t>
            </a:r>
            <a:r>
              <a:rPr lang="en-US" sz="1900" b="1" dirty="0" smtClean="0"/>
              <a:t>483</a:t>
            </a:r>
            <a:r>
              <a:rPr lang="sr-Cyrl-RS" sz="1900" b="1" dirty="0" smtClean="0"/>
              <a:t>.</a:t>
            </a:r>
            <a:r>
              <a:rPr lang="en-US" sz="1900" b="1" dirty="0" smtClean="0"/>
              <a:t>336</a:t>
            </a:r>
            <a:r>
              <a:rPr lang="sr-Cyrl-RS" sz="1900" b="1" dirty="0" smtClean="0"/>
              <a:t> </a:t>
            </a:r>
            <a:r>
              <a:rPr lang="sr-Cyrl-RS" sz="1900" b="1" dirty="0"/>
              <a:t>динара</a:t>
            </a:r>
          </a:p>
          <a:p>
            <a:endParaRPr lang="sr-Cyrl-RS" dirty="0"/>
          </a:p>
          <a:p>
            <a:pPr marL="109728" indent="0">
              <a:buNone/>
            </a:pPr>
            <a:endParaRPr lang="sr-Cyrl-RS" dirty="0"/>
          </a:p>
        </p:txBody>
      </p:sp>
      <p:sp>
        <p:nvSpPr>
          <p:cNvPr id="13" name="Rectangle 12"/>
          <p:cNvSpPr/>
          <p:nvPr/>
        </p:nvSpPr>
        <p:spPr>
          <a:xfrm>
            <a:off x="381000" y="3886200"/>
            <a:ext cx="8229600" cy="1569660"/>
          </a:xfrm>
          <a:prstGeom prst="rect">
            <a:avLst/>
          </a:prstGeom>
        </p:spPr>
        <p:txBody>
          <a:bodyPr wrap="square">
            <a:spAutoFit/>
          </a:bodyPr>
          <a:lstStyle/>
          <a:p>
            <a:pPr lvl="0" algn="just">
              <a:defRPr/>
            </a:pPr>
            <a:r>
              <a:rPr lang="ru-RU" sz="1200" dirty="0" smtClean="0">
                <a:solidFill>
                  <a:prstClr val="black"/>
                </a:solidFill>
              </a:rPr>
              <a:t>У току 2024.године повећан је број уписане деце у ПУ "Лане" Кучево, као и број група. У објекту "Маслачак" отворена је нова  група за децу узраста од 3-4године старости, поред тога адаптиран је простор за децу узраста од 1-2године старости. У објекту "Цврчак" оформљене су две групе деце узраста од 1-5.5године старости. Из године у годину повећан је упис деце којима је потребна додатна потреба за подршком(деца са сметњама у развоји и различитим здравственим проблемима).  За рад са децом обезебеђен је стручни кадар. Одлуком Општинског већа обезбеђена је нова систематизација установе и запошљавање стручног лица - дефектолога едукатора и рехабилитатора као сарадника у установи. Поред тога повећан је и број деце са мишљењем Интерресорне комисије. За рад са том децом у групама васпитачи група имају додатно увећање зарада процентуално 3% по детету у групи.</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029200" y="1143000"/>
            <a:ext cx="3505200" cy="2628900"/>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xmlns="" val="0"/>
              </a:ext>
            </a:extLst>
          </a:blip>
          <a:srcRect t="17253" b="7517"/>
          <a:stretch/>
        </p:blipFill>
        <p:spPr>
          <a:xfrm>
            <a:off x="457089" y="1592451"/>
            <a:ext cx="4343511" cy="2179449"/>
          </a:xfrm>
          <a:prstGeom prst="rect">
            <a:avLst/>
          </a:prstGeom>
        </p:spPr>
      </p:pic>
      <p:sp>
        <p:nvSpPr>
          <p:cNvPr id="10" name="Title 2"/>
          <p:cNvSpPr txBox="1">
            <a:spLocks/>
          </p:cNvSpPr>
          <p:nvPr/>
        </p:nvSpPr>
        <p:spPr>
          <a:xfrm>
            <a:off x="274320" y="228600"/>
            <a:ext cx="8591550" cy="457200"/>
          </a:xfrm>
          <a:prstGeom prst="rect">
            <a:avLst/>
          </a:prstGeom>
          <a:solidFill>
            <a:schemeClr val="accent6">
              <a:lumMod val="20000"/>
              <a:lumOff val="80000"/>
            </a:schemeClr>
          </a:solidFill>
        </p:spPr>
        <p:txBody>
          <a:bodyPr vert="horz" lIns="91440" tIns="45720" rIns="91440" bIns="45720" rtlCol="0" anchor="b"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sr-Cyrl-RS" sz="2300" b="1" dirty="0" smtClean="0"/>
              <a:t>ПРОГРАМ 8. </a:t>
            </a:r>
            <a:r>
              <a:rPr lang="sr-Cyrl-RS" sz="2300" b="1" dirty="0" smtClean="0">
                <a:solidFill>
                  <a:srgbClr val="C00000"/>
                </a:solidFill>
              </a:rPr>
              <a:t>Предшколско васпитање и образовање</a:t>
            </a:r>
            <a:endParaRPr lang="sr-Latn-RS" sz="2300" b="1" dirty="0">
              <a:solidFill>
                <a:srgbClr val="C00000"/>
              </a:solidFill>
            </a:endParaRPr>
          </a:p>
        </p:txBody>
      </p:sp>
    </p:spTree>
    <p:extLst>
      <p:ext uri="{BB962C8B-B14F-4D97-AF65-F5344CB8AC3E}">
        <p14:creationId xmlns:p14="http://schemas.microsoft.com/office/powerpoint/2010/main" xmlns="" val="12583906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6225" y="152400"/>
            <a:ext cx="8591550" cy="609601"/>
          </a:xfrm>
        </p:spPr>
        <p:txBody>
          <a:bodyPr>
            <a:noAutofit/>
          </a:bodyPr>
          <a:lstStyle/>
          <a:p>
            <a:r>
              <a:rPr lang="sr-Cyrl-RS" b="1" dirty="0"/>
              <a:t>ПРОГРАМ 9.</a:t>
            </a:r>
            <a:r>
              <a:rPr lang="sr-Cyrl-RS" dirty="0"/>
              <a:t> </a:t>
            </a:r>
            <a:r>
              <a:rPr lang="sr-Cyrl-RS" dirty="0">
                <a:solidFill>
                  <a:srgbClr val="C00000"/>
                </a:solidFill>
              </a:rPr>
              <a:t>Основно образовање и васпитање</a:t>
            </a:r>
            <a:endParaRPr lang="sr-Latn-RS" dirty="0">
              <a:solidFill>
                <a:srgbClr val="C00000"/>
              </a:solidFill>
            </a:endParaRPr>
          </a:p>
        </p:txBody>
      </p:sp>
      <p:sp>
        <p:nvSpPr>
          <p:cNvPr id="2" name="Content Placeholder 1"/>
          <p:cNvSpPr>
            <a:spLocks noGrp="1"/>
          </p:cNvSpPr>
          <p:nvPr>
            <p:ph sz="quarter" idx="13"/>
          </p:nvPr>
        </p:nvSpPr>
        <p:spPr>
          <a:xfrm>
            <a:off x="274320" y="1143000"/>
            <a:ext cx="8595360" cy="457200"/>
          </a:xfrm>
        </p:spPr>
        <p:txBody>
          <a:bodyPr>
            <a:normAutofit/>
          </a:bodyPr>
          <a:lstStyle/>
          <a:p>
            <a:pPr>
              <a:buFont typeface="Wingdings" pitchFamily="2" charset="2"/>
              <a:buChar char="q"/>
            </a:pPr>
            <a:r>
              <a:rPr lang="sr-Cyrl-RS" sz="1900" b="1" dirty="0" smtClean="0"/>
              <a:t> Укупно утрошено: </a:t>
            </a:r>
            <a:r>
              <a:rPr lang="en-US" sz="1900" b="1" dirty="0" smtClean="0"/>
              <a:t>85</a:t>
            </a:r>
            <a:r>
              <a:rPr lang="sr-Cyrl-RS" sz="1900" b="1" dirty="0" smtClean="0"/>
              <a:t>.</a:t>
            </a:r>
            <a:r>
              <a:rPr lang="en-US" sz="1900" b="1" dirty="0" smtClean="0"/>
              <a:t>439</a:t>
            </a:r>
            <a:r>
              <a:rPr lang="sr-Cyrl-RS" sz="1900" b="1" dirty="0" smtClean="0"/>
              <a:t>.</a:t>
            </a:r>
            <a:r>
              <a:rPr lang="en-US" sz="1900" b="1" dirty="0" smtClean="0"/>
              <a:t>156</a:t>
            </a:r>
            <a:r>
              <a:rPr lang="sr-Cyrl-RS" sz="1900" b="1" dirty="0" smtClean="0"/>
              <a:t> динара</a:t>
            </a:r>
            <a:endParaRPr lang="sr-Cyrl-RS" dirty="0"/>
          </a:p>
          <a:p>
            <a:pPr marL="109728" indent="0">
              <a:buNone/>
            </a:pPr>
            <a:endParaRPr lang="sr-Cyrl-RS" dirty="0"/>
          </a:p>
        </p:txBody>
      </p:sp>
      <p:sp>
        <p:nvSpPr>
          <p:cNvPr id="5" name="Rectangle 4"/>
          <p:cNvSpPr/>
          <p:nvPr/>
        </p:nvSpPr>
        <p:spPr>
          <a:xfrm>
            <a:off x="304800" y="1813173"/>
            <a:ext cx="8458200" cy="92333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sr-Cyrl-RS" sz="1800" b="0" i="0" u="none" strike="noStrike" kern="1200" cap="none" spc="0" normalizeH="0" baseline="0" noProof="0" dirty="0" smtClean="0">
                <a:ln>
                  <a:noFill/>
                </a:ln>
                <a:solidFill>
                  <a:prstClr val="black"/>
                </a:solidFill>
                <a:effectLst/>
                <a:uLnTx/>
                <a:uFillTx/>
                <a:latin typeface="Calibri"/>
                <a:ea typeface="+mn-ea"/>
                <a:cs typeface="+mn-cs"/>
              </a:rPr>
              <a:t>Програм се спроводи у циљу доступности основног образовања и васпитања свој деци на територији општине Кучево. Средства су утрошена ради нормалног функционисања процеса наставе и васпитног рада. </a:t>
            </a:r>
            <a:endParaRPr kumimoji="0" lang="sr-Latn-R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xmlns="" val="0"/>
              </a:ext>
            </a:extLst>
          </a:blip>
          <a:srcRect t="7322"/>
          <a:stretch/>
        </p:blipFill>
        <p:spPr>
          <a:xfrm>
            <a:off x="458900" y="2743200"/>
            <a:ext cx="3732100" cy="176551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57200" y="4508714"/>
            <a:ext cx="3744821" cy="2128315"/>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xmlns="" val="0"/>
              </a:ext>
            </a:extLst>
          </a:blip>
          <a:srcRect t="4939" b="20968"/>
          <a:stretch/>
        </p:blipFill>
        <p:spPr>
          <a:xfrm>
            <a:off x="4343965" y="2743200"/>
            <a:ext cx="4345418" cy="1976034"/>
          </a:xfrm>
          <a:prstGeom prst="rect">
            <a:avLst/>
          </a:prstGeom>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xmlns="" val="0"/>
              </a:ext>
            </a:extLst>
          </a:blip>
          <a:srcRect t="26892" b="16357"/>
          <a:stretch/>
        </p:blipFill>
        <p:spPr>
          <a:xfrm>
            <a:off x="4343400" y="4787230"/>
            <a:ext cx="4345983" cy="1849799"/>
          </a:xfrm>
          <a:prstGeom prst="rect">
            <a:avLst/>
          </a:prstGeom>
        </p:spPr>
      </p:pic>
      <p:sp>
        <p:nvSpPr>
          <p:cNvPr id="12" name="Title 2"/>
          <p:cNvSpPr txBox="1">
            <a:spLocks/>
          </p:cNvSpPr>
          <p:nvPr/>
        </p:nvSpPr>
        <p:spPr>
          <a:xfrm>
            <a:off x="274320" y="228600"/>
            <a:ext cx="8591550" cy="457200"/>
          </a:xfrm>
          <a:prstGeom prst="rect">
            <a:avLst/>
          </a:prstGeom>
          <a:solidFill>
            <a:schemeClr val="accent6">
              <a:lumMod val="20000"/>
              <a:lumOff val="80000"/>
            </a:schemeClr>
          </a:solidFill>
        </p:spPr>
        <p:txBody>
          <a:bodyPr vert="horz" lIns="91440" tIns="45720" rIns="91440" bIns="45720" rtlCol="0" anchor="b"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sr-Cyrl-RS" sz="2300" b="1" dirty="0" smtClean="0"/>
              <a:t>ПРОГРАМ 9. </a:t>
            </a:r>
            <a:r>
              <a:rPr lang="sr-Cyrl-RS" sz="2300" b="1" dirty="0" smtClean="0">
                <a:solidFill>
                  <a:srgbClr val="C00000"/>
                </a:solidFill>
              </a:rPr>
              <a:t>Основно образовање и васпитање</a:t>
            </a:r>
            <a:endParaRPr lang="sr-Latn-RS" sz="2300" b="1" dirty="0">
              <a:solidFill>
                <a:srgbClr val="C00000"/>
              </a:solidFill>
            </a:endParaRPr>
          </a:p>
        </p:txBody>
      </p:sp>
    </p:spTree>
    <p:extLst>
      <p:ext uri="{BB962C8B-B14F-4D97-AF65-F5344CB8AC3E}">
        <p14:creationId xmlns:p14="http://schemas.microsoft.com/office/powerpoint/2010/main" xmlns="" val="6481434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6225" y="152399"/>
            <a:ext cx="8591550" cy="609601"/>
          </a:xfrm>
        </p:spPr>
        <p:txBody>
          <a:bodyPr>
            <a:noAutofit/>
          </a:bodyPr>
          <a:lstStyle/>
          <a:p>
            <a:r>
              <a:rPr lang="sr-Cyrl-RS" b="1" dirty="0" smtClean="0"/>
              <a:t/>
            </a:r>
            <a:br>
              <a:rPr lang="sr-Cyrl-RS" b="1" dirty="0" smtClean="0"/>
            </a:br>
            <a:r>
              <a:rPr lang="sr-Cyrl-RS" b="1" dirty="0" smtClean="0"/>
              <a:t/>
            </a:r>
            <a:br>
              <a:rPr lang="sr-Cyrl-RS" b="1" dirty="0" smtClean="0"/>
            </a:br>
            <a:r>
              <a:rPr lang="sr-Cyrl-RS" b="1" dirty="0" smtClean="0"/>
              <a:t/>
            </a:r>
            <a:br>
              <a:rPr lang="sr-Cyrl-RS" b="1" dirty="0" smtClean="0"/>
            </a:br>
            <a:r>
              <a:rPr lang="sr-Cyrl-RS" b="1" dirty="0" smtClean="0"/>
              <a:t>ПРОГРАМ </a:t>
            </a:r>
            <a:r>
              <a:rPr lang="sr-Cyrl-RS" b="1" dirty="0"/>
              <a:t>10. </a:t>
            </a:r>
            <a:r>
              <a:rPr lang="sr-Cyrl-RS" dirty="0">
                <a:solidFill>
                  <a:srgbClr val="C00000"/>
                </a:solidFill>
              </a:rPr>
              <a:t>Средње образовање и васпитање</a:t>
            </a:r>
            <a:endParaRPr lang="sr-Latn-RS" dirty="0">
              <a:solidFill>
                <a:srgbClr val="C00000"/>
              </a:solidFill>
            </a:endParaRPr>
          </a:p>
        </p:txBody>
      </p:sp>
      <p:sp>
        <p:nvSpPr>
          <p:cNvPr id="2" name="Content Placeholder 1"/>
          <p:cNvSpPr>
            <a:spLocks noGrp="1"/>
          </p:cNvSpPr>
          <p:nvPr>
            <p:ph sz="quarter" idx="13"/>
          </p:nvPr>
        </p:nvSpPr>
        <p:spPr>
          <a:xfrm>
            <a:off x="274320" y="993648"/>
            <a:ext cx="8595360" cy="377952"/>
          </a:xfrm>
        </p:spPr>
        <p:txBody>
          <a:bodyPr/>
          <a:lstStyle/>
          <a:p>
            <a:pPr>
              <a:buFont typeface="Wingdings" pitchFamily="2" charset="2"/>
              <a:buChar char="q"/>
            </a:pPr>
            <a:r>
              <a:rPr lang="sr-Cyrl-RS" sz="1900" b="1" dirty="0" smtClean="0"/>
              <a:t> Укупно утрошено: 6.136.877 </a:t>
            </a:r>
            <a:r>
              <a:rPr lang="sr-Cyrl-RS" sz="1900" b="1" dirty="0"/>
              <a:t>динара</a:t>
            </a:r>
          </a:p>
          <a:p>
            <a:endParaRPr lang="sr-Cyrl-RS" dirty="0"/>
          </a:p>
          <a:p>
            <a:pPr marL="109728" indent="0">
              <a:buNone/>
            </a:pPr>
            <a:endParaRPr lang="sr-Cyrl-RS" dirty="0"/>
          </a:p>
        </p:txBody>
      </p:sp>
      <p:sp>
        <p:nvSpPr>
          <p:cNvPr id="5" name="Rectangle 4"/>
          <p:cNvSpPr/>
          <p:nvPr/>
        </p:nvSpPr>
        <p:spPr>
          <a:xfrm>
            <a:off x="274320" y="1440865"/>
            <a:ext cx="8534399" cy="2292935"/>
          </a:xfrm>
          <a:prstGeom prst="rect">
            <a:avLst/>
          </a:prstGeom>
        </p:spPr>
        <p:txBody>
          <a:bodyPr wrap="square">
            <a:spAutoFit/>
          </a:bodyPr>
          <a:lstStyle/>
          <a:p>
            <a:pPr lvl="0" algn="just">
              <a:defRPr/>
            </a:pPr>
            <a:r>
              <a:rPr lang="ru-RU" sz="1100" dirty="0" smtClean="0">
                <a:solidFill>
                  <a:prstClr val="black"/>
                </a:solidFill>
              </a:rPr>
              <a:t>Спровођење програма у години извештавања је у складу са циљевима  и општим исходима Закона о  средњем образовању и васпитању.</a:t>
            </a:r>
          </a:p>
          <a:p>
            <a:pPr lvl="0" algn="just">
              <a:defRPr/>
            </a:pPr>
            <a:r>
              <a:rPr lang="ru-RU" sz="1100" dirty="0" smtClean="0">
                <a:solidFill>
                  <a:prstClr val="black"/>
                </a:solidFill>
              </a:rPr>
              <a:t>Средњим  образовањем  и васпитањем остварује се следеће:</a:t>
            </a:r>
          </a:p>
          <a:p>
            <a:pPr lvl="0" algn="just">
              <a:defRPr/>
            </a:pPr>
            <a:r>
              <a:rPr lang="ru-RU" sz="1100" dirty="0" smtClean="0">
                <a:solidFill>
                  <a:prstClr val="black"/>
                </a:solidFill>
              </a:rPr>
              <a:t>- развој кључних компетенција неопходних за даље образовање и активну улогу грађанина за живот у савременом друштву;</a:t>
            </a:r>
          </a:p>
          <a:p>
            <a:pPr lvl="0" algn="just">
              <a:defRPr/>
            </a:pPr>
            <a:r>
              <a:rPr lang="ru-RU" sz="1100" dirty="0" smtClean="0">
                <a:solidFill>
                  <a:prstClr val="black"/>
                </a:solidFill>
              </a:rPr>
              <a:t>- развој стручних компетенција неопходних за успешно запошљавање;</a:t>
            </a:r>
          </a:p>
          <a:p>
            <a:pPr lvl="0" algn="just">
              <a:defRPr/>
            </a:pPr>
            <a:r>
              <a:rPr lang="ru-RU" sz="1100" dirty="0" smtClean="0">
                <a:solidFill>
                  <a:prstClr val="black"/>
                </a:solidFill>
              </a:rPr>
              <a:t>- оспособљавање за самостално доношење одлука о избору занимања и даљег образовања;</a:t>
            </a:r>
          </a:p>
          <a:p>
            <a:pPr lvl="0" algn="just">
              <a:defRPr/>
            </a:pPr>
            <a:r>
              <a:rPr lang="ru-RU" sz="1100" dirty="0" smtClean="0">
                <a:solidFill>
                  <a:prstClr val="black"/>
                </a:solidFill>
              </a:rPr>
              <a:t>- свест о важности здравља и безбедности, укључујући и безбедност и здравље на раду;</a:t>
            </a:r>
          </a:p>
          <a:p>
            <a:pPr lvl="0" algn="just">
              <a:defRPr/>
            </a:pPr>
            <a:r>
              <a:rPr lang="ru-RU" sz="1100" dirty="0" smtClean="0">
                <a:solidFill>
                  <a:prstClr val="black"/>
                </a:solidFill>
              </a:rPr>
              <a:t>- оспособљавање за решавање проблема, комуникацију и тимски рад;</a:t>
            </a:r>
          </a:p>
          <a:p>
            <a:pPr lvl="0" algn="just">
              <a:defRPr/>
            </a:pPr>
            <a:r>
              <a:rPr lang="ru-RU" sz="1100" dirty="0" smtClean="0">
                <a:solidFill>
                  <a:prstClr val="black"/>
                </a:solidFill>
              </a:rPr>
              <a:t>- поштовање расне, националне, културне, језичке, верске, родне, полне и узрасне равноправности, толеранције и уважавања различитости;</a:t>
            </a:r>
          </a:p>
          <a:p>
            <a:pPr lvl="0" algn="just">
              <a:defRPr/>
            </a:pPr>
            <a:r>
              <a:rPr lang="ru-RU" sz="1100" dirty="0" smtClean="0">
                <a:solidFill>
                  <a:prstClr val="black"/>
                </a:solidFill>
              </a:rPr>
              <a:t>- развој мотивације за учење, оспособљавање за самостално учење, самоиницијативе, способност самовредновања и изражавања сопственог мишљења.</a:t>
            </a:r>
          </a:p>
          <a:p>
            <a:pPr lvl="0" algn="just">
              <a:defRPr/>
            </a:pPr>
            <a:r>
              <a:rPr lang="ru-RU" sz="1100" dirty="0" smtClean="0">
                <a:solidFill>
                  <a:prstClr val="black"/>
                </a:solidFill>
              </a:rPr>
              <a:t>Средње образовање и васпитање обезбеђује услове да ученици и одрасли постигну опште исходе образовања и васпитања у складу са Законом.</a:t>
            </a:r>
            <a:endParaRPr kumimoji="0" lang="sr-Latn-RS" sz="11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xmlns="" val="0"/>
              </a:ext>
            </a:extLst>
          </a:blip>
          <a:srcRect r="22538"/>
          <a:stretch/>
        </p:blipFill>
        <p:spPr>
          <a:xfrm>
            <a:off x="381000" y="3733800"/>
            <a:ext cx="2809083" cy="2926597"/>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xmlns="" val="0"/>
              </a:ext>
            </a:extLst>
          </a:blip>
          <a:srcRect b="27698"/>
          <a:stretch/>
        </p:blipFill>
        <p:spPr>
          <a:xfrm>
            <a:off x="3387469" y="3733800"/>
            <a:ext cx="5375531" cy="2914973"/>
          </a:xfrm>
          <a:prstGeom prst="rect">
            <a:avLst/>
          </a:prstGeom>
        </p:spPr>
      </p:pic>
      <p:sp>
        <p:nvSpPr>
          <p:cNvPr id="9" name="Title 2"/>
          <p:cNvSpPr txBox="1">
            <a:spLocks/>
          </p:cNvSpPr>
          <p:nvPr/>
        </p:nvSpPr>
        <p:spPr>
          <a:xfrm>
            <a:off x="253656" y="228600"/>
            <a:ext cx="8591550" cy="457200"/>
          </a:xfrm>
          <a:prstGeom prst="rect">
            <a:avLst/>
          </a:prstGeom>
          <a:solidFill>
            <a:schemeClr val="accent6">
              <a:lumMod val="20000"/>
              <a:lumOff val="80000"/>
            </a:schemeClr>
          </a:solidFill>
        </p:spPr>
        <p:txBody>
          <a:bodyPr vert="horz" lIns="91440" tIns="45720" rIns="91440" bIns="45720" rtlCol="0" anchor="b"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sr-Cyrl-RS" sz="2300" b="1" dirty="0" smtClean="0"/>
              <a:t>ПРОГРАМ 10. </a:t>
            </a:r>
            <a:r>
              <a:rPr lang="sr-Cyrl-RS" sz="2300" b="1" dirty="0" smtClean="0">
                <a:solidFill>
                  <a:srgbClr val="C00000"/>
                </a:solidFill>
              </a:rPr>
              <a:t>Средње образовање и васпитање</a:t>
            </a:r>
            <a:endParaRPr lang="sr-Latn-RS" sz="2300" b="1" dirty="0">
              <a:solidFill>
                <a:srgbClr val="C00000"/>
              </a:solidFill>
            </a:endParaRPr>
          </a:p>
        </p:txBody>
      </p:sp>
    </p:spTree>
    <p:extLst>
      <p:ext uri="{BB962C8B-B14F-4D97-AF65-F5344CB8AC3E}">
        <p14:creationId xmlns:p14="http://schemas.microsoft.com/office/powerpoint/2010/main" xmlns="" val="10005259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6225" y="76200"/>
            <a:ext cx="8591550" cy="685801"/>
          </a:xfrm>
        </p:spPr>
        <p:txBody>
          <a:bodyPr>
            <a:noAutofit/>
          </a:bodyPr>
          <a:lstStyle/>
          <a:p>
            <a:r>
              <a:rPr lang="sr-Cyrl-RS" sz="3500" dirty="0" smtClean="0"/>
              <a:t/>
            </a:r>
            <a:br>
              <a:rPr lang="sr-Cyrl-RS" sz="3500" dirty="0" smtClean="0"/>
            </a:br>
            <a:r>
              <a:rPr lang="sr-Cyrl-RS" sz="3500" dirty="0" smtClean="0"/>
              <a:t/>
            </a:r>
            <a:br>
              <a:rPr lang="sr-Cyrl-RS" sz="3500" dirty="0" smtClean="0"/>
            </a:br>
            <a:r>
              <a:rPr lang="sr-Cyrl-RS" b="1" dirty="0" smtClean="0"/>
              <a:t>ПРОГРАМ </a:t>
            </a:r>
            <a:r>
              <a:rPr lang="sr-Cyrl-RS" b="1" dirty="0"/>
              <a:t>11. </a:t>
            </a:r>
            <a:r>
              <a:rPr lang="sr-Cyrl-RS" dirty="0">
                <a:solidFill>
                  <a:srgbClr val="C00000"/>
                </a:solidFill>
              </a:rPr>
              <a:t>Социјална и дечија заштита</a:t>
            </a:r>
            <a:endParaRPr lang="sr-Latn-RS" dirty="0">
              <a:solidFill>
                <a:srgbClr val="C00000"/>
              </a:solidFill>
            </a:endParaRPr>
          </a:p>
        </p:txBody>
      </p:sp>
      <p:sp>
        <p:nvSpPr>
          <p:cNvPr id="2" name="Content Placeholder 1"/>
          <p:cNvSpPr>
            <a:spLocks noGrp="1"/>
          </p:cNvSpPr>
          <p:nvPr>
            <p:ph sz="quarter" idx="13"/>
          </p:nvPr>
        </p:nvSpPr>
        <p:spPr>
          <a:xfrm>
            <a:off x="274320" y="1143000"/>
            <a:ext cx="8595360" cy="609600"/>
          </a:xfrm>
        </p:spPr>
        <p:txBody>
          <a:bodyPr>
            <a:normAutofit/>
          </a:bodyPr>
          <a:lstStyle/>
          <a:p>
            <a:pPr>
              <a:buFont typeface="Wingdings" pitchFamily="2" charset="2"/>
              <a:buChar char="q"/>
            </a:pPr>
            <a:r>
              <a:rPr lang="sr-Cyrl-RS" sz="1900" b="1" dirty="0" smtClean="0"/>
              <a:t> Укупно утрошено: </a:t>
            </a:r>
            <a:r>
              <a:rPr lang="en-US" sz="1900" b="1" dirty="0" smtClean="0"/>
              <a:t>36</a:t>
            </a:r>
            <a:r>
              <a:rPr lang="sr-Cyrl-RS" sz="1900" b="1" dirty="0" smtClean="0"/>
              <a:t>.</a:t>
            </a:r>
            <a:r>
              <a:rPr lang="en-US" sz="1900" b="1" dirty="0" smtClean="0"/>
              <a:t>422</a:t>
            </a:r>
            <a:r>
              <a:rPr lang="sr-Cyrl-RS" sz="1900" b="1" dirty="0" smtClean="0"/>
              <a:t>.</a:t>
            </a:r>
            <a:r>
              <a:rPr lang="en-US" sz="1900" b="1" dirty="0" smtClean="0"/>
              <a:t>192</a:t>
            </a:r>
            <a:r>
              <a:rPr lang="sr-Cyrl-RS" sz="1900" b="1" dirty="0" smtClean="0"/>
              <a:t> </a:t>
            </a:r>
            <a:r>
              <a:rPr lang="sr-Cyrl-RS" sz="1900" b="1" dirty="0"/>
              <a:t>динара</a:t>
            </a:r>
          </a:p>
          <a:p>
            <a:endParaRPr lang="sr-Cyrl-RS" dirty="0"/>
          </a:p>
          <a:p>
            <a:pPr marL="109728" indent="0">
              <a:buNone/>
            </a:pPr>
            <a:endParaRPr lang="sr-Cyrl-RS" dirty="0"/>
          </a:p>
        </p:txBody>
      </p:sp>
      <p:sp>
        <p:nvSpPr>
          <p:cNvPr id="5" name="Rectangle 4"/>
          <p:cNvSpPr/>
          <p:nvPr/>
        </p:nvSpPr>
        <p:spPr>
          <a:xfrm>
            <a:off x="304800" y="1524000"/>
            <a:ext cx="8534400" cy="249299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sr-Cyrl-CS" sz="1200" b="0" i="0" u="none" strike="noStrike" kern="1200" cap="none" spc="0" normalizeH="0" baseline="0" noProof="0" dirty="0" smtClean="0">
                <a:ln>
                  <a:noFill/>
                </a:ln>
                <a:solidFill>
                  <a:prstClr val="black"/>
                </a:solidFill>
                <a:effectLst/>
                <a:uLnTx/>
                <a:uFillTx/>
                <a:latin typeface="Calibri"/>
                <a:ea typeface="+mn-ea"/>
                <a:cs typeface="+mn-cs"/>
              </a:rPr>
              <a:t>Циљ програма је: повећање доступности права и услуга социјалне заштите, унапређење заштите сиромашних, социјално деловање - олакшање људске патње пружањем неопходне ургентне  помоћи лицима у невољи, развијањем солидарности међу људима, организовање различитих облика помоћи, унапређење услуга социјалне заштите за децу и породицу,</a:t>
            </a:r>
            <a:r>
              <a:rPr kumimoji="0" lang="ru-RU" sz="1200" b="0" i="0" u="none" strike="noStrike" kern="1200" cap="none" spc="0" normalizeH="0" baseline="0" noProof="0" dirty="0" smtClean="0">
                <a:ln>
                  <a:noFill/>
                </a:ln>
                <a:solidFill>
                  <a:prstClr val="black"/>
                </a:solidFill>
                <a:effectLst/>
                <a:uLnTx/>
                <a:uFillTx/>
                <a:latin typeface="Calibri"/>
                <a:ea typeface="+mn-ea"/>
                <a:cs typeface="+mn-cs"/>
              </a:rPr>
              <a:t> побољшање квалитетета социјалне Заштите угроженим групама</a:t>
            </a:r>
            <a:r>
              <a:rPr kumimoji="0" lang="sr-Cyrl-CS" sz="1200" b="0" i="0" u="none" strike="noStrike" kern="1200" cap="none" spc="0" normalizeH="0" baseline="0" noProof="0" dirty="0" smtClean="0">
                <a:ln>
                  <a:noFill/>
                </a:ln>
                <a:solidFill>
                  <a:prstClr val="black"/>
                </a:solidFill>
                <a:effectLst/>
                <a:uLnTx/>
                <a:uFillTx/>
                <a:latin typeface="Calibri"/>
                <a:ea typeface="+mn-ea"/>
                <a:cs typeface="+mn-cs"/>
              </a:rPr>
              <a:t>. Програм обухвата:</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r-Cyrl-CS" sz="1200" b="0" i="0" u="none" strike="noStrike" kern="1200" cap="none" spc="0" normalizeH="0" baseline="0" noProof="0" dirty="0" smtClean="0">
                <a:ln>
                  <a:noFill/>
                </a:ln>
                <a:solidFill>
                  <a:prstClr val="black"/>
                </a:solidFill>
                <a:effectLst/>
                <a:uLnTx/>
                <a:uFillTx/>
                <a:latin typeface="Calibri"/>
                <a:ea typeface="+mn-ea"/>
                <a:cs typeface="+mn-cs"/>
              </a:rPr>
              <a:t>-Једнократне помоћи и други облици,</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r-Cyrl-CS" sz="1200" b="0" i="0" u="none" strike="noStrike" kern="1200" cap="none" spc="0" normalizeH="0" baseline="0" noProof="0" dirty="0" smtClean="0">
                <a:ln>
                  <a:noFill/>
                </a:ln>
                <a:solidFill>
                  <a:prstClr val="black"/>
                </a:solidFill>
                <a:effectLst/>
                <a:uLnTx/>
                <a:uFillTx/>
                <a:latin typeface="Calibri"/>
                <a:ea typeface="+mn-ea"/>
                <a:cs typeface="+mn-cs"/>
              </a:rPr>
              <a:t>-Подршку деци и породици са децом,</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r-Cyrl-CS" sz="1200" b="0" i="0" u="none" strike="noStrike" kern="1200" cap="none" spc="0" normalizeH="0" baseline="0" noProof="0" dirty="0" smtClean="0">
                <a:ln>
                  <a:noFill/>
                </a:ln>
                <a:solidFill>
                  <a:prstClr val="black"/>
                </a:solidFill>
                <a:effectLst/>
                <a:uLnTx/>
                <a:uFillTx/>
                <a:latin typeface="Calibri"/>
                <a:ea typeface="+mn-ea"/>
                <a:cs typeface="+mn-cs"/>
              </a:rPr>
              <a:t>-Активности Црвеног крста,</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r-Cyrl-CS" sz="1200" b="0" i="0" u="none" strike="noStrike" kern="1200" cap="none" spc="0" normalizeH="0" baseline="0" noProof="0" dirty="0" smtClean="0">
                <a:ln>
                  <a:noFill/>
                </a:ln>
                <a:solidFill>
                  <a:prstClr val="black"/>
                </a:solidFill>
                <a:effectLst/>
                <a:uLnTx/>
                <a:uFillTx/>
                <a:latin typeface="Calibri"/>
                <a:ea typeface="+mn-ea"/>
                <a:cs typeface="+mn-cs"/>
              </a:rPr>
              <a:t>-Обављање делатности установа социјалне заштите,</a:t>
            </a: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sr-Cyrl-CS" sz="1200" b="0" i="0" u="none" strike="noStrike" kern="1200" cap="none" spc="0" normalizeH="0" baseline="0" noProof="0" dirty="0" smtClean="0">
                <a:ln>
                  <a:noFill/>
                </a:ln>
                <a:solidFill>
                  <a:prstClr val="black"/>
                </a:solidFill>
                <a:effectLst/>
                <a:uLnTx/>
                <a:uFillTx/>
                <a:latin typeface="Calibri"/>
                <a:ea typeface="+mn-ea"/>
                <a:cs typeface="+mn-cs"/>
              </a:rPr>
              <a:t>Пројекат „Помоћ у кући за старија лица“,</a:t>
            </a: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sr-Cyrl-CS" sz="1200" b="0" i="0" u="none" strike="noStrike" kern="1200" cap="none" spc="0" normalizeH="0" baseline="0" noProof="0" dirty="0" smtClean="0">
                <a:ln>
                  <a:noFill/>
                </a:ln>
                <a:solidFill>
                  <a:prstClr val="black"/>
                </a:solidFill>
                <a:effectLst/>
                <a:uLnTx/>
                <a:uFillTx/>
                <a:latin typeface="Calibri"/>
                <a:ea typeface="+mn-ea"/>
                <a:cs typeface="+mn-cs"/>
              </a:rPr>
              <a:t>Пројекат </a:t>
            </a:r>
            <a:r>
              <a:rPr lang="sr-Cyrl-CS" sz="1200" noProof="0" dirty="0" smtClean="0">
                <a:solidFill>
                  <a:prstClr val="black"/>
                </a:solidFill>
                <a:latin typeface="Calibri"/>
              </a:rPr>
              <a:t>„</a:t>
            </a:r>
            <a:r>
              <a:rPr kumimoji="0" lang="sr-Cyrl-CS" sz="1200" b="0" i="0" u="none" strike="noStrike" kern="1200" cap="none" spc="0" normalizeH="0" baseline="0" noProof="0" dirty="0" smtClean="0">
                <a:ln>
                  <a:noFill/>
                </a:ln>
                <a:solidFill>
                  <a:prstClr val="black"/>
                </a:solidFill>
                <a:effectLst/>
                <a:uLnTx/>
                <a:uFillTx/>
                <a:latin typeface="Calibri"/>
                <a:ea typeface="+mn-ea"/>
                <a:cs typeface="+mn-cs"/>
              </a:rPr>
              <a:t>Лични пратилац  детета“,</a:t>
            </a: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sr-Cyrl-CS" sz="1200" b="0" i="0" u="none" strike="noStrike" kern="1200" cap="none" spc="0" normalizeH="0" baseline="0" noProof="0" dirty="0" smtClean="0">
                <a:ln>
                  <a:noFill/>
                </a:ln>
                <a:solidFill>
                  <a:prstClr val="black"/>
                </a:solidFill>
                <a:effectLst/>
                <a:uLnTx/>
                <a:uFillTx/>
                <a:latin typeface="Calibri"/>
                <a:ea typeface="+mn-ea"/>
                <a:cs typeface="+mn-cs"/>
              </a:rPr>
              <a:t>Циљ је побољшање квалитета  социјалне заштите угроженим групама.</a:t>
            </a:r>
            <a:r>
              <a:rPr kumimoji="0" lang="sr-Cyrl-CS" sz="1100" b="0" i="0" u="none" strike="noStrike" kern="1200" cap="none" spc="0" normalizeH="0" baseline="0" noProof="0" dirty="0">
                <a:ln>
                  <a:noFill/>
                </a:ln>
                <a:solidFill>
                  <a:prstClr val="black"/>
                </a:solidFill>
                <a:effectLst/>
                <a:uLnTx/>
                <a:uFillTx/>
                <a:latin typeface="Calibri"/>
                <a:ea typeface="+mn-ea"/>
                <a:cs typeface="+mn-cs"/>
              </a:rPr>
              <a:t>	</a:t>
            </a:r>
            <a:r>
              <a:rPr kumimoji="0" lang="sr-Cyrl-CS" sz="1600" b="0" i="0" u="none" strike="noStrike" kern="1200" cap="none" spc="0" normalizeH="0" baseline="0" noProof="0" dirty="0">
                <a:ln>
                  <a:noFill/>
                </a:ln>
                <a:solidFill>
                  <a:prstClr val="black"/>
                </a:solidFill>
                <a:effectLst/>
                <a:uLnTx/>
                <a:uFillTx/>
                <a:latin typeface="Calibri"/>
                <a:ea typeface="+mn-ea"/>
                <a:cs typeface="+mn-cs"/>
              </a:rPr>
              <a:t>	</a:t>
            </a:r>
            <a:r>
              <a:rPr kumimoji="0" lang="sr-Cyrl-CS" sz="1800" b="0" i="0" u="none" strike="noStrike" kern="1200" cap="none" spc="0" normalizeH="0" baseline="0" noProof="0" dirty="0">
                <a:ln>
                  <a:noFill/>
                </a:ln>
                <a:solidFill>
                  <a:prstClr val="black"/>
                </a:solidFill>
                <a:effectLst/>
                <a:uLnTx/>
                <a:uFillTx/>
                <a:latin typeface="Calibri"/>
                <a:ea typeface="+mn-ea"/>
                <a:cs typeface="+mn-cs"/>
              </a:rPr>
              <a:t>		</a:t>
            </a:r>
            <a:endParaRPr kumimoji="0" lang="sr-Latn-R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r-Cyrl-CS" sz="1800" b="1" i="0" u="none" strike="noStrike" kern="1200" cap="none" spc="0" normalizeH="0" baseline="0" noProof="0" dirty="0">
                <a:ln>
                  <a:noFill/>
                </a:ln>
                <a:solidFill>
                  <a:prstClr val="black"/>
                </a:solidFill>
                <a:effectLst/>
                <a:uLnTx/>
                <a:uFillTx/>
                <a:latin typeface="Calibri"/>
                <a:ea typeface="+mn-ea"/>
                <a:cs typeface="+mn-cs"/>
              </a:rPr>
              <a:t>		</a:t>
            </a:r>
            <a:endParaRPr kumimoji="0" lang="sr-Latn-R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xmlns="" val="0"/>
              </a:ext>
            </a:extLst>
          </a:blip>
          <a:srcRect t="14460" b="10931"/>
          <a:stretch/>
        </p:blipFill>
        <p:spPr>
          <a:xfrm>
            <a:off x="381000" y="3886200"/>
            <a:ext cx="4738344" cy="2651364"/>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xmlns="" val="0"/>
              </a:ext>
            </a:extLst>
          </a:blip>
          <a:srcRect l="30461" r="13194"/>
          <a:stretch/>
        </p:blipFill>
        <p:spPr>
          <a:xfrm>
            <a:off x="5176434" y="2438400"/>
            <a:ext cx="3542655" cy="4104330"/>
          </a:xfrm>
          <a:prstGeom prst="rect">
            <a:avLst/>
          </a:prstGeom>
        </p:spPr>
      </p:pic>
      <p:sp>
        <p:nvSpPr>
          <p:cNvPr id="11" name="Title 2"/>
          <p:cNvSpPr txBox="1">
            <a:spLocks/>
          </p:cNvSpPr>
          <p:nvPr/>
        </p:nvSpPr>
        <p:spPr>
          <a:xfrm>
            <a:off x="253656" y="228600"/>
            <a:ext cx="8591550" cy="457200"/>
          </a:xfrm>
          <a:prstGeom prst="rect">
            <a:avLst/>
          </a:prstGeom>
          <a:solidFill>
            <a:schemeClr val="accent6">
              <a:lumMod val="20000"/>
              <a:lumOff val="80000"/>
            </a:schemeClr>
          </a:solidFill>
        </p:spPr>
        <p:txBody>
          <a:bodyPr vert="horz" lIns="91440" tIns="45720" rIns="91440" bIns="45720" rtlCol="0" anchor="b"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sr-Cyrl-RS" sz="2300" b="1" dirty="0" smtClean="0"/>
              <a:t>ПРОГРАМ 11. </a:t>
            </a:r>
            <a:r>
              <a:rPr lang="sr-Cyrl-RS" sz="2300" b="1" dirty="0" smtClean="0">
                <a:solidFill>
                  <a:srgbClr val="C00000"/>
                </a:solidFill>
              </a:rPr>
              <a:t>Социјална и дечија заштита</a:t>
            </a:r>
            <a:endParaRPr lang="sr-Latn-RS" sz="2300" b="1" dirty="0">
              <a:solidFill>
                <a:srgbClr val="C00000"/>
              </a:solidFill>
            </a:endParaRPr>
          </a:p>
        </p:txBody>
      </p:sp>
    </p:spTree>
    <p:extLst>
      <p:ext uri="{BB962C8B-B14F-4D97-AF65-F5344CB8AC3E}">
        <p14:creationId xmlns:p14="http://schemas.microsoft.com/office/powerpoint/2010/main" xmlns="" val="29633273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6225" y="152400"/>
            <a:ext cx="8591550" cy="609600"/>
          </a:xfrm>
        </p:spPr>
        <p:txBody>
          <a:bodyPr>
            <a:noAutofit/>
          </a:bodyPr>
          <a:lstStyle/>
          <a:p>
            <a:r>
              <a:rPr lang="sr-Cyrl-RS" b="1" dirty="0"/>
              <a:t>ПРОГРАМ 12. </a:t>
            </a:r>
            <a:r>
              <a:rPr lang="sr-Cyrl-RS" dirty="0">
                <a:solidFill>
                  <a:srgbClr val="C00000"/>
                </a:solidFill>
              </a:rPr>
              <a:t>Здравствена заштита</a:t>
            </a:r>
            <a:endParaRPr lang="sr-Latn-RS" dirty="0">
              <a:solidFill>
                <a:srgbClr val="C00000"/>
              </a:solidFill>
            </a:endParaRPr>
          </a:p>
        </p:txBody>
      </p:sp>
      <p:sp>
        <p:nvSpPr>
          <p:cNvPr id="2" name="Content Placeholder 1"/>
          <p:cNvSpPr>
            <a:spLocks noGrp="1"/>
          </p:cNvSpPr>
          <p:nvPr>
            <p:ph sz="quarter" idx="13"/>
          </p:nvPr>
        </p:nvSpPr>
        <p:spPr>
          <a:xfrm>
            <a:off x="243840" y="1061709"/>
            <a:ext cx="8595360" cy="5339091"/>
          </a:xfrm>
        </p:spPr>
        <p:txBody>
          <a:bodyPr/>
          <a:lstStyle/>
          <a:p>
            <a:pPr>
              <a:buFont typeface="Wingdings" pitchFamily="2" charset="2"/>
              <a:buChar char="q"/>
            </a:pPr>
            <a:r>
              <a:rPr lang="sr-Cyrl-RS" sz="1900" b="1" dirty="0" smtClean="0"/>
              <a:t> Укупно утрошено: </a:t>
            </a:r>
            <a:r>
              <a:rPr lang="en-US" sz="1900" b="1" dirty="0" smtClean="0"/>
              <a:t>8</a:t>
            </a:r>
            <a:r>
              <a:rPr lang="sr-Cyrl-RS" sz="1900" b="1" dirty="0" smtClean="0"/>
              <a:t>.</a:t>
            </a:r>
            <a:r>
              <a:rPr lang="en-US" sz="1900" b="1" dirty="0" smtClean="0"/>
              <a:t>033</a:t>
            </a:r>
            <a:r>
              <a:rPr lang="sr-Cyrl-RS" sz="1900" b="1" dirty="0" smtClean="0"/>
              <a:t>.</a:t>
            </a:r>
            <a:r>
              <a:rPr lang="en-US" sz="1900" b="1" dirty="0" smtClean="0"/>
              <a:t>978</a:t>
            </a:r>
            <a:r>
              <a:rPr lang="sr-Cyrl-RS" sz="1900" b="1" dirty="0" smtClean="0"/>
              <a:t> динара</a:t>
            </a:r>
          </a:p>
          <a:p>
            <a:pPr>
              <a:buNone/>
            </a:pPr>
            <a:endParaRPr lang="sr-Cyrl-RS" dirty="0"/>
          </a:p>
          <a:p>
            <a:endParaRPr lang="sr-Cyrl-RS" dirty="0"/>
          </a:p>
          <a:p>
            <a:pPr marL="109728" indent="0">
              <a:buNone/>
            </a:pPr>
            <a:endParaRPr lang="sr-Cyrl-RS" dirty="0"/>
          </a:p>
          <a:p>
            <a:pPr marL="109728" indent="0">
              <a:buNone/>
            </a:pPr>
            <a:endParaRPr lang="sr-Cyrl-RS" dirty="0"/>
          </a:p>
        </p:txBody>
      </p:sp>
      <p:sp>
        <p:nvSpPr>
          <p:cNvPr id="4" name="Rectangle 3"/>
          <p:cNvSpPr/>
          <p:nvPr/>
        </p:nvSpPr>
        <p:spPr>
          <a:xfrm>
            <a:off x="304800" y="1600200"/>
            <a:ext cx="8534400" cy="95410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sr-Cyrl-RS" sz="1400" b="0" i="0" u="none" strike="noStrike" kern="1200" cap="none" spc="0" normalizeH="0" baseline="0" noProof="0" dirty="0" smtClean="0">
                <a:ln>
                  <a:noFill/>
                </a:ln>
                <a:solidFill>
                  <a:prstClr val="black"/>
                </a:solidFill>
                <a:effectLst/>
                <a:uLnTx/>
                <a:uFillTx/>
                <a:latin typeface="Calibri"/>
                <a:ea typeface="+mn-ea"/>
                <a:cs typeface="+mn-cs"/>
              </a:rPr>
              <a:t>Унапређење здравствене заштите је на првом месту збрињавања наших грађана и она обухвата: доступност здравствене заштите за најстарије и најудаљеније становнике, подизање квалитета здравствених услуга, смањење времена чекања, стављање превентиве као приоритет унапређења здравствене заштите. </a:t>
            </a:r>
            <a:r>
              <a:rPr kumimoji="0" lang="ru-RU" sz="1400" b="0" i="0" u="none" strike="noStrike" kern="1200" cap="none" spc="0" normalizeH="0" baseline="0" noProof="0" dirty="0" smtClean="0">
                <a:ln>
                  <a:noFill/>
                </a:ln>
                <a:solidFill>
                  <a:prstClr val="black"/>
                </a:solidFill>
                <a:effectLst/>
                <a:uLnTx/>
                <a:uFillTx/>
                <a:latin typeface="Calibri"/>
                <a:ea typeface="+mn-ea"/>
                <a:cs typeface="+mn-cs"/>
              </a:rPr>
              <a:t>Извођење грађевинских радова на реконструкцији и енергетској санацији објекта Дома здравља у Кучеву</a:t>
            </a:r>
            <a:r>
              <a:rPr kumimoji="0" lang="sr-Cyrl-CS" sz="1400" b="0" i="0" u="none" strike="noStrike" kern="1200" cap="none" spc="0" normalizeH="0" baseline="0" noProof="0" dirty="0" smtClean="0">
                <a:ln>
                  <a:noFill/>
                </a:ln>
                <a:solidFill>
                  <a:prstClr val="black"/>
                </a:solidFill>
                <a:effectLst/>
                <a:uLnTx/>
                <a:uFillTx/>
                <a:latin typeface="Calibri"/>
                <a:ea typeface="+mn-ea"/>
                <a:cs typeface="+mn-cs"/>
              </a:rPr>
              <a:t>.</a:t>
            </a:r>
            <a:endParaRPr kumimoji="0" lang="sr-Latn-R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Rectangle 5"/>
          <p:cNvSpPr/>
          <p:nvPr/>
        </p:nvSpPr>
        <p:spPr>
          <a:xfrm>
            <a:off x="304800" y="6029980"/>
            <a:ext cx="8534400" cy="52322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sr-Cyrl-CS" sz="1400" b="0" i="0" u="none" strike="noStrike" kern="1200" cap="none" spc="0" normalizeH="0" baseline="0" noProof="0" dirty="0" smtClean="0">
                <a:ln>
                  <a:noFill/>
                </a:ln>
                <a:solidFill>
                  <a:prstClr val="black"/>
                </a:solidFill>
                <a:effectLst/>
                <a:uLnTx/>
                <a:uFillTx/>
                <a:latin typeface="Calibri"/>
                <a:ea typeface="+mn-ea"/>
                <a:cs typeface="+mn-cs"/>
              </a:rPr>
              <a:t>Један од циљева је унапређење здравља становништва. Покривеност становништва примарном здравственом заштитом је 100 посто.</a:t>
            </a:r>
            <a:endParaRPr kumimoji="0" lang="sr-Cyrl-CS" sz="14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xmlns="" val="0"/>
              </a:ext>
            </a:extLst>
          </a:blip>
          <a:srcRect t="561"/>
          <a:stretch/>
        </p:blipFill>
        <p:spPr>
          <a:xfrm>
            <a:off x="449446" y="2837398"/>
            <a:ext cx="4274954" cy="3188217"/>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xmlns="" val="0"/>
              </a:ext>
            </a:extLst>
          </a:blip>
          <a:srcRect l="8695" r="18511"/>
          <a:stretch/>
        </p:blipFill>
        <p:spPr>
          <a:xfrm>
            <a:off x="4812224" y="2837399"/>
            <a:ext cx="3925367" cy="3188218"/>
          </a:xfrm>
          <a:prstGeom prst="rect">
            <a:avLst/>
          </a:prstGeom>
        </p:spPr>
      </p:pic>
      <p:sp>
        <p:nvSpPr>
          <p:cNvPr id="10" name="Title 2"/>
          <p:cNvSpPr txBox="1">
            <a:spLocks/>
          </p:cNvSpPr>
          <p:nvPr/>
        </p:nvSpPr>
        <p:spPr>
          <a:xfrm>
            <a:off x="253656" y="228600"/>
            <a:ext cx="8591550" cy="457200"/>
          </a:xfrm>
          <a:prstGeom prst="rect">
            <a:avLst/>
          </a:prstGeom>
          <a:solidFill>
            <a:schemeClr val="accent6">
              <a:lumMod val="20000"/>
              <a:lumOff val="80000"/>
            </a:schemeClr>
          </a:solidFill>
        </p:spPr>
        <p:txBody>
          <a:bodyPr vert="horz" lIns="91440" tIns="45720" rIns="91440" bIns="45720" rtlCol="0" anchor="b"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sr-Cyrl-RS" sz="2300" b="1" dirty="0" smtClean="0"/>
              <a:t>ПРОГРАМ 12. </a:t>
            </a:r>
            <a:r>
              <a:rPr lang="sr-Cyrl-RS" sz="2300" b="1" dirty="0" smtClean="0">
                <a:solidFill>
                  <a:srgbClr val="C00000"/>
                </a:solidFill>
              </a:rPr>
              <a:t>Здравствена заштита</a:t>
            </a:r>
            <a:endParaRPr lang="sr-Latn-RS" sz="2300" b="1" dirty="0">
              <a:solidFill>
                <a:srgbClr val="C00000"/>
              </a:solidFill>
            </a:endParaRPr>
          </a:p>
        </p:txBody>
      </p:sp>
    </p:spTree>
    <p:extLst>
      <p:ext uri="{BB962C8B-B14F-4D97-AF65-F5344CB8AC3E}">
        <p14:creationId xmlns:p14="http://schemas.microsoft.com/office/powerpoint/2010/main" xmlns="" val="8055389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6225" y="152400"/>
            <a:ext cx="8591550" cy="619506"/>
          </a:xfrm>
        </p:spPr>
        <p:txBody>
          <a:bodyPr>
            <a:noAutofit/>
          </a:bodyPr>
          <a:lstStyle/>
          <a:p>
            <a:r>
              <a:rPr lang="sr-Cyrl-RS" b="1" dirty="0"/>
              <a:t>ПРОГРАМ 13. </a:t>
            </a:r>
            <a:r>
              <a:rPr lang="sr-Cyrl-RS" dirty="0">
                <a:solidFill>
                  <a:srgbClr val="C00000"/>
                </a:solidFill>
              </a:rPr>
              <a:t>Развој културе и информисања</a:t>
            </a:r>
            <a:endParaRPr lang="sr-Latn-RS" dirty="0">
              <a:solidFill>
                <a:srgbClr val="C00000"/>
              </a:solidFill>
            </a:endParaRPr>
          </a:p>
        </p:txBody>
      </p:sp>
      <p:sp>
        <p:nvSpPr>
          <p:cNvPr id="2" name="Content Placeholder 1"/>
          <p:cNvSpPr>
            <a:spLocks noGrp="1"/>
          </p:cNvSpPr>
          <p:nvPr>
            <p:ph sz="quarter" idx="13"/>
          </p:nvPr>
        </p:nvSpPr>
        <p:spPr>
          <a:xfrm>
            <a:off x="274320" y="1219200"/>
            <a:ext cx="4373880" cy="5102352"/>
          </a:xfrm>
        </p:spPr>
        <p:txBody>
          <a:bodyPr>
            <a:normAutofit fontScale="85000" lnSpcReduction="20000"/>
          </a:bodyPr>
          <a:lstStyle/>
          <a:p>
            <a:pPr>
              <a:buFont typeface="Wingdings" pitchFamily="2" charset="2"/>
              <a:buChar char="q"/>
            </a:pPr>
            <a:r>
              <a:rPr lang="sr-Cyrl-RS" b="1" dirty="0" smtClean="0"/>
              <a:t> Укупно утрошено</a:t>
            </a:r>
            <a:r>
              <a:rPr lang="en-US" b="1" dirty="0" smtClean="0"/>
              <a:t>  64</a:t>
            </a:r>
            <a:r>
              <a:rPr lang="sr-Cyrl-RS" b="1" dirty="0" smtClean="0"/>
              <a:t>.</a:t>
            </a:r>
            <a:r>
              <a:rPr lang="en-US" b="1" dirty="0" smtClean="0"/>
              <a:t>465</a:t>
            </a:r>
            <a:r>
              <a:rPr lang="sr-Cyrl-RS" b="1" dirty="0" smtClean="0"/>
              <a:t>.</a:t>
            </a:r>
            <a:r>
              <a:rPr lang="en-US" b="1" dirty="0" smtClean="0"/>
              <a:t>238</a:t>
            </a:r>
            <a:r>
              <a:rPr lang="sr-Cyrl-RS" b="1" dirty="0" smtClean="0"/>
              <a:t> динара</a:t>
            </a:r>
          </a:p>
          <a:p>
            <a:pPr>
              <a:buNone/>
            </a:pPr>
            <a:endParaRPr lang="sr-Cyrl-RS" sz="1600" dirty="0"/>
          </a:p>
          <a:p>
            <a:pPr marL="0" indent="0">
              <a:buNone/>
            </a:pPr>
            <a:r>
              <a:rPr lang="sr-Cyrl-RS" sz="1600" dirty="0" smtClean="0"/>
              <a:t>Програм обухвата: </a:t>
            </a:r>
          </a:p>
          <a:p>
            <a:pPr marL="0" indent="0" algn="just"/>
            <a:r>
              <a:rPr lang="sr-Cyrl-RS" sz="1600" dirty="0" smtClean="0"/>
              <a:t> Функционисање локалних установа културе: Центра за културу „Драган Кецман” Кучево и Библиотеке „Стеван Раичковић” Кучево; </a:t>
            </a:r>
          </a:p>
          <a:p>
            <a:pPr marL="0" indent="0" algn="just"/>
            <a:r>
              <a:rPr lang="sr-Cyrl-RS" sz="1600" dirty="0" smtClean="0"/>
              <a:t> Манифестација:  Смотра народног стваралаштва „Хомољски мотиви“</a:t>
            </a:r>
          </a:p>
          <a:p>
            <a:pPr marL="0" indent="0" algn="just"/>
            <a:r>
              <a:rPr lang="sr-Cyrl-RS" sz="1600" dirty="0" smtClean="0"/>
              <a:t> Великани Кучева</a:t>
            </a:r>
          </a:p>
          <a:p>
            <a:pPr marL="0" indent="0" algn="just"/>
            <a:r>
              <a:rPr lang="sr-Cyrl-RS" sz="1600" dirty="0" smtClean="0"/>
              <a:t> Фестивал аматерских позоришта </a:t>
            </a:r>
          </a:p>
          <a:p>
            <a:pPr marL="0" indent="0" algn="just"/>
            <a:r>
              <a:rPr lang="sr-Cyrl-RS" sz="1600" dirty="0" smtClean="0"/>
              <a:t> Манифестација „Михољски сусрети села</a:t>
            </a:r>
            <a:r>
              <a:rPr lang="sr-Cyrl-RS" sz="1600" dirty="0" smtClean="0"/>
              <a:t>“</a:t>
            </a:r>
          </a:p>
          <a:p>
            <a:pPr marL="0" indent="0" algn="just"/>
            <a:r>
              <a:rPr lang="sr-Cyrl-RS" sz="1600" dirty="0" smtClean="0"/>
              <a:t>Градска галерија</a:t>
            </a:r>
            <a:endParaRPr lang="sr-Cyrl-RS" sz="1600" dirty="0" smtClean="0"/>
          </a:p>
          <a:p>
            <a:pPr marL="0" indent="0" algn="just"/>
            <a:r>
              <a:rPr lang="sr-Cyrl-RS" sz="1600" dirty="0" smtClean="0"/>
              <a:t> Организовање књижевних вечери, позоришних представа, биоскопских пројекција, изложби,предавања, наступи фолклорног ансабла итд.</a:t>
            </a:r>
          </a:p>
          <a:p>
            <a:pPr marL="0" indent="0" algn="just">
              <a:buNone/>
            </a:pPr>
            <a:r>
              <a:rPr lang="sr-Cyrl-RS" sz="1600" dirty="0" smtClean="0"/>
              <a:t>Циљ је обезбедити и очувати културно-</a:t>
            </a:r>
            <a:br>
              <a:rPr lang="sr-Cyrl-RS" sz="1600" dirty="0" smtClean="0"/>
            </a:br>
            <a:r>
              <a:rPr lang="sr-Cyrl-RS" sz="1600" dirty="0" smtClean="0"/>
              <a:t>- историјско наслеђе и укључити што већи број грађана у културна дешавања општине</a:t>
            </a:r>
            <a:endParaRPr lang="sr-Cyrl-RS" sz="1700" dirty="0" smtClean="0"/>
          </a:p>
          <a:p>
            <a:pPr marL="0" indent="0" algn="just">
              <a:buNone/>
            </a:pPr>
            <a:r>
              <a:rPr lang="sr-Cyrl-RS" sz="1700" dirty="0" smtClean="0"/>
              <a:t>- очување, унапређење и представљање културно-историјског наслеђа, културне разновсности, продукције и стваралаштва у локалној заједници. Остваривање права грађана и информисање и унапређење јавног ивнформисања.</a:t>
            </a:r>
            <a:endParaRPr lang="sr-Cyrl-RS" sz="1700" dirty="0"/>
          </a:p>
        </p:txBody>
      </p:sp>
      <p:pic>
        <p:nvPicPr>
          <p:cNvPr id="7" name="Picture 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724400" y="2971800"/>
            <a:ext cx="4057650" cy="3295499"/>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xmlns="" val="0"/>
              </a:ext>
            </a:extLst>
          </a:blip>
          <a:srcRect t="44831"/>
          <a:stretch/>
        </p:blipFill>
        <p:spPr>
          <a:xfrm>
            <a:off x="4724400" y="1224484"/>
            <a:ext cx="4057650" cy="1678939"/>
          </a:xfrm>
          <a:prstGeom prst="rect">
            <a:avLst/>
          </a:prstGeom>
        </p:spPr>
      </p:pic>
      <p:sp>
        <p:nvSpPr>
          <p:cNvPr id="9" name="Title 2"/>
          <p:cNvSpPr txBox="1">
            <a:spLocks/>
          </p:cNvSpPr>
          <p:nvPr/>
        </p:nvSpPr>
        <p:spPr>
          <a:xfrm>
            <a:off x="253656" y="228600"/>
            <a:ext cx="8591550" cy="457200"/>
          </a:xfrm>
          <a:prstGeom prst="rect">
            <a:avLst/>
          </a:prstGeom>
          <a:solidFill>
            <a:schemeClr val="accent6">
              <a:lumMod val="20000"/>
              <a:lumOff val="80000"/>
            </a:schemeClr>
          </a:solidFill>
        </p:spPr>
        <p:txBody>
          <a:bodyPr vert="horz" lIns="91440" tIns="45720" rIns="91440" bIns="45720" rtlCol="0" anchor="b"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sr-Cyrl-RS" sz="2300" b="1" dirty="0" smtClean="0"/>
              <a:t>ПРОГРАМ 13. </a:t>
            </a:r>
            <a:r>
              <a:rPr lang="sr-Cyrl-RS" sz="2300" b="1" dirty="0" smtClean="0">
                <a:solidFill>
                  <a:srgbClr val="C00000"/>
                </a:solidFill>
              </a:rPr>
              <a:t>Развој културе и информисања</a:t>
            </a:r>
            <a:endParaRPr lang="sr-Latn-RS" sz="2300" b="1" dirty="0">
              <a:solidFill>
                <a:srgbClr val="C00000"/>
              </a:solidFill>
            </a:endParaRPr>
          </a:p>
        </p:txBody>
      </p:sp>
    </p:spTree>
    <p:extLst>
      <p:ext uri="{BB962C8B-B14F-4D97-AF65-F5344CB8AC3E}">
        <p14:creationId xmlns:p14="http://schemas.microsoft.com/office/powerpoint/2010/main" xmlns="" val="17998286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6225" y="76200"/>
            <a:ext cx="8591550" cy="685800"/>
          </a:xfrm>
        </p:spPr>
        <p:txBody>
          <a:bodyPr>
            <a:noAutofit/>
          </a:bodyPr>
          <a:lstStyle/>
          <a:p>
            <a:r>
              <a:rPr lang="sr-Cyrl-RS" b="1" dirty="0"/>
              <a:t>ПРОГРАМ 14. </a:t>
            </a:r>
            <a:r>
              <a:rPr lang="sr-Cyrl-RS" dirty="0">
                <a:solidFill>
                  <a:srgbClr val="C00000"/>
                </a:solidFill>
              </a:rPr>
              <a:t>Развој спорта и омладин</a:t>
            </a:r>
            <a:r>
              <a:rPr lang="sr-Cyrl-RS" sz="3500" dirty="0">
                <a:solidFill>
                  <a:srgbClr val="C00000"/>
                </a:solidFill>
              </a:rPr>
              <a:t>е</a:t>
            </a:r>
            <a:endParaRPr lang="sr-Latn-RS" sz="3500" dirty="0">
              <a:solidFill>
                <a:srgbClr val="C00000"/>
              </a:solidFill>
            </a:endParaRPr>
          </a:p>
        </p:txBody>
      </p:sp>
      <p:sp>
        <p:nvSpPr>
          <p:cNvPr id="2" name="Content Placeholder 1"/>
          <p:cNvSpPr>
            <a:spLocks noGrp="1"/>
          </p:cNvSpPr>
          <p:nvPr>
            <p:ph sz="quarter" idx="13"/>
          </p:nvPr>
        </p:nvSpPr>
        <p:spPr>
          <a:xfrm>
            <a:off x="274320" y="1066800"/>
            <a:ext cx="8595360" cy="533400"/>
          </a:xfrm>
        </p:spPr>
        <p:txBody>
          <a:bodyPr>
            <a:normAutofit/>
          </a:bodyPr>
          <a:lstStyle/>
          <a:p>
            <a:pPr>
              <a:buFont typeface="Wingdings" pitchFamily="2" charset="2"/>
              <a:buChar char="q"/>
            </a:pPr>
            <a:r>
              <a:rPr lang="sr-Cyrl-RS" sz="1900" b="1" dirty="0" smtClean="0"/>
              <a:t> Укупно утрошено: </a:t>
            </a:r>
            <a:r>
              <a:rPr lang="en-US" sz="1900" b="1" dirty="0" smtClean="0"/>
              <a:t>24,723,800</a:t>
            </a:r>
            <a:r>
              <a:rPr lang="sr-Cyrl-RS" sz="1900" b="1" dirty="0" smtClean="0"/>
              <a:t> динара</a:t>
            </a:r>
          </a:p>
          <a:p>
            <a:pPr>
              <a:buFont typeface="Wingdings" pitchFamily="2" charset="2"/>
              <a:buChar char="q"/>
            </a:pPr>
            <a:endParaRPr lang="sr-Cyrl-RS" sz="1900" b="1" dirty="0"/>
          </a:p>
          <a:p>
            <a:endParaRPr lang="sr-Cyrl-RS" dirty="0"/>
          </a:p>
          <a:p>
            <a:pPr marL="109728" indent="0">
              <a:buNone/>
            </a:pPr>
            <a:endParaRPr lang="sr-Cyrl-RS" dirty="0"/>
          </a:p>
        </p:txBody>
      </p:sp>
      <p:sp>
        <p:nvSpPr>
          <p:cNvPr id="5" name="Rectangle 4"/>
          <p:cNvSpPr/>
          <p:nvPr/>
        </p:nvSpPr>
        <p:spPr>
          <a:xfrm>
            <a:off x="304800" y="4800600"/>
            <a:ext cx="8382000" cy="206210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sr-Cyrl-CS" sz="1600" b="0" i="0" u="none" strike="noStrike" kern="1200" cap="none" spc="0" normalizeH="0" baseline="0" noProof="0" dirty="0" smtClean="0">
                <a:ln>
                  <a:noFill/>
                </a:ln>
                <a:solidFill>
                  <a:prstClr val="black"/>
                </a:solidFill>
                <a:effectLst/>
                <a:uLnTx/>
                <a:uFillTx/>
                <a:latin typeface="Calibri"/>
                <a:ea typeface="+mn-ea"/>
                <a:cs typeface="+mn-cs"/>
              </a:rPr>
              <a:t>Циљ, </a:t>
            </a:r>
            <a:r>
              <a:rPr kumimoji="0" lang="sr-Cyrl-CS" sz="1600" b="0" i="0" u="none" strike="noStrike" kern="1200" cap="none" spc="0" normalizeH="0" baseline="0" noProof="0" dirty="0">
                <a:ln>
                  <a:noFill/>
                </a:ln>
                <a:solidFill>
                  <a:prstClr val="black"/>
                </a:solidFill>
                <a:effectLst/>
                <a:uLnTx/>
                <a:uFillTx/>
                <a:latin typeface="Calibri"/>
                <a:ea typeface="+mn-ea"/>
                <a:cs typeface="+mn-cs"/>
              </a:rPr>
              <a:t>обезбеђивање услова за рад и унапређење капацитета спортских организација преко којих се остварује јавни интерес у области спорта у </a:t>
            </a:r>
            <a:r>
              <a:rPr kumimoji="0" lang="sr-Cyrl-CS" sz="1600" b="0" i="0" u="none" strike="noStrike" kern="1200" cap="none" spc="0" normalizeH="0" baseline="0" noProof="0" dirty="0" smtClean="0">
                <a:ln>
                  <a:noFill/>
                </a:ln>
                <a:solidFill>
                  <a:prstClr val="black"/>
                </a:solidFill>
                <a:effectLst/>
                <a:uLnTx/>
                <a:uFillTx/>
                <a:latin typeface="Calibri"/>
                <a:ea typeface="+mn-ea"/>
                <a:cs typeface="+mn-cs"/>
              </a:rPr>
              <a:t>општини Кучево, </a:t>
            </a:r>
            <a:r>
              <a:rPr kumimoji="0" lang="sr-Cyrl-CS" sz="1600" b="0" i="0" u="none" strike="noStrike" kern="1200" cap="none" spc="0" normalizeH="0" baseline="0" noProof="0" dirty="0">
                <a:ln>
                  <a:noFill/>
                </a:ln>
                <a:solidFill>
                  <a:prstClr val="black"/>
                </a:solidFill>
                <a:effectLst/>
                <a:uLnTx/>
                <a:uFillTx/>
                <a:latin typeface="Calibri"/>
                <a:ea typeface="+mn-ea"/>
                <a:cs typeface="+mn-cs"/>
              </a:rPr>
              <a:t>реализован је у потпуности у односу на план . </a:t>
            </a:r>
            <a:endParaRPr kumimoji="0" lang="sr-Latn-RS" sz="1600" b="0" i="0" u="none" strike="noStrike" kern="1200" cap="none" spc="0" normalizeH="0" baseline="0" noProof="0" dirty="0">
              <a:ln>
                <a:noFill/>
              </a:ln>
              <a:solidFill>
                <a:prstClr val="black"/>
              </a:solidFill>
              <a:effectLst/>
              <a:uLnTx/>
              <a:uFillTx/>
              <a:latin typeface="Calibri"/>
              <a:ea typeface="+mn-ea"/>
              <a:cs typeface="+mn-cs"/>
            </a:endParaRPr>
          </a:p>
          <a:p>
            <a:pPr lvl="0" algn="just">
              <a:defRPr/>
            </a:pPr>
            <a:r>
              <a:rPr lang="ru-RU" sz="1600" dirty="0" smtClean="0">
                <a:solidFill>
                  <a:prstClr val="black"/>
                </a:solidFill>
              </a:rPr>
              <a:t>У 2024. години будзет је планирао да финансира 20 спортских удружења у 12 разлицитих спортова кроз 21 програма преко којих се остварује јавни интерес у области спорта. У току 2024. године сва спортска удрузења су реализовала низ својих акција И манифестација. Такодје, у склопу својих редовних активности, клубови су уцествовали и у својим такмицарским лигама.</a:t>
            </a:r>
            <a:endParaRPr kumimoji="0" lang="sr-Latn-RS" sz="16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xmlns="" val="0"/>
              </a:ext>
            </a:extLst>
          </a:blip>
          <a:srcRect t="5862" b="22337"/>
          <a:stretch/>
        </p:blipFill>
        <p:spPr>
          <a:xfrm>
            <a:off x="380999" y="1676401"/>
            <a:ext cx="4342189" cy="3117742"/>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xmlns="" val="0"/>
              </a:ext>
            </a:extLst>
          </a:blip>
          <a:srcRect t="10722"/>
          <a:stretch/>
        </p:blipFill>
        <p:spPr>
          <a:xfrm>
            <a:off x="5105400" y="1676400"/>
            <a:ext cx="3510075" cy="3129365"/>
          </a:xfrm>
          <a:prstGeom prst="rect">
            <a:avLst/>
          </a:prstGeom>
        </p:spPr>
      </p:pic>
      <p:sp>
        <p:nvSpPr>
          <p:cNvPr id="10" name="Title 2"/>
          <p:cNvSpPr txBox="1">
            <a:spLocks/>
          </p:cNvSpPr>
          <p:nvPr/>
        </p:nvSpPr>
        <p:spPr>
          <a:xfrm>
            <a:off x="253656" y="228600"/>
            <a:ext cx="8591550" cy="457200"/>
          </a:xfrm>
          <a:prstGeom prst="rect">
            <a:avLst/>
          </a:prstGeom>
          <a:solidFill>
            <a:schemeClr val="accent6">
              <a:lumMod val="20000"/>
              <a:lumOff val="80000"/>
            </a:schemeClr>
          </a:solidFill>
        </p:spPr>
        <p:txBody>
          <a:bodyPr vert="horz" lIns="91440" tIns="45720" rIns="91440" bIns="45720" rtlCol="0" anchor="b"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sr-Cyrl-RS" sz="2300" b="1" dirty="0" smtClean="0"/>
              <a:t>ПРОГРАМ 14. </a:t>
            </a:r>
            <a:r>
              <a:rPr lang="sr-Cyrl-RS" sz="2300" b="1" dirty="0" smtClean="0">
                <a:solidFill>
                  <a:srgbClr val="C00000"/>
                </a:solidFill>
              </a:rPr>
              <a:t>Развој спорта и омладине</a:t>
            </a:r>
            <a:endParaRPr lang="sr-Latn-RS" sz="2300" b="1" dirty="0">
              <a:solidFill>
                <a:srgbClr val="C00000"/>
              </a:solidFill>
            </a:endParaRPr>
          </a:p>
        </p:txBody>
      </p:sp>
    </p:spTree>
    <p:extLst>
      <p:ext uri="{BB962C8B-B14F-4D97-AF65-F5344CB8AC3E}">
        <p14:creationId xmlns:p14="http://schemas.microsoft.com/office/powerpoint/2010/main" xmlns="" val="39912065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6224" y="152400"/>
            <a:ext cx="8715375" cy="609601"/>
          </a:xfrm>
        </p:spPr>
        <p:txBody>
          <a:bodyPr>
            <a:noAutofit/>
          </a:bodyPr>
          <a:lstStyle/>
          <a:p>
            <a:r>
              <a:rPr lang="sr-Cyrl-RS" b="1" dirty="0"/>
              <a:t>ПРОГРАМ 15. </a:t>
            </a:r>
            <a:r>
              <a:rPr lang="sr-Cyrl-RS" dirty="0">
                <a:solidFill>
                  <a:srgbClr val="C00000"/>
                </a:solidFill>
              </a:rPr>
              <a:t>Опште услуге локалне самоуправе</a:t>
            </a:r>
            <a:endParaRPr lang="sr-Latn-RS" dirty="0">
              <a:solidFill>
                <a:srgbClr val="C00000"/>
              </a:solidFill>
            </a:endParaRPr>
          </a:p>
        </p:txBody>
      </p:sp>
      <p:sp>
        <p:nvSpPr>
          <p:cNvPr id="2" name="Content Placeholder 1"/>
          <p:cNvSpPr>
            <a:spLocks noGrp="1"/>
          </p:cNvSpPr>
          <p:nvPr>
            <p:ph sz="quarter" idx="13"/>
          </p:nvPr>
        </p:nvSpPr>
        <p:spPr>
          <a:xfrm>
            <a:off x="274320" y="1143000"/>
            <a:ext cx="8595360" cy="1752600"/>
          </a:xfrm>
        </p:spPr>
        <p:txBody>
          <a:bodyPr>
            <a:normAutofit/>
          </a:bodyPr>
          <a:lstStyle/>
          <a:p>
            <a:pPr>
              <a:buFont typeface="Wingdings" pitchFamily="2" charset="2"/>
              <a:buChar char="q"/>
            </a:pPr>
            <a:r>
              <a:rPr lang="sr-Cyrl-RS" sz="1900" b="1" dirty="0" smtClean="0"/>
              <a:t> Укупно утрошено: 161.735.452 динара</a:t>
            </a:r>
          </a:p>
          <a:p>
            <a:pPr algn="just"/>
            <a:endParaRPr lang="sr-Cyrl-CS" sz="1400" dirty="0" smtClean="0"/>
          </a:p>
          <a:p>
            <a:pPr algn="just"/>
            <a:r>
              <a:rPr lang="sr-Cyrl-CS" sz="1400" dirty="0" smtClean="0"/>
              <a:t>Циљ овог програма је обезбеђивање континуираног функционисања </a:t>
            </a:r>
            <a:r>
              <a:rPr lang="sr-Cyrl-CS" sz="1400" dirty="0"/>
              <a:t>органа </a:t>
            </a:r>
            <a:r>
              <a:rPr lang="sr-Cyrl-CS" sz="1400" dirty="0" smtClean="0"/>
              <a:t>ЈЛС (јединице локалне самоуправе)</a:t>
            </a:r>
            <a:r>
              <a:rPr lang="sr-Latn-RS" sz="1400" dirty="0" smtClean="0"/>
              <a:t>. </a:t>
            </a:r>
            <a:r>
              <a:rPr lang="sr-Cyrl-CS" sz="1400" dirty="0" smtClean="0"/>
              <a:t>Трошкови  </a:t>
            </a:r>
            <a:r>
              <a:rPr lang="sr-Cyrl-CS" sz="1400" dirty="0"/>
              <a:t>који су предвиђени овим програмом, планирани су у </a:t>
            </a:r>
            <a:r>
              <a:rPr lang="sr-Cyrl-CS" sz="1400" dirty="0" smtClean="0"/>
              <a:t>параметрима </a:t>
            </a:r>
            <a:r>
              <a:rPr lang="sr-Cyrl-CS" sz="1400" dirty="0"/>
              <a:t>у односу на </a:t>
            </a:r>
            <a:r>
              <a:rPr lang="sr-Cyrl-CS" sz="1400" dirty="0" smtClean="0"/>
              <a:t>20</a:t>
            </a:r>
            <a:r>
              <a:rPr lang="sr-Cyrl-RS" sz="1400" dirty="0" smtClean="0"/>
              <a:t>24</a:t>
            </a:r>
            <a:r>
              <a:rPr lang="sr-Cyrl-CS" sz="1400" dirty="0" smtClean="0"/>
              <a:t>. </a:t>
            </a:r>
            <a:r>
              <a:rPr lang="sr-Cyrl-CS" sz="1400" dirty="0"/>
              <a:t>годину што је у складу са  рестриктивном политиком запошљавања у државним органима, и у том смислу су формирани и сви остали трошкови на начин на који и како је могуће </a:t>
            </a:r>
            <a:r>
              <a:rPr lang="sr-Cyrl-CS" sz="1400" dirty="0" smtClean="0"/>
              <a:t>утицати, </a:t>
            </a:r>
            <a:r>
              <a:rPr lang="sr-Cyrl-CS" sz="1400" dirty="0"/>
              <a:t>а да при томе функционисање локалне самоуправе задржи постојећи квантитет и квалитет.</a:t>
            </a:r>
            <a:endParaRPr lang="sr-Latn-RS" sz="1400" dirty="0"/>
          </a:p>
          <a:p>
            <a:endParaRPr lang="sr-Cyrl-RS" dirty="0"/>
          </a:p>
          <a:p>
            <a:pPr marL="109728" indent="0">
              <a:buNone/>
            </a:pPr>
            <a:endParaRPr lang="sr-Cyrl-RS" dirty="0"/>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56645" y="2971800"/>
            <a:ext cx="8206353" cy="3628747"/>
          </a:xfrm>
          <a:prstGeom prst="rect">
            <a:avLst/>
          </a:prstGeom>
        </p:spPr>
      </p:pic>
      <p:sp>
        <p:nvSpPr>
          <p:cNvPr id="6" name="Title 2"/>
          <p:cNvSpPr txBox="1">
            <a:spLocks/>
          </p:cNvSpPr>
          <p:nvPr/>
        </p:nvSpPr>
        <p:spPr>
          <a:xfrm>
            <a:off x="253656" y="228600"/>
            <a:ext cx="8591550" cy="457200"/>
          </a:xfrm>
          <a:prstGeom prst="rect">
            <a:avLst/>
          </a:prstGeom>
          <a:solidFill>
            <a:schemeClr val="accent6">
              <a:lumMod val="20000"/>
              <a:lumOff val="80000"/>
            </a:schemeClr>
          </a:solidFill>
        </p:spPr>
        <p:txBody>
          <a:bodyPr vert="horz" lIns="91440" tIns="45720" rIns="91440" bIns="45720" rtlCol="0" anchor="b"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sr-Cyrl-RS" sz="2300" b="1" dirty="0" smtClean="0"/>
              <a:t>ПРОГРАМ 15. </a:t>
            </a:r>
            <a:r>
              <a:rPr lang="sr-Cyrl-RS" sz="2300" b="1" dirty="0" smtClean="0">
                <a:solidFill>
                  <a:srgbClr val="C00000"/>
                </a:solidFill>
              </a:rPr>
              <a:t>Опште услуге локалне самоуправе</a:t>
            </a:r>
            <a:endParaRPr lang="sr-Latn-RS" sz="2300" b="1" dirty="0">
              <a:solidFill>
                <a:srgbClr val="C00000"/>
              </a:solidFill>
            </a:endParaRPr>
          </a:p>
        </p:txBody>
      </p:sp>
    </p:spTree>
    <p:extLst>
      <p:ext uri="{BB962C8B-B14F-4D97-AF65-F5344CB8AC3E}">
        <p14:creationId xmlns:p14="http://schemas.microsoft.com/office/powerpoint/2010/main" xmlns="" val="694496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0"/>
            <a:ext cx="7772400" cy="4038600"/>
          </a:xfrm>
        </p:spPr>
        <p:txBody>
          <a:bodyPr anchor="t">
            <a:noAutofit/>
          </a:bodyPr>
          <a:lstStyle/>
          <a:p>
            <a:pPr algn="ctr"/>
            <a:r>
              <a:rPr lang="sr-Latn-RS" sz="5400" dirty="0"/>
              <a:t/>
            </a:r>
            <a:br>
              <a:rPr lang="sr-Latn-RS" sz="5400" dirty="0"/>
            </a:br>
            <a:r>
              <a:rPr lang="sr-Cyrl-RS" sz="5400" b="1" dirty="0">
                <a:solidFill>
                  <a:srgbClr val="002060"/>
                </a:solidFill>
              </a:rPr>
              <a:t>КОНСОЛИДОВАНИ ЗАВРШНИ РАЧУН БУЏЕТА </a:t>
            </a:r>
            <a:r>
              <a:rPr lang="sr-Cyrl-RS" sz="5400" b="1" dirty="0" smtClean="0">
                <a:solidFill>
                  <a:srgbClr val="002060"/>
                </a:solidFill>
              </a:rPr>
              <a:t>ОПШТИНЕ КУЧЕВО </a:t>
            </a:r>
            <a:r>
              <a:rPr lang="sr-Latn-RS" sz="5400" b="1" dirty="0" smtClean="0">
                <a:solidFill>
                  <a:srgbClr val="002060"/>
                </a:solidFill>
              </a:rPr>
              <a:t/>
            </a:r>
            <a:br>
              <a:rPr lang="sr-Latn-RS" sz="5400" b="1" dirty="0" smtClean="0">
                <a:solidFill>
                  <a:srgbClr val="002060"/>
                </a:solidFill>
              </a:rPr>
            </a:br>
            <a:r>
              <a:rPr lang="sr-Cyrl-RS" sz="5400" b="1" dirty="0" smtClean="0">
                <a:solidFill>
                  <a:srgbClr val="002060"/>
                </a:solidFill>
              </a:rPr>
              <a:t>ЗА 2024. ГОДИНУ</a:t>
            </a:r>
            <a:endParaRPr lang="sr-Latn-CS" sz="5400" b="1" dirty="0">
              <a:solidFill>
                <a:srgbClr val="00206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74320" y="1298448"/>
            <a:ext cx="8595360" cy="2130552"/>
          </a:xfrm>
        </p:spPr>
        <p:txBody>
          <a:bodyPr>
            <a:normAutofit fontScale="62500" lnSpcReduction="20000"/>
          </a:bodyPr>
          <a:lstStyle/>
          <a:p>
            <a:pPr>
              <a:buFont typeface="Wingdings" pitchFamily="2" charset="2"/>
              <a:buChar char="q"/>
            </a:pPr>
            <a:r>
              <a:rPr lang="sr-Cyrl-RS" sz="3000" b="1" dirty="0" smtClean="0"/>
              <a:t> Укупно утрошено: 34.809.015 </a:t>
            </a:r>
            <a:r>
              <a:rPr lang="sr-Cyrl-RS" sz="3000" b="1" dirty="0"/>
              <a:t>динара</a:t>
            </a:r>
          </a:p>
          <a:p>
            <a:pPr algn="just"/>
            <a:r>
              <a:rPr lang="sr-Cyrl-CS" sz="2500" dirty="0"/>
              <a:t>Са </a:t>
            </a:r>
            <a:r>
              <a:rPr lang="sr-Cyrl-RS" sz="2500" dirty="0" smtClean="0"/>
              <a:t>пет</a:t>
            </a:r>
            <a:r>
              <a:rPr lang="sr-Cyrl-CS" sz="2500" dirty="0" smtClean="0"/>
              <a:t> </a:t>
            </a:r>
            <a:r>
              <a:rPr lang="sr-Cyrl-CS" sz="2500" dirty="0"/>
              <a:t>одржаних седница Скупштине </a:t>
            </a:r>
            <a:r>
              <a:rPr lang="sr-Cyrl-CS" sz="2500" dirty="0" smtClean="0"/>
              <a:t>општине Кучево, </a:t>
            </a:r>
            <a:r>
              <a:rPr lang="sr-Cyrl-CS" sz="2500" dirty="0"/>
              <a:t>Скупштина је у потпуности обављала делатности из своје надлежности у складу са Законом о локалној самоуправи и Статутом </a:t>
            </a:r>
            <a:r>
              <a:rPr lang="sr-Cyrl-CS" sz="2500" dirty="0" smtClean="0"/>
              <a:t>Општине Кучево.</a:t>
            </a:r>
            <a:r>
              <a:rPr lang="en-US" sz="2500" dirty="0" smtClean="0"/>
              <a:t> </a:t>
            </a:r>
            <a:endParaRPr lang="sr-Cyrl-RS" sz="2500" dirty="0" smtClean="0"/>
          </a:p>
          <a:p>
            <a:pPr algn="just"/>
            <a:r>
              <a:rPr lang="sr-Cyrl-RS" sz="2500" dirty="0" smtClean="0"/>
              <a:t>Овај програм обухвата две програмске активности:</a:t>
            </a:r>
          </a:p>
          <a:p>
            <a:pPr algn="just"/>
            <a:r>
              <a:rPr lang="sr-Cyrl-RS" sz="2500" dirty="0" smtClean="0"/>
              <a:t>Функционисање скупштине</a:t>
            </a:r>
          </a:p>
          <a:p>
            <a:pPr algn="just"/>
            <a:r>
              <a:rPr lang="sr-Cyrl-RS" sz="2500" dirty="0" smtClean="0"/>
              <a:t>Функдионисање извршних органа (Председник и Општинско веће)</a:t>
            </a:r>
          </a:p>
          <a:p>
            <a:pPr algn="just"/>
            <a:r>
              <a:rPr lang="sr-Cyrl-RS" sz="2500" dirty="0" smtClean="0"/>
              <a:t>Спровођење избора</a:t>
            </a:r>
            <a:endParaRPr lang="sr-Cyrl-RS" sz="2500" dirty="0"/>
          </a:p>
          <a:p>
            <a:pPr marL="109728" indent="0">
              <a:buNone/>
            </a:pPr>
            <a:endParaRPr lang="sr-Cyrl-R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xmlns="" val="0"/>
              </a:ext>
            </a:extLst>
          </a:blip>
          <a:srcRect l="48447" r="14989"/>
          <a:stretch/>
        </p:blipFill>
        <p:spPr>
          <a:xfrm>
            <a:off x="6431797" y="3363420"/>
            <a:ext cx="2312548" cy="3312510"/>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xmlns="" val="0"/>
              </a:ext>
            </a:extLst>
          </a:blip>
          <a:srcRect t="25587"/>
          <a:stretch/>
        </p:blipFill>
        <p:spPr>
          <a:xfrm>
            <a:off x="380999" y="3352800"/>
            <a:ext cx="5973453" cy="3333750"/>
          </a:xfrm>
          <a:prstGeom prst="rect">
            <a:avLst/>
          </a:prstGeom>
        </p:spPr>
      </p:pic>
      <p:sp>
        <p:nvSpPr>
          <p:cNvPr id="7" name="Title 2"/>
          <p:cNvSpPr txBox="1">
            <a:spLocks/>
          </p:cNvSpPr>
          <p:nvPr/>
        </p:nvSpPr>
        <p:spPr>
          <a:xfrm>
            <a:off x="253656" y="228600"/>
            <a:ext cx="8591550" cy="457200"/>
          </a:xfrm>
          <a:prstGeom prst="rect">
            <a:avLst/>
          </a:prstGeom>
          <a:solidFill>
            <a:schemeClr val="accent6">
              <a:lumMod val="20000"/>
              <a:lumOff val="80000"/>
            </a:schemeClr>
          </a:solidFill>
        </p:spPr>
        <p:txBody>
          <a:bodyPr vert="horz" lIns="91440" tIns="45720" rIns="91440" bIns="45720" rtlCol="0" anchor="b"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sr-Cyrl-RS" sz="2300" b="1" dirty="0" smtClean="0"/>
              <a:t>ПРОГРАМ 16. </a:t>
            </a:r>
            <a:r>
              <a:rPr lang="sr-Cyrl-RS" sz="2300" b="1" dirty="0" smtClean="0">
                <a:solidFill>
                  <a:srgbClr val="C00000"/>
                </a:solidFill>
              </a:rPr>
              <a:t>Политички систем локалне самоуправе</a:t>
            </a:r>
            <a:endParaRPr lang="sr-Latn-RS" sz="2300" b="1" dirty="0">
              <a:solidFill>
                <a:srgbClr val="C00000"/>
              </a:solidFill>
            </a:endParaRPr>
          </a:p>
        </p:txBody>
      </p:sp>
    </p:spTree>
    <p:extLst>
      <p:ext uri="{BB962C8B-B14F-4D97-AF65-F5344CB8AC3E}">
        <p14:creationId xmlns:p14="http://schemas.microsoft.com/office/powerpoint/2010/main" xmlns="" val="20595611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04800" y="838200"/>
            <a:ext cx="8595360" cy="3349752"/>
          </a:xfrm>
        </p:spPr>
        <p:txBody>
          <a:bodyPr>
            <a:noAutofit/>
          </a:bodyPr>
          <a:lstStyle/>
          <a:p>
            <a:pPr>
              <a:buFont typeface="Wingdings" pitchFamily="2" charset="2"/>
              <a:buChar char="q"/>
            </a:pPr>
            <a:r>
              <a:rPr lang="sr-Cyrl-RS" sz="1900" b="1" dirty="0" smtClean="0"/>
              <a:t> Укупно утрошено:  </a:t>
            </a:r>
            <a:r>
              <a:rPr lang="en-US" sz="1900" b="1" dirty="0" smtClean="0"/>
              <a:t>6</a:t>
            </a:r>
            <a:r>
              <a:rPr lang="sr-Cyrl-RS" sz="1900" b="1" dirty="0" smtClean="0"/>
              <a:t>.</a:t>
            </a:r>
            <a:r>
              <a:rPr lang="en-US" sz="1900" b="1" dirty="0" smtClean="0"/>
              <a:t>251</a:t>
            </a:r>
            <a:r>
              <a:rPr lang="sr-Cyrl-RS" sz="1900" b="1" dirty="0" smtClean="0"/>
              <a:t>.</a:t>
            </a:r>
            <a:r>
              <a:rPr lang="en-US" sz="1900" b="1" dirty="0" smtClean="0"/>
              <a:t>502</a:t>
            </a:r>
            <a:r>
              <a:rPr lang="sr-Cyrl-RS" sz="1900" b="1" dirty="0" smtClean="0"/>
              <a:t> динара</a:t>
            </a:r>
            <a:endParaRPr lang="sr-Cyrl-RS" sz="1900" b="1" dirty="0"/>
          </a:p>
          <a:p>
            <a:pPr algn="just"/>
            <a:r>
              <a:rPr lang="ru-RU" sz="1400" dirty="0" smtClean="0"/>
              <a:t>Уговор са министарством потписан је крајем 2023 године и тројни уговори између грађана - општине и извођача 15.12.2023. године, сам програм се већински реализује у току 2024. године.                                                                                                                                                                                       </a:t>
            </a:r>
          </a:p>
          <a:p>
            <a:pPr algn="just"/>
            <a:r>
              <a:rPr lang="ru-RU" sz="1000" dirty="0" smtClean="0"/>
              <a:t>У току је реализација Програма повећања енергетске ефикасности домаћинстава на територији Општине Кучево у вредности од 5.000.000,00 дин (пет милиона динара) од чега општина учествује са 2.500.000,00 дин а Министарство рударства и енергетике са 2.500.000,00 дин. Програм је отвореног типа тј. нема рокова за привредне субјекте (извођаче који се могу пријављивати у току укупног трајања програма) нити за грађане, који се могу пријављивати до утрошка средстава. Јавни позив је објављен 23.07.2024., након тога је објављен и прелиминарни списак грађана који учествују у Програму суфинансирања мера енергетске санације породичних кућа и станова, а коначна ранг листа грађана  је објављена 19.09.2024. Добијена је сагласност од стране Министарства рударства и енергетике за потписивање тројних уговора, који ће бити потписани 23.09.2024. године. Потписано је 17 уговора (15 грађана) који су конкурисали за следеће мере (поједини за више од једне мере):</a:t>
            </a:r>
          </a:p>
          <a:p>
            <a:pPr algn="just"/>
            <a:r>
              <a:rPr lang="ru-RU" sz="1000" dirty="0" smtClean="0"/>
              <a:t>- Мера 1 (замена столарије) – 6 грађана</a:t>
            </a:r>
          </a:p>
          <a:p>
            <a:pPr algn="just"/>
            <a:r>
              <a:rPr lang="ru-RU" sz="1000" dirty="0" smtClean="0"/>
              <a:t>- Мера 5 (котлови на пелет) – 1 грађанин</a:t>
            </a:r>
          </a:p>
          <a:p>
            <a:pPr algn="just"/>
            <a:r>
              <a:rPr lang="ru-RU" sz="1000" dirty="0" smtClean="0"/>
              <a:t>- Мера 6 (топлотне пумпе) – 2 грађана</a:t>
            </a:r>
          </a:p>
          <a:p>
            <a:pPr algn="just"/>
            <a:r>
              <a:rPr lang="ru-RU" sz="1000" dirty="0" smtClean="0"/>
              <a:t>- Мера 9 (соларни панели) – 8 грађана</a:t>
            </a:r>
          </a:p>
          <a:p>
            <a:pPr algn="just"/>
            <a:r>
              <a:rPr lang="ru-RU" sz="1000" dirty="0" smtClean="0"/>
              <a:t>У периоду од октобра до децембра 2024. године извођени су радови на енергетској санацији објеката од стране привредних субјеката. Комисија је редовно одлазила на терен након завршених радова како би </a:t>
            </a:r>
            <a:r>
              <a:rPr lang="ru-RU" sz="1400" dirty="0" smtClean="0"/>
              <a:t>утврдила стање на објектима, саставила записнике као </a:t>
            </a:r>
            <a:r>
              <a:rPr lang="ru-RU" sz="1000" dirty="0" smtClean="0"/>
              <a:t>предуслов за исплату извођача радова  за Јавни позив за 2024. годину. </a:t>
            </a:r>
          </a:p>
          <a:p>
            <a:pPr algn="just"/>
            <a:r>
              <a:rPr lang="ru-RU" sz="1000" dirty="0" smtClean="0"/>
              <a:t>У тренутку писања извештаја 20.03.2025. реализовано је 16 уговора.</a:t>
            </a:r>
          </a:p>
          <a:p>
            <a:pPr algn="just"/>
            <a:r>
              <a:rPr lang="ru-RU" sz="1000" dirty="0" smtClean="0"/>
              <a:t>Након исплате последњег извођача ће уследити израда зав</a:t>
            </a:r>
            <a:r>
              <a:rPr lang="ru-RU" sz="900" dirty="0" smtClean="0"/>
              <a:t>ршног финансијског извештаја за Министарство рударства и енергетике чиме ће Програм енергетске санације за 2024. годину бити  завршен.</a:t>
            </a:r>
            <a:endParaRPr lang="sr-Cyrl-RS" sz="900"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xmlns="" val="0"/>
              </a:ext>
            </a:extLst>
          </a:blip>
          <a:srcRect l="12801" t="18395" r="20340"/>
          <a:stretch/>
        </p:blipFill>
        <p:spPr>
          <a:xfrm>
            <a:off x="533401" y="4953000"/>
            <a:ext cx="1676400" cy="1472984"/>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xmlns="" val="0"/>
              </a:ext>
            </a:extLst>
          </a:blip>
          <a:srcRect l="1780" r="2865"/>
          <a:stretch/>
        </p:blipFill>
        <p:spPr>
          <a:xfrm>
            <a:off x="4866468" y="4953000"/>
            <a:ext cx="3868119" cy="1472984"/>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362200" y="4953000"/>
            <a:ext cx="2499101" cy="1472984"/>
          </a:xfrm>
          <a:prstGeom prst="rect">
            <a:avLst/>
          </a:prstGeom>
        </p:spPr>
      </p:pic>
      <p:sp>
        <p:nvSpPr>
          <p:cNvPr id="11" name="Title 2"/>
          <p:cNvSpPr txBox="1">
            <a:spLocks/>
          </p:cNvSpPr>
          <p:nvPr/>
        </p:nvSpPr>
        <p:spPr>
          <a:xfrm>
            <a:off x="253656" y="228600"/>
            <a:ext cx="8591550" cy="457200"/>
          </a:xfrm>
          <a:prstGeom prst="rect">
            <a:avLst/>
          </a:prstGeom>
          <a:solidFill>
            <a:schemeClr val="accent6">
              <a:lumMod val="20000"/>
              <a:lumOff val="80000"/>
            </a:schemeClr>
          </a:solidFill>
        </p:spPr>
        <p:txBody>
          <a:bodyPr vert="horz" lIns="91440" tIns="45720" rIns="91440" bIns="45720" rtlCol="0" anchor="b"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sr-Cyrl-RS" sz="2300" b="1" dirty="0" smtClean="0"/>
              <a:t>ПРОГРАМ 17. </a:t>
            </a:r>
            <a:r>
              <a:rPr lang="sr-Cyrl-RS" sz="2300" b="1" dirty="0" smtClean="0">
                <a:solidFill>
                  <a:srgbClr val="C00000"/>
                </a:solidFill>
              </a:rPr>
              <a:t>Енергетска ефикасност и обновљиви извори енергије</a:t>
            </a:r>
            <a:endParaRPr lang="sr-Latn-RS" sz="2300" b="1" dirty="0">
              <a:solidFill>
                <a:srgbClr val="C00000"/>
              </a:solidFill>
            </a:endParaRPr>
          </a:p>
        </p:txBody>
      </p:sp>
    </p:spTree>
    <p:extLst>
      <p:ext uri="{BB962C8B-B14F-4D97-AF65-F5344CB8AC3E}">
        <p14:creationId xmlns:p14="http://schemas.microsoft.com/office/powerpoint/2010/main" xmlns="" val="31053390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7650" y="761999"/>
            <a:ext cx="8591550" cy="1066801"/>
          </a:xfrm>
        </p:spPr>
        <p:txBody>
          <a:bodyPr>
            <a:noAutofit/>
          </a:bodyPr>
          <a:lstStyle/>
          <a:p>
            <a:pPr algn="ctr"/>
            <a:r>
              <a:rPr lang="sr-Cyrl-RS" sz="3000" b="1" cap="all" dirty="0">
                <a:solidFill>
                  <a:srgbClr val="002060"/>
                </a:solidFill>
              </a:rPr>
              <a:t>Захваљујемо Вам се </a:t>
            </a:r>
            <a:r>
              <a:rPr lang="sr-Cyrl-RS" sz="3000" b="1" cap="all" dirty="0" smtClean="0">
                <a:solidFill>
                  <a:srgbClr val="002060"/>
                </a:solidFill>
              </a:rPr>
              <a:t/>
            </a:r>
            <a:br>
              <a:rPr lang="sr-Cyrl-RS" sz="3000" b="1" cap="all" dirty="0" smtClean="0">
                <a:solidFill>
                  <a:srgbClr val="002060"/>
                </a:solidFill>
              </a:rPr>
            </a:br>
            <a:r>
              <a:rPr lang="sr-Cyrl-RS" sz="3000" b="1" cap="all" dirty="0" smtClean="0">
                <a:solidFill>
                  <a:srgbClr val="002060"/>
                </a:solidFill>
              </a:rPr>
              <a:t>што </a:t>
            </a:r>
            <a:r>
              <a:rPr lang="sr-Cyrl-RS" sz="3000" b="1" cap="all" dirty="0">
                <a:solidFill>
                  <a:srgbClr val="002060"/>
                </a:solidFill>
              </a:rPr>
              <a:t>сте издвојили време и </a:t>
            </a:r>
            <a:r>
              <a:rPr lang="sr-Cyrl-RS" sz="3000" b="1" cap="all" dirty="0" smtClean="0">
                <a:solidFill>
                  <a:srgbClr val="002060"/>
                </a:solidFill>
              </a:rPr>
              <a:t/>
            </a:r>
            <a:br>
              <a:rPr lang="sr-Cyrl-RS" sz="3000" b="1" cap="all" dirty="0" smtClean="0">
                <a:solidFill>
                  <a:srgbClr val="002060"/>
                </a:solidFill>
              </a:rPr>
            </a:br>
            <a:r>
              <a:rPr lang="sr-Cyrl-RS" sz="3000" b="1" cap="all" dirty="0" smtClean="0">
                <a:solidFill>
                  <a:srgbClr val="002060"/>
                </a:solidFill>
              </a:rPr>
              <a:t>пажљиво </a:t>
            </a:r>
            <a:r>
              <a:rPr lang="sr-Cyrl-RS" sz="3000" b="1" cap="all" dirty="0">
                <a:solidFill>
                  <a:srgbClr val="002060"/>
                </a:solidFill>
              </a:rPr>
              <a:t>прегледали презентацију</a:t>
            </a:r>
            <a:endParaRPr lang="sr-Latn-RS" sz="3000" b="1" cap="all" dirty="0">
              <a:solidFill>
                <a:srgbClr val="002060"/>
              </a:solidFill>
            </a:endParaRPr>
          </a:p>
        </p:txBody>
      </p:sp>
      <p:sp>
        <p:nvSpPr>
          <p:cNvPr id="2" name="Content Placeholder 1"/>
          <p:cNvSpPr>
            <a:spLocks noGrp="1"/>
          </p:cNvSpPr>
          <p:nvPr>
            <p:ph sz="quarter" idx="13"/>
          </p:nvPr>
        </p:nvSpPr>
        <p:spPr>
          <a:xfrm>
            <a:off x="609600" y="2209800"/>
            <a:ext cx="7924800" cy="4026408"/>
          </a:xfrm>
        </p:spPr>
        <p:txBody>
          <a:bodyPr>
            <a:normAutofit/>
          </a:bodyPr>
          <a:lstStyle/>
          <a:p>
            <a:pPr>
              <a:buNone/>
            </a:pPr>
            <a:endParaRPr lang="sr-Cyrl-RS" dirty="0"/>
          </a:p>
          <a:p>
            <a:pPr algn="just"/>
            <a:r>
              <a:rPr lang="sr-Cyrl-RS" dirty="0"/>
              <a:t>Уколико сте заинтересовани да погледате Одлуку о завршном рачуну </a:t>
            </a:r>
            <a:r>
              <a:rPr lang="sr-Cyrl-RS" dirty="0" smtClean="0"/>
              <a:t>буџета Општине Кучево за 2024. годину</a:t>
            </a:r>
            <a:r>
              <a:rPr lang="sr-Cyrl-RS" dirty="0"/>
              <a:t>, са свим пратећим документима у целини, исту можете преузети на следећем линку </a:t>
            </a:r>
            <a:r>
              <a:rPr lang="sr-Cyrl-RS" dirty="0" smtClean="0"/>
              <a:t>веб-презентације (сајту) </a:t>
            </a:r>
            <a:r>
              <a:rPr lang="sr-Cyrl-RS" dirty="0"/>
              <a:t>О</a:t>
            </a:r>
            <a:r>
              <a:rPr lang="sr-Cyrl-RS" dirty="0" smtClean="0"/>
              <a:t>пштинске управе Кучево:</a:t>
            </a:r>
            <a:r>
              <a:rPr lang="en-US" dirty="0"/>
              <a:t> </a:t>
            </a:r>
            <a:r>
              <a:rPr lang="en-US" dirty="0">
                <a:hlinkClick r:id="rId2"/>
              </a:rPr>
              <a:t>https://</a:t>
            </a:r>
            <a:r>
              <a:rPr lang="en-US" dirty="0" smtClean="0">
                <a:hlinkClick r:id="rId2"/>
              </a:rPr>
              <a:t>www.kucevo.rs/servis-gradana/budet/budet-opshtine-kuchevo-za-2024.php</a:t>
            </a:r>
            <a:r>
              <a:rPr lang="sr-Latn-RS" dirty="0" smtClean="0"/>
              <a:t> </a:t>
            </a:r>
            <a:endParaRPr lang="sr-Cyrl-RS" dirty="0">
              <a:solidFill>
                <a:srgbClr val="FF0000"/>
              </a:solidFill>
            </a:endParaRPr>
          </a:p>
          <a:p>
            <a:pPr algn="just"/>
            <a:r>
              <a:rPr lang="sr-Cyrl-RS" dirty="0"/>
              <a:t>Уколико имате питања у вези са  </a:t>
            </a:r>
            <a:r>
              <a:rPr lang="sr-Cyrl-RS" dirty="0" smtClean="0"/>
              <a:t>Водичем/Презентацијом </a:t>
            </a:r>
            <a:r>
              <a:rPr lang="sr-Cyrl-RS" dirty="0"/>
              <a:t>или Одлуком о завршном рачуну, можете нам писати на адресу: </a:t>
            </a:r>
            <a:r>
              <a:rPr lang="en-US" dirty="0" smtClean="0">
                <a:solidFill>
                  <a:srgbClr val="FF0000"/>
                </a:solidFill>
                <a:hlinkClick r:id="rId3"/>
              </a:rPr>
              <a:t>budzet@kucevo.rs</a:t>
            </a:r>
            <a:r>
              <a:rPr lang="en-US" dirty="0" smtClean="0">
                <a:solidFill>
                  <a:srgbClr val="FF0000"/>
                </a:solidFill>
              </a:rPr>
              <a:t> </a:t>
            </a:r>
            <a:r>
              <a:rPr lang="sr-Cyrl-RS" dirty="0" smtClean="0"/>
              <a:t>и </a:t>
            </a:r>
            <a:r>
              <a:rPr lang="sr-Cyrl-RS" dirty="0"/>
              <a:t>оставити контакт податке за достављање </a:t>
            </a:r>
            <a:r>
              <a:rPr lang="sr-Cyrl-RS" dirty="0" smtClean="0"/>
              <a:t>одговора.</a:t>
            </a:r>
            <a:endParaRPr lang="sr-Latn-RS" dirty="0"/>
          </a:p>
        </p:txBody>
      </p:sp>
    </p:spTree>
    <p:extLst>
      <p:ext uri="{BB962C8B-B14F-4D97-AF65-F5344CB8AC3E}">
        <p14:creationId xmlns:p14="http://schemas.microsoft.com/office/powerpoint/2010/main" xmlns="" val="3652126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sz="quarter" idx="13"/>
          </p:nvPr>
        </p:nvSpPr>
        <p:spPr>
          <a:xfrm>
            <a:off x="304800" y="1676400"/>
            <a:ext cx="8534400" cy="4937760"/>
          </a:xfrm>
        </p:spPr>
        <p:txBody>
          <a:bodyPr>
            <a:normAutofit lnSpcReduction="10000"/>
          </a:bodyPr>
          <a:lstStyle/>
          <a:p>
            <a:pPr marL="0" indent="0">
              <a:buNone/>
            </a:pPr>
            <a:r>
              <a:rPr lang="sr-Latn-RS" dirty="0" smtClean="0"/>
              <a:t>                       </a:t>
            </a:r>
          </a:p>
          <a:p>
            <a:pPr marL="0" indent="0">
              <a:buNone/>
            </a:pPr>
            <a:r>
              <a:rPr lang="sr-Latn-RS" dirty="0"/>
              <a:t> </a:t>
            </a:r>
            <a:r>
              <a:rPr lang="sr-Latn-RS" dirty="0" smtClean="0"/>
              <a:t>                      </a:t>
            </a:r>
          </a:p>
          <a:p>
            <a:pPr marL="0" indent="0">
              <a:buNone/>
            </a:pPr>
            <a:r>
              <a:rPr lang="sr-Cyrl-RS" dirty="0" smtClean="0"/>
              <a:t>Поштовани</a:t>
            </a:r>
            <a:r>
              <a:rPr lang="en-US" dirty="0"/>
              <a:t>,</a:t>
            </a:r>
            <a:r>
              <a:rPr lang="en-US" dirty="0">
                <a:solidFill>
                  <a:srgbClr val="FF0000"/>
                </a:solidFill>
              </a:rPr>
              <a:t> </a:t>
            </a:r>
            <a:endParaRPr lang="sr-Cyrl-RS" dirty="0">
              <a:solidFill>
                <a:srgbClr val="FF0000"/>
              </a:solidFill>
            </a:endParaRPr>
          </a:p>
          <a:p>
            <a:pPr marL="0" indent="0" algn="just">
              <a:buNone/>
            </a:pPr>
            <a:r>
              <a:rPr lang="sr-Cyrl-RS" dirty="0"/>
              <a:t>Презентација која је пред вама има за циљ да </a:t>
            </a:r>
            <a:r>
              <a:rPr lang="sr-Cyrl-RS" dirty="0" smtClean="0"/>
              <a:t>Вам </a:t>
            </a:r>
            <a:r>
              <a:rPr lang="sr-Cyrl-RS" dirty="0"/>
              <a:t>на што једноставнији и приступачнији начин прикаже</a:t>
            </a:r>
            <a:r>
              <a:rPr lang="en-US" dirty="0"/>
              <a:t> </a:t>
            </a:r>
            <a:r>
              <a:rPr lang="sr-Cyrl-RS" dirty="0"/>
              <a:t>на који начин је претходне године </a:t>
            </a:r>
            <a:r>
              <a:rPr lang="sr-Cyrl-RS" dirty="0" smtClean="0"/>
              <a:t>(20</a:t>
            </a:r>
            <a:r>
              <a:rPr lang="en-US" dirty="0" smtClean="0"/>
              <a:t>2</a:t>
            </a:r>
            <a:r>
              <a:rPr lang="sr-Cyrl-RS" dirty="0" smtClean="0"/>
              <a:t>4. године) утрошен </a:t>
            </a:r>
            <a:r>
              <a:rPr lang="sr-Cyrl-RS" dirty="0"/>
              <a:t>новац из буџета наше </a:t>
            </a:r>
            <a:r>
              <a:rPr lang="sr-Cyrl-RS" dirty="0" smtClean="0"/>
              <a:t>општине (Општине Кучево). </a:t>
            </a:r>
            <a:r>
              <a:rPr lang="sr-Cyrl-RS" dirty="0"/>
              <a:t>Намера нам је да Вам на сажет и јасан начин прикажемо колико је остварено прихода и </a:t>
            </a:r>
            <a:r>
              <a:rPr lang="sr-Cyrl-RS" dirty="0" smtClean="0"/>
              <a:t>примања, </a:t>
            </a:r>
            <a:r>
              <a:rPr lang="sr-Cyrl-RS" dirty="0"/>
              <a:t>као и колико је утрошено расхода и издатака у претходној </a:t>
            </a:r>
            <a:r>
              <a:rPr lang="sr-Cyrl-RS" dirty="0" smtClean="0"/>
              <a:t>години, </a:t>
            </a:r>
            <a:r>
              <a:rPr lang="sr-Cyrl-RS" dirty="0"/>
              <a:t>како по буџетским </a:t>
            </a:r>
            <a:r>
              <a:rPr lang="sr-Cyrl-RS" dirty="0" smtClean="0"/>
              <a:t>корисницима, </a:t>
            </a:r>
            <a:r>
              <a:rPr lang="sr-Cyrl-RS" dirty="0"/>
              <a:t>тако и по програмима. </a:t>
            </a:r>
          </a:p>
          <a:p>
            <a:pPr marL="0" indent="0" algn="just">
              <a:buNone/>
            </a:pPr>
            <a:r>
              <a:rPr lang="sr-Cyrl-RS" dirty="0" smtClean="0"/>
              <a:t>Кроз овај транспарентан начин желимо да </a:t>
            </a:r>
            <a:r>
              <a:rPr lang="sr-Cyrl-RS" dirty="0"/>
              <a:t>унапредимо </a:t>
            </a:r>
            <a:r>
              <a:rPr lang="sr-Cyrl-RS" dirty="0" smtClean="0"/>
              <a:t>интересовање наших суграђана за локалне финансије и да заједно сарађујемо у постављану циљева, утврђивању приоритета развоја и планирању развоја наше општине.</a:t>
            </a:r>
          </a:p>
          <a:p>
            <a:pPr marL="0" indent="0" algn="r">
              <a:buNone/>
            </a:pPr>
            <a:r>
              <a:rPr lang="sr-Cyrl-RS" dirty="0" smtClean="0"/>
              <a:t> Председник </a:t>
            </a:r>
            <a:r>
              <a:rPr lang="sr-Latn-RS" dirty="0" smtClean="0"/>
              <a:t>O</a:t>
            </a:r>
            <a:r>
              <a:rPr lang="sr-Cyrl-RS" dirty="0" smtClean="0"/>
              <a:t>пштине</a:t>
            </a:r>
            <a:r>
              <a:rPr lang="sr-Latn-RS" dirty="0" smtClean="0"/>
              <a:t> </a:t>
            </a:r>
            <a:r>
              <a:rPr lang="sr-Cyrl-RS" dirty="0" smtClean="0"/>
              <a:t>Кучево</a:t>
            </a:r>
          </a:p>
          <a:p>
            <a:pPr marL="0" indent="0" algn="r">
              <a:buNone/>
            </a:pPr>
            <a:r>
              <a:rPr lang="sr-Cyrl-RS" dirty="0" smtClean="0"/>
              <a:t>Ненад Микић </a:t>
            </a:r>
            <a:r>
              <a:rPr lang="sr-Cyrl-RS" dirty="0" smtClean="0">
                <a:solidFill>
                  <a:srgbClr val="FF0000"/>
                </a:solidFill>
              </a:rPr>
              <a:t> </a:t>
            </a:r>
          </a:p>
          <a:p>
            <a:endParaRPr lang="sr-Cyrl-RS" dirty="0"/>
          </a:p>
          <a:p>
            <a:endParaRPr lang="sr-Cyrl-RS" dirty="0"/>
          </a:p>
          <a:p>
            <a:endParaRPr lang="sr-Latn-RS" dirty="0">
              <a:solidFill>
                <a:srgbClr val="FF0000"/>
              </a:solidFill>
            </a:endParaRPr>
          </a:p>
        </p:txBody>
      </p:sp>
      <p:sp>
        <p:nvSpPr>
          <p:cNvPr id="5" name="Title 2"/>
          <p:cNvSpPr>
            <a:spLocks noGrp="1"/>
          </p:cNvSpPr>
          <p:nvPr>
            <p:ph type="title"/>
          </p:nvPr>
        </p:nvSpPr>
        <p:spPr>
          <a:xfrm>
            <a:off x="380999" y="304801"/>
            <a:ext cx="8382001" cy="609600"/>
          </a:xfrm>
          <a:solidFill>
            <a:schemeClr val="accent5">
              <a:lumMod val="20000"/>
              <a:lumOff val="80000"/>
            </a:schemeClr>
          </a:solidFill>
        </p:spPr>
        <p:txBody>
          <a:bodyPr>
            <a:normAutofit/>
          </a:bodyPr>
          <a:lstStyle/>
          <a:p>
            <a:pPr algn="ctr"/>
            <a:r>
              <a:rPr lang="sr-Cyrl-RS" sz="3000" b="1" dirty="0" smtClean="0"/>
              <a:t>УВОДНА РЕЧ</a:t>
            </a:r>
            <a:endParaRPr lang="sr-Latn-RS" sz="3000" b="1" dirty="0"/>
          </a:p>
        </p:txBody>
      </p:sp>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81000" y="685800"/>
            <a:ext cx="1295400" cy="1507148"/>
          </a:xfrm>
          <a:prstGeom prst="rect">
            <a:avLst/>
          </a:prstGeom>
        </p:spPr>
      </p:pic>
    </p:spTree>
    <p:extLst>
      <p:ext uri="{BB962C8B-B14F-4D97-AF65-F5344CB8AC3E}">
        <p14:creationId xmlns:p14="http://schemas.microsoft.com/office/powerpoint/2010/main" xmlns="" val="3805068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533400"/>
          </a:xfrm>
          <a:solidFill>
            <a:schemeClr val="accent5">
              <a:lumMod val="20000"/>
              <a:lumOff val="80000"/>
            </a:schemeClr>
          </a:solidFill>
        </p:spPr>
        <p:txBody>
          <a:bodyPr>
            <a:normAutofit fontScale="90000"/>
          </a:bodyPr>
          <a:lstStyle/>
          <a:p>
            <a:pPr algn="ctr"/>
            <a:r>
              <a:rPr lang="sr-Cyrl-RS" sz="2600" b="1" dirty="0"/>
              <a:t>СТРУКТУРА ОСТВАРЕНИХ ТЕКУЋИХ ПРИХОДА И ПРИМАЊА</a:t>
            </a:r>
            <a:endParaRPr lang="sr-Latn-CS" sz="2600" b="1" dirty="0"/>
          </a:p>
        </p:txBody>
      </p:sp>
      <p:graphicFrame>
        <p:nvGraphicFramePr>
          <p:cNvPr id="6" name="Content Placeholder 5"/>
          <p:cNvGraphicFramePr>
            <a:graphicFrameLocks noGrp="1"/>
          </p:cNvGraphicFramePr>
          <p:nvPr>
            <p:ph sz="quarter" idx="13"/>
            <p:extLst>
              <p:ext uri="{D42A27DB-BD31-4B8C-83A1-F6EECF244321}">
                <p14:modId xmlns:p14="http://schemas.microsoft.com/office/powerpoint/2010/main" xmlns="" val="1163255816"/>
              </p:ext>
            </p:extLst>
          </p:nvPr>
        </p:nvGraphicFramePr>
        <p:xfrm>
          <a:off x="274638" y="1298575"/>
          <a:ext cx="8594725" cy="4937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4800" y="304800"/>
            <a:ext cx="8534400" cy="533400"/>
          </a:xfrm>
          <a:prstGeom prst="rect">
            <a:avLst/>
          </a:prstGeom>
          <a:solidFill>
            <a:schemeClr val="accent5">
              <a:lumMod val="20000"/>
              <a:lumOff val="80000"/>
            </a:schemeClr>
          </a:solidFill>
        </p:spPr>
        <p:txBody>
          <a:bodyPr vert="horz" lIns="91440" tIns="45720" rIns="91440" bIns="45720" rtlCol="0" anchor="b">
            <a:normAutofit fontScale="85000" lnSpcReduction="1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sr-Cyrl-RS" sz="2600" b="1" dirty="0"/>
              <a:t>ОСТВАРЕЊЕ ПРИХОДА И ПРИМАЊА У ОДНОСУ НА ПЛАН</a:t>
            </a:r>
            <a:endParaRPr lang="sr-Latn-CS" sz="2600" b="1" dirty="0"/>
          </a:p>
        </p:txBody>
      </p:sp>
      <p:graphicFrame>
        <p:nvGraphicFramePr>
          <p:cNvPr id="7" name="Chart 6">
            <a:extLst>
              <a:ext uri="{FF2B5EF4-FFF2-40B4-BE49-F238E27FC236}">
                <a16:creationId xmlns:a16="http://schemas.microsoft.com/office/drawing/2014/main" xmlns="" id="{00000000-0008-0000-0000-000003000000}"/>
              </a:ext>
            </a:extLst>
          </p:cNvPr>
          <p:cNvGraphicFramePr>
            <a:graphicFrameLocks/>
          </p:cNvGraphicFramePr>
          <p:nvPr>
            <p:extLst>
              <p:ext uri="{D42A27DB-BD31-4B8C-83A1-F6EECF244321}">
                <p14:modId xmlns:p14="http://schemas.microsoft.com/office/powerpoint/2010/main" xmlns="" val="2360929011"/>
              </p:ext>
            </p:extLst>
          </p:nvPr>
        </p:nvGraphicFramePr>
        <p:xfrm>
          <a:off x="457200" y="1219200"/>
          <a:ext cx="8305800" cy="5334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graphicFrame>
        <p:nvGraphicFramePr>
          <p:cNvPr id="6" name="Chart 5">
            <a:extLst>
              <a:ext uri="{FF2B5EF4-FFF2-40B4-BE49-F238E27FC236}">
                <a16:creationId xmlns:a16="http://schemas.microsoft.com/office/drawing/2014/main" xmlns="" id="{00000000-0008-0000-0000-000002000000}"/>
              </a:ext>
            </a:extLst>
          </p:cNvPr>
          <p:cNvGraphicFramePr>
            <a:graphicFrameLocks/>
          </p:cNvGraphicFramePr>
          <p:nvPr>
            <p:extLst>
              <p:ext uri="{D42A27DB-BD31-4B8C-83A1-F6EECF244321}">
                <p14:modId xmlns:p14="http://schemas.microsoft.com/office/powerpoint/2010/main" xmlns="" val="3334279623"/>
              </p:ext>
            </p:extLst>
          </p:nvPr>
        </p:nvGraphicFramePr>
        <p:xfrm>
          <a:off x="304800" y="152400"/>
          <a:ext cx="8686800" cy="6553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4800" y="304800"/>
            <a:ext cx="8534400" cy="533400"/>
          </a:xfrm>
          <a:prstGeom prst="rect">
            <a:avLst/>
          </a:prstGeom>
          <a:solidFill>
            <a:schemeClr val="accent5">
              <a:lumMod val="20000"/>
              <a:lumOff val="80000"/>
            </a:schemeClr>
          </a:solidFill>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sr-Cyrl-RS" sz="2800" b="1" dirty="0"/>
              <a:t>МЕСЕЧНА ДИНАМИКА ОСТВАРЕЊА ПРИХОДА</a:t>
            </a:r>
            <a:endParaRPr lang="sr-Latn-CS" sz="2600" b="1" dirty="0"/>
          </a:p>
        </p:txBody>
      </p:sp>
      <p:graphicFrame>
        <p:nvGraphicFramePr>
          <p:cNvPr id="6" name="Chart 5">
            <a:extLst>
              <a:ext uri="{FF2B5EF4-FFF2-40B4-BE49-F238E27FC236}">
                <a16:creationId xmlns:a16="http://schemas.microsoft.com/office/drawing/2014/main" xmlns="" id="{00000000-0008-0000-0100-000002000000}"/>
              </a:ext>
            </a:extLst>
          </p:cNvPr>
          <p:cNvGraphicFramePr>
            <a:graphicFrameLocks/>
          </p:cNvGraphicFramePr>
          <p:nvPr>
            <p:extLst>
              <p:ext uri="{D42A27DB-BD31-4B8C-83A1-F6EECF244321}">
                <p14:modId xmlns:p14="http://schemas.microsoft.com/office/powerpoint/2010/main" xmlns="" val="3398814618"/>
              </p:ext>
            </p:extLst>
          </p:nvPr>
        </p:nvGraphicFramePr>
        <p:xfrm>
          <a:off x="533400" y="1143000"/>
          <a:ext cx="8077200" cy="55626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quarter" idx="13"/>
            <p:extLst>
              <p:ext uri="{D42A27DB-BD31-4B8C-83A1-F6EECF244321}">
                <p14:modId xmlns:p14="http://schemas.microsoft.com/office/powerpoint/2010/main" xmlns="" val="3613765106"/>
              </p:ext>
            </p:extLst>
          </p:nvPr>
        </p:nvGraphicFramePr>
        <p:xfrm>
          <a:off x="274638" y="1298575"/>
          <a:ext cx="8594725" cy="4937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1"/>
          <p:cNvSpPr txBox="1">
            <a:spLocks/>
          </p:cNvSpPr>
          <p:nvPr/>
        </p:nvSpPr>
        <p:spPr>
          <a:xfrm>
            <a:off x="304800" y="304800"/>
            <a:ext cx="8534400" cy="533400"/>
          </a:xfrm>
          <a:prstGeom prst="rect">
            <a:avLst/>
          </a:prstGeom>
          <a:solidFill>
            <a:schemeClr val="accent5">
              <a:lumMod val="20000"/>
              <a:lumOff val="80000"/>
            </a:schemeClr>
          </a:solidFill>
        </p:spPr>
        <p:txBody>
          <a:bodyPr vert="horz" lIns="91440" tIns="45720" rIns="91440" bIns="45720" rtlCol="0" anchor="b" anchorCtr="0">
            <a:normAutofit fontScale="85000"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sr-Cyrl-RS" sz="2600" b="1" dirty="0"/>
              <a:t>СТРУКТУРА ИЗВРШЕНИХ РАСХОДА И ИЗДАТАКА БУЏЕТА</a:t>
            </a:r>
            <a:endParaRPr lang="sr-Latn-CS" sz="2600"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2788</TotalTime>
  <Words>3676</Words>
  <Application>Microsoft Office PowerPoint</Application>
  <PresentationFormat>On-screen Show (4:3)</PresentationFormat>
  <Paragraphs>239</Paragraphs>
  <Slides>32</Slides>
  <Notes>3</Notes>
  <HiddenSlides>0</HiddenSlides>
  <MMClips>0</MMClips>
  <ScaleCrop>false</ScaleCrop>
  <HeadingPairs>
    <vt:vector size="4" baseType="variant">
      <vt:variant>
        <vt:lpstr>Theme</vt:lpstr>
      </vt:variant>
      <vt:variant>
        <vt:i4>2</vt:i4>
      </vt:variant>
      <vt:variant>
        <vt:lpstr>Slide Titles</vt:lpstr>
      </vt:variant>
      <vt:variant>
        <vt:i4>32</vt:i4>
      </vt:variant>
    </vt:vector>
  </HeadingPairs>
  <TitlesOfParts>
    <vt:vector size="34" baseType="lpstr">
      <vt:lpstr>Office Theme</vt:lpstr>
      <vt:lpstr>1_Office Theme</vt:lpstr>
      <vt:lpstr>ОПШТИНА КУЧЕВО</vt:lpstr>
      <vt:lpstr>САДРЖАЈ:</vt:lpstr>
      <vt:lpstr> КОНСОЛИДОВАНИ ЗАВРШНИ РАЧУН БУЏЕТА ОПШТИНЕ КУЧЕВО  ЗА 2024. ГОДИНУ</vt:lpstr>
      <vt:lpstr>УВОДНА РЕЧ</vt:lpstr>
      <vt:lpstr>СТРУКТУРА ОСТВАРЕНИХ ТЕКУЋИХ ПРИХОДА И ПРИМАЊА</vt:lpstr>
      <vt:lpstr>Slide 6</vt:lpstr>
      <vt:lpstr>Slide 7</vt:lpstr>
      <vt:lpstr>Slide 8</vt:lpstr>
      <vt:lpstr>Slide 9</vt:lpstr>
      <vt:lpstr>Slide 10</vt:lpstr>
      <vt:lpstr> </vt:lpstr>
      <vt:lpstr>Slide 12</vt:lpstr>
      <vt:lpstr>Slide 13</vt:lpstr>
      <vt:lpstr>Slide 14</vt:lpstr>
      <vt:lpstr>Slide 15</vt:lpstr>
      <vt:lpstr>ПРОГРАМ 1. Становање, урбанизам и просторно планирање</vt:lpstr>
      <vt:lpstr>Slide 17</vt:lpstr>
      <vt:lpstr>ПРОГРАМ 4. Развој туризма</vt:lpstr>
      <vt:lpstr>Slide 19</vt:lpstr>
      <vt:lpstr>ПРОГРАМ 6. Заштита животне средине</vt:lpstr>
      <vt:lpstr>Slide 21</vt:lpstr>
      <vt:lpstr>Slide 22</vt:lpstr>
      <vt:lpstr>ПРОГРАМ 9. Основно образовање и васпитање</vt:lpstr>
      <vt:lpstr>   ПРОГРАМ 10. Средње образовање и васпитање</vt:lpstr>
      <vt:lpstr>  ПРОГРАМ 11. Социјална и дечија заштита</vt:lpstr>
      <vt:lpstr>ПРОГРАМ 12. Здравствена заштита</vt:lpstr>
      <vt:lpstr>ПРОГРАМ 13. Развој културе и информисања</vt:lpstr>
      <vt:lpstr>ПРОГРАМ 14. Развој спорта и омладине</vt:lpstr>
      <vt:lpstr>ПРОГРАМ 15. Опште услуге локалне самоуправе</vt:lpstr>
      <vt:lpstr>Slide 30</vt:lpstr>
      <vt:lpstr>Slide 31</vt:lpstr>
      <vt:lpstr>Захваљујемо Вам се  што сте издвојили време и  пажљиво прегледали презентацију</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КОНСОЛИДОВАНИ ЗАВРШНИ РАЧУН БУЏЕТА ОПШТИНЕ ВЕЛИКО ГРАДИШТЕ ЗА 2014.ГОДИНУ</dc:title>
  <dc:creator>JPantic</dc:creator>
  <cp:lastModifiedBy>sladjaj</cp:lastModifiedBy>
  <cp:revision>350</cp:revision>
  <cp:lastPrinted>2025-08-07T08:29:11Z</cp:lastPrinted>
  <dcterms:created xsi:type="dcterms:W3CDTF">2006-08-16T00:00:00Z</dcterms:created>
  <dcterms:modified xsi:type="dcterms:W3CDTF">2025-08-20T08:51:02Z</dcterms:modified>
</cp:coreProperties>
</file>