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21" r:id="rId2"/>
  </p:sldMasterIdLst>
  <p:notesMasterIdLst>
    <p:notesMasterId r:id="rId36"/>
  </p:notesMasterIdLst>
  <p:sldIdLst>
    <p:sldId id="264" r:id="rId3"/>
    <p:sldId id="293" r:id="rId4"/>
    <p:sldId id="256" r:id="rId5"/>
    <p:sldId id="316" r:id="rId6"/>
    <p:sldId id="257" r:id="rId7"/>
    <p:sldId id="258" r:id="rId8"/>
    <p:sldId id="295" r:id="rId9"/>
    <p:sldId id="315" r:id="rId10"/>
    <p:sldId id="260" r:id="rId11"/>
    <p:sldId id="296" r:id="rId12"/>
    <p:sldId id="267" r:id="rId13"/>
    <p:sldId id="314" r:id="rId14"/>
    <p:sldId id="270" r:id="rId15"/>
    <p:sldId id="262" r:id="rId16"/>
    <p:sldId id="297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4" r:id="rId34"/>
    <p:sldId id="33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718" autoAdjust="0"/>
  </p:normalViewPr>
  <p:slideViewPr>
    <p:cSldViewPr>
      <p:cViewPr varScale="1">
        <p:scale>
          <a:sx n="69" d="100"/>
          <a:sy n="69" d="100"/>
        </p:scale>
        <p:origin x="14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68.3\dokumenti\.Aleksandar%20Ilic\Budzet\zavrsni\2022\Zavrsni%20Budzet\GRADJANSKI%20VODIC%202022\Prilog%202%20-%20Tabele%20i%20grafic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68.3\dokumenti\.Aleksandar%20Ilic\Budzet\zavrsni\2022\Zavrsni%20Budzet\GRADJANSKI%20VODIC%202022\Prilog%202%20-%20Tabele%20i%20grafic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68.3\dokumenti\.Aleksandar%20Ilic\Budzet\zavrsni\2022\Zavrsni%20Budzet\GRADJANSKI%20VODIC%202022\Prilog%202%20-%20Tabele%20i%20grafic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68.3\dokumenti\.Aleksandar%20Ilic\Budzet\zavrsni\2022\Zavrsni%20Budzet\GRADJANSKI%20VODIC%202022\Prilog%202%20-%20Tabele%20i%20grafic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68.3\dokumenti\.Aleksandar%20Ilic\Budzet\zavrsni\2022\Zavrsni%20Budzet\GRADJANSKI%20VODIC%202022\Prilog%202%20-%20Tabele%20i%20grafic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68.3\dokumenti\.Aleksandar%20Ilic\Budzet\zavrsni\2022\Zavrsni%20Budzet\GRADJANSKI%20VODIC%202022\Prilog%202%20-%20Tabele%20i%20grafi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'[Prilog 2 - Tabele i grafici.xlsx]Приходи и примања'!$D$5</c:f>
              <c:strCache>
                <c:ptCount val="1"/>
                <c:pt idx="0">
                  <c:v>извршење</c:v>
                </c:pt>
              </c:strCache>
            </c:strRef>
          </c:tx>
          <c:invertIfNegative val="0"/>
          <c:cat>
            <c:strRef>
              <c:f>'[Prilog 2 - Tabele i grafici.xlsx]Приходи и примања'!$C$6:$C$10</c:f>
              <c:strCache>
                <c:ptCount val="5"/>
                <c:pt idx="0">
                  <c:v>Порески приходи</c:v>
                </c:pt>
                <c:pt idx="1">
                  <c:v>Трансфери од других нивоа власти</c:v>
                </c:pt>
                <c:pt idx="2">
                  <c:v>Приходи од имовине и продаје добара</c:v>
                </c:pt>
                <c:pt idx="3">
                  <c:v>Други приходи</c:v>
                </c:pt>
                <c:pt idx="4">
                  <c:v>Приходи о продаје финансјске и нефинансијске имовине</c:v>
                </c:pt>
              </c:strCache>
            </c:strRef>
          </c:cat>
          <c:val>
            <c:numRef>
              <c:f>'[Prilog 2 - Tabele i grafici.xlsx]Приходи и примања'!$D$6:$D$10</c:f>
              <c:numCache>
                <c:formatCode>#,##0</c:formatCode>
                <c:ptCount val="5"/>
                <c:pt idx="0">
                  <c:v>231829604</c:v>
                </c:pt>
                <c:pt idx="1">
                  <c:v>286069777</c:v>
                </c:pt>
                <c:pt idx="2">
                  <c:v>22997059</c:v>
                </c:pt>
                <c:pt idx="3">
                  <c:v>8618942</c:v>
                </c:pt>
                <c:pt idx="4">
                  <c:v>1937682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D0A-B5EE-7E5C7A4C9802}"/>
            </c:ext>
          </c:extLst>
        </c:ser>
        <c:ser>
          <c:idx val="1"/>
          <c:order val="1"/>
          <c:tx>
            <c:strRef>
              <c:f>'[Prilog 2 - Tabele i grafici.xlsx]Приходи и примања'!$E$5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cat>
            <c:strRef>
              <c:f>'[Prilog 2 - Tabele i grafici.xlsx]Приходи и примања'!$C$6:$C$10</c:f>
              <c:strCache>
                <c:ptCount val="5"/>
                <c:pt idx="0">
                  <c:v>Порески приходи</c:v>
                </c:pt>
                <c:pt idx="1">
                  <c:v>Трансфери од других нивоа власти</c:v>
                </c:pt>
                <c:pt idx="2">
                  <c:v>Приходи од имовине и продаје добара</c:v>
                </c:pt>
                <c:pt idx="3">
                  <c:v>Други приходи</c:v>
                </c:pt>
                <c:pt idx="4">
                  <c:v>Приходи о продаје финансјске и нефинансијске имовине</c:v>
                </c:pt>
              </c:strCache>
            </c:strRef>
          </c:cat>
          <c:val>
            <c:numRef>
              <c:f>'[Prilog 2 - Tabele i grafici.xlsx]Приходи и примања'!$E$6:$E$10</c:f>
              <c:numCache>
                <c:formatCode>#,##0</c:formatCode>
                <c:ptCount val="5"/>
                <c:pt idx="0">
                  <c:v>243260000</c:v>
                </c:pt>
                <c:pt idx="1">
                  <c:v>301814219</c:v>
                </c:pt>
                <c:pt idx="2">
                  <c:v>26007888</c:v>
                </c:pt>
                <c:pt idx="3">
                  <c:v>10051550</c:v>
                </c:pt>
                <c:pt idx="4">
                  <c:v>7050000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D0A-B5EE-7E5C7A4C9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2074240"/>
        <c:axId val="658977856"/>
        <c:axId val="0"/>
      </c:bar3DChart>
      <c:catAx>
        <c:axId val="63207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8977856"/>
        <c:crosses val="autoZero"/>
        <c:auto val="1"/>
        <c:lblAlgn val="ctr"/>
        <c:lblOffset val="100"/>
        <c:noMultiLvlLbl val="0"/>
      </c:catAx>
      <c:valAx>
        <c:axId val="658977856"/>
        <c:scaling>
          <c:orientation val="minMax"/>
          <c:max val="350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32074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остварења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86414103672438"/>
          <c:y val="0.42840527849091808"/>
          <c:w val="0.61710352286096348"/>
          <c:h val="0.5442859576096753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EE-4F2A-9F06-6F6FB35CB5F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EE-4F2A-9F06-6F6FB35CB5F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6EE-4F2A-9F06-6F6FB35CB5FE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6EE-4F2A-9F06-6F6FB35CB5FE}"/>
              </c:ext>
            </c:extLst>
          </c:dPt>
          <c:dPt>
            <c:idx val="4"/>
            <c:bubble3D val="0"/>
            <c:explosion val="8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6EE-4F2A-9F06-6F6FB35CB5FE}"/>
              </c:ext>
            </c:extLst>
          </c:dPt>
          <c:dLbls>
            <c:dLbl>
              <c:idx val="0"/>
              <c:layout>
                <c:manualLayout>
                  <c:x val="3.5110264529722691E-2"/>
                  <c:y val="-2.43241006638875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EE-4F2A-9F06-6F6FB35CB5FE}"/>
                </c:ext>
              </c:extLst>
            </c:dLbl>
            <c:dLbl>
              <c:idx val="1"/>
              <c:layout>
                <c:manualLayout>
                  <c:x val="1.9699352824601404E-2"/>
                  <c:y val="2.53459084253277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EE-4F2A-9F06-6F6FB35CB5FE}"/>
                </c:ext>
              </c:extLst>
            </c:dLbl>
            <c:dLbl>
              <c:idx val="2"/>
              <c:layout>
                <c:manualLayout>
                  <c:x val="-0.19208986636693717"/>
                  <c:y val="1.28088390956866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6EE-4F2A-9F06-6F6FB35CB5FE}"/>
                </c:ext>
              </c:extLst>
            </c:dLbl>
            <c:dLbl>
              <c:idx val="3"/>
              <c:layout>
                <c:manualLayout>
                  <c:x val="1.6841900925712486E-2"/>
                  <c:y val="-0.103045731048324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6EE-4F2A-9F06-6F6FB35CB5FE}"/>
                </c:ext>
              </c:extLst>
            </c:dLbl>
            <c:dLbl>
              <c:idx val="4"/>
              <c:layout>
                <c:manualLayout>
                  <c:x val="0.2342064714946071"/>
                  <c:y val="-0.11607843137254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6EE-4F2A-9F06-6F6FB35CB5FE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'[Prilog 2 - Tabele i grafici.xlsx]Приходи и примања'!$C$6:$C$10</c:f>
              <c:strCache>
                <c:ptCount val="5"/>
                <c:pt idx="0">
                  <c:v>Порески приходи</c:v>
                </c:pt>
                <c:pt idx="1">
                  <c:v>Трансфери од других нивоа власти</c:v>
                </c:pt>
                <c:pt idx="2">
                  <c:v>Приходи од имовине и продаје добара</c:v>
                </c:pt>
                <c:pt idx="3">
                  <c:v>Други приходи</c:v>
                </c:pt>
                <c:pt idx="4">
                  <c:v>Приходи о продаје финансјске и нефинансијске имовине</c:v>
                </c:pt>
              </c:strCache>
            </c:strRef>
          </c:cat>
          <c:val>
            <c:numRef>
              <c:f>'[Prilog 2 - Tabele i grafici.xlsx]Приходи и примања'!$D$6:$D$10</c:f>
              <c:numCache>
                <c:formatCode>#,##0</c:formatCode>
                <c:ptCount val="5"/>
                <c:pt idx="0">
                  <c:v>231829604</c:v>
                </c:pt>
                <c:pt idx="1">
                  <c:v>286069777</c:v>
                </c:pt>
                <c:pt idx="2">
                  <c:v>22997059</c:v>
                </c:pt>
                <c:pt idx="3">
                  <c:v>8618942</c:v>
                </c:pt>
                <c:pt idx="4">
                  <c:v>1937682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EE-4F2A-9F06-6F6FB35CB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'[Prilog 2 - Tabele i grafici.xlsx]Приходи по месецима'!$B$6:$B$17</c:f>
              <c:strCache>
                <c:ptCount val="12"/>
                <c:pt idx="0">
                  <c:v>Јануар</c:v>
                </c:pt>
                <c:pt idx="1">
                  <c:v>Фебруар</c:v>
                </c:pt>
                <c:pt idx="2">
                  <c:v>Март</c:v>
                </c:pt>
                <c:pt idx="3">
                  <c:v>Април</c:v>
                </c:pt>
                <c:pt idx="4">
                  <c:v>Мај</c:v>
                </c:pt>
                <c:pt idx="5">
                  <c:v>Јун</c:v>
                </c:pt>
                <c:pt idx="6">
                  <c:v>Јул</c:v>
                </c:pt>
                <c:pt idx="7">
                  <c:v>Август </c:v>
                </c:pt>
                <c:pt idx="8">
                  <c:v>Септебар</c:v>
                </c:pt>
                <c:pt idx="9">
                  <c:v>Октобар</c:v>
                </c:pt>
                <c:pt idx="10">
                  <c:v>Новембар</c:v>
                </c:pt>
                <c:pt idx="11">
                  <c:v>Децембар</c:v>
                </c:pt>
              </c:strCache>
            </c:strRef>
          </c:cat>
          <c:val>
            <c:numRef>
              <c:f>'[Prilog 2 - Tabele i grafici.xlsx]Приходи по месецима'!$C$6:$C$17</c:f>
              <c:numCache>
                <c:formatCode>#,##0</c:formatCode>
                <c:ptCount val="12"/>
                <c:pt idx="0">
                  <c:v>39745016</c:v>
                </c:pt>
                <c:pt idx="1">
                  <c:v>42465853</c:v>
                </c:pt>
                <c:pt idx="2">
                  <c:v>41552175</c:v>
                </c:pt>
                <c:pt idx="3">
                  <c:v>44166905</c:v>
                </c:pt>
                <c:pt idx="4">
                  <c:v>58589087</c:v>
                </c:pt>
                <c:pt idx="5">
                  <c:v>46521042</c:v>
                </c:pt>
                <c:pt idx="6">
                  <c:v>44098976</c:v>
                </c:pt>
                <c:pt idx="7">
                  <c:v>44721796</c:v>
                </c:pt>
                <c:pt idx="8">
                  <c:v>41671845</c:v>
                </c:pt>
                <c:pt idx="9">
                  <c:v>49342271</c:v>
                </c:pt>
                <c:pt idx="10">
                  <c:v>49438093</c:v>
                </c:pt>
                <c:pt idx="11">
                  <c:v>46710175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0-4ADF-B0EA-19621D9C2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2076288"/>
        <c:axId val="632012800"/>
        <c:axId val="0"/>
      </c:bar3DChart>
      <c:catAx>
        <c:axId val="63207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32012800"/>
        <c:crosses val="autoZero"/>
        <c:auto val="1"/>
        <c:lblAlgn val="ctr"/>
        <c:lblOffset val="100"/>
        <c:noMultiLvlLbl val="0"/>
      </c:catAx>
      <c:valAx>
        <c:axId val="6320128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32076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'[Prilog 2 - Tabele i grafici.xlsx]Расходи и издаци'!$D$5</c:f>
              <c:strCache>
                <c:ptCount val="1"/>
                <c:pt idx="0">
                  <c:v>извршење</c:v>
                </c:pt>
              </c:strCache>
            </c:strRef>
          </c:tx>
          <c:invertIfNegative val="0"/>
          <c:cat>
            <c:strRef>
              <c:f>'[Prilog 2 - Tabele i grafici.xlsx]Расходи и издаци'!$C$6:$C$13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роба и услуга</c:v>
                </c:pt>
                <c:pt idx="2">
                  <c:v>отплата камата</c:v>
                </c:pt>
                <c:pt idx="3">
                  <c:v>субвенције</c:v>
                </c:pt>
                <c:pt idx="4">
                  <c:v>донације, дотације и трансфери</c:v>
                </c:pt>
                <c:pt idx="5">
                  <c:v>социјално осигурање и социјална заштита</c:v>
                </c:pt>
                <c:pt idx="6">
                  <c:v>остали расходи</c:v>
                </c:pt>
                <c:pt idx="7">
                  <c:v>капитални издаци</c:v>
                </c:pt>
              </c:strCache>
            </c:strRef>
          </c:cat>
          <c:val>
            <c:numRef>
              <c:f>'[Prilog 2 - Tabele i grafici.xlsx]Расходи и издаци'!$D$6:$D$13</c:f>
              <c:numCache>
                <c:formatCode>#,##0</c:formatCode>
                <c:ptCount val="8"/>
                <c:pt idx="0">
                  <c:v>160434863.023</c:v>
                </c:pt>
                <c:pt idx="1">
                  <c:v>190576430.92000002</c:v>
                </c:pt>
                <c:pt idx="2">
                  <c:v>0</c:v>
                </c:pt>
                <c:pt idx="3">
                  <c:v>9746592.6999999993</c:v>
                </c:pt>
                <c:pt idx="4">
                  <c:v>119797173</c:v>
                </c:pt>
                <c:pt idx="5">
                  <c:v>15153814.66</c:v>
                </c:pt>
                <c:pt idx="6">
                  <c:v>33066295.229999997</c:v>
                </c:pt>
                <c:pt idx="7">
                  <c:v>27387033.68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4-4B93-BA7E-FF665A5E05F0}"/>
            </c:ext>
          </c:extLst>
        </c:ser>
        <c:ser>
          <c:idx val="1"/>
          <c:order val="1"/>
          <c:tx>
            <c:strRef>
              <c:f>'[Prilog 2 - Tabele i grafici.xlsx]Расходи и издаци'!$E$5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cat>
            <c:strRef>
              <c:f>'[Prilog 2 - Tabele i grafici.xlsx]Расходи и издаци'!$C$6:$C$13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роба и услуга</c:v>
                </c:pt>
                <c:pt idx="2">
                  <c:v>отплата камата</c:v>
                </c:pt>
                <c:pt idx="3">
                  <c:v>субвенције</c:v>
                </c:pt>
                <c:pt idx="4">
                  <c:v>донације, дотације и трансфери</c:v>
                </c:pt>
                <c:pt idx="5">
                  <c:v>социјално осигурање и социјална заштита</c:v>
                </c:pt>
                <c:pt idx="6">
                  <c:v>остали расходи</c:v>
                </c:pt>
                <c:pt idx="7">
                  <c:v>капитални издаци</c:v>
                </c:pt>
              </c:strCache>
            </c:strRef>
          </c:cat>
          <c:val>
            <c:numRef>
              <c:f>'[Prilog 2 - Tabele i grafici.xlsx]Расходи и издаци'!$E$6:$E$13</c:f>
              <c:numCache>
                <c:formatCode>#,##0</c:formatCode>
                <c:ptCount val="8"/>
                <c:pt idx="0">
                  <c:v>161456227</c:v>
                </c:pt>
                <c:pt idx="1">
                  <c:v>217064683</c:v>
                </c:pt>
                <c:pt idx="2">
                  <c:v>0</c:v>
                </c:pt>
                <c:pt idx="3">
                  <c:v>10432000</c:v>
                </c:pt>
                <c:pt idx="4">
                  <c:v>126058090</c:v>
                </c:pt>
                <c:pt idx="5">
                  <c:v>19755000</c:v>
                </c:pt>
                <c:pt idx="6">
                  <c:v>34254660</c:v>
                </c:pt>
                <c:pt idx="7">
                  <c:v>40184409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04-4B93-BA7E-FF665A5E0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4718464"/>
        <c:axId val="632015104"/>
        <c:axId val="0"/>
      </c:bar3DChart>
      <c:catAx>
        <c:axId val="654718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32015104"/>
        <c:crosses val="autoZero"/>
        <c:auto val="1"/>
        <c:lblAlgn val="ctr"/>
        <c:lblOffset val="100"/>
        <c:noMultiLvlLbl val="0"/>
      </c:catAx>
      <c:valAx>
        <c:axId val="632015104"/>
        <c:scaling>
          <c:orientation val="minMax"/>
          <c:max val="200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54718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685528715690195"/>
          <c:y val="0.40067295291792232"/>
          <c:w val="0.53601721202415198"/>
          <c:h val="0.47396905974988424"/>
        </c:manualLayout>
      </c:layout>
      <c:pie3DChart>
        <c:varyColors val="1"/>
        <c:ser>
          <c:idx val="0"/>
          <c:order val="0"/>
          <c:explosion val="4"/>
          <c:dPt>
            <c:idx val="0"/>
            <c:bubble3D val="0"/>
            <c:explosion val="6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F83-4B08-B13B-9DAB3359F753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F83-4B08-B13B-9DAB3359F753}"/>
              </c:ext>
            </c:extLst>
          </c:dPt>
          <c:dPt>
            <c:idx val="2"/>
            <c:bubble3D val="0"/>
            <c:explosion val="15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F83-4B08-B13B-9DAB3359F753}"/>
              </c:ext>
            </c:extLst>
          </c:dPt>
          <c:dPt>
            <c:idx val="3"/>
            <c:bubble3D val="0"/>
            <c:explosion val="25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F83-4B08-B13B-9DAB3359F753}"/>
              </c:ext>
            </c:extLst>
          </c:dPt>
          <c:dPt>
            <c:idx val="4"/>
            <c:bubble3D val="0"/>
            <c:explosion val="11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F83-4B08-B13B-9DAB3359F7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F83-4B08-B13B-9DAB3359F753}"/>
              </c:ext>
            </c:extLst>
          </c:dPt>
          <c:dPt>
            <c:idx val="6"/>
            <c:bubble3D val="0"/>
            <c:explosion val="24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F83-4B08-B13B-9DAB3359F753}"/>
              </c:ext>
            </c:extLst>
          </c:dPt>
          <c:dPt>
            <c:idx val="7"/>
            <c:bubble3D val="0"/>
            <c:explosion val="23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F83-4B08-B13B-9DAB3359F753}"/>
              </c:ext>
            </c:extLst>
          </c:dPt>
          <c:dLbls>
            <c:dLbl>
              <c:idx val="0"/>
              <c:layout>
                <c:manualLayout>
                  <c:x val="4.1088854648176684E-3"/>
                  <c:y val="-3.137254901960813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83-4B08-B13B-9DAB3359F753}"/>
                </c:ext>
              </c:extLst>
            </c:dLbl>
            <c:dLbl>
              <c:idx val="1"/>
              <c:layout>
                <c:manualLayout>
                  <c:x val="-1.2326656394453005E-2"/>
                  <c:y val="-9.41176470588235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83-4B08-B13B-9DAB3359F753}"/>
                </c:ext>
              </c:extLst>
            </c:dLbl>
            <c:dLbl>
              <c:idx val="2"/>
              <c:layout>
                <c:manualLayout>
                  <c:x val="0.23215202876219826"/>
                  <c:y val="3.50907618029227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83-4B08-B13B-9DAB3359F753}"/>
                </c:ext>
              </c:extLst>
            </c:dLbl>
            <c:dLbl>
              <c:idx val="3"/>
              <c:layout>
                <c:manualLayout>
                  <c:x val="1.438109912686184E-2"/>
                  <c:y val="0.106782800298110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F83-4B08-B13B-9DAB3359F753}"/>
                </c:ext>
              </c:extLst>
            </c:dLbl>
            <c:dLbl>
              <c:idx val="4"/>
              <c:layout>
                <c:manualLayout>
                  <c:x val="-2.6707755521314835E-2"/>
                  <c:y val="0.109571562813907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F83-4B08-B13B-9DAB3359F753}"/>
                </c:ext>
              </c:extLst>
            </c:dLbl>
            <c:dLbl>
              <c:idx val="5"/>
              <c:layout>
                <c:manualLayout>
                  <c:x val="-6.7796610169491553E-2"/>
                  <c:y val="-5.03125627815041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F83-4B08-B13B-9DAB3359F753}"/>
                </c:ext>
              </c:extLst>
            </c:dLbl>
            <c:dLbl>
              <c:idx val="6"/>
              <c:layout>
                <c:manualLayout>
                  <c:x val="6.1633281972265034E-3"/>
                  <c:y val="-0.191179028547357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F83-4B08-B13B-9DAB3359F753}"/>
                </c:ext>
              </c:extLst>
            </c:dLbl>
            <c:dLbl>
              <c:idx val="7"/>
              <c:layout>
                <c:manualLayout>
                  <c:x val="7.3959938366718034E-2"/>
                  <c:y val="-7.51394964518324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F83-4B08-B13B-9DAB3359F753}"/>
                </c:ext>
              </c:extLst>
            </c:dLbl>
            <c:dLbl>
              <c:idx val="8"/>
              <c:layout>
                <c:manualLayout>
                  <c:x val="-1.0272213662044168E-2"/>
                  <c:y val="-2.82352941176470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F83-4B08-B13B-9DAB3359F753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'[Prilog 2 - Tabele i grafici.xlsx]Расходи и издаци'!$C$6:$C$13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роба и услуга</c:v>
                </c:pt>
                <c:pt idx="2">
                  <c:v>отплата камата</c:v>
                </c:pt>
                <c:pt idx="3">
                  <c:v>субвенције</c:v>
                </c:pt>
                <c:pt idx="4">
                  <c:v>донације, дотације и трансфери</c:v>
                </c:pt>
                <c:pt idx="5">
                  <c:v>социјално осигурање и социјална заштита</c:v>
                </c:pt>
                <c:pt idx="6">
                  <c:v>остали расходи</c:v>
                </c:pt>
                <c:pt idx="7">
                  <c:v>капитални издаци</c:v>
                </c:pt>
              </c:strCache>
            </c:strRef>
          </c:cat>
          <c:val>
            <c:numRef>
              <c:f>'[Prilog 2 - Tabele i grafici.xlsx]Расходи и издаци'!$D$6:$D$13</c:f>
              <c:numCache>
                <c:formatCode>#,##0</c:formatCode>
                <c:ptCount val="8"/>
                <c:pt idx="0">
                  <c:v>160434863.023</c:v>
                </c:pt>
                <c:pt idx="1">
                  <c:v>190576430.92000002</c:v>
                </c:pt>
                <c:pt idx="2">
                  <c:v>0</c:v>
                </c:pt>
                <c:pt idx="3">
                  <c:v>9746592.6999999993</c:v>
                </c:pt>
                <c:pt idx="4">
                  <c:v>119797173</c:v>
                </c:pt>
                <c:pt idx="5">
                  <c:v>15153814.66</c:v>
                </c:pt>
                <c:pt idx="6">
                  <c:v>33066295.229999997</c:v>
                </c:pt>
                <c:pt idx="7">
                  <c:v>27387033.68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F83-4B08-B13B-9DAB3359F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160303781704759E-2"/>
          <c:y val="4.168936285414207E-2"/>
          <c:w val="0.90383975838584152"/>
          <c:h val="0.84292784080160221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'[Prilog 2 - Tabele i grafici.xlsx]Расходи по месецима'!$B$3:$B$14</c:f>
              <c:strCache>
                <c:ptCount val="12"/>
                <c:pt idx="0">
                  <c:v>Јануар</c:v>
                </c:pt>
                <c:pt idx="1">
                  <c:v>Фебруар</c:v>
                </c:pt>
                <c:pt idx="2">
                  <c:v>Март</c:v>
                </c:pt>
                <c:pt idx="3">
                  <c:v>Април</c:v>
                </c:pt>
                <c:pt idx="4">
                  <c:v>Мај</c:v>
                </c:pt>
                <c:pt idx="5">
                  <c:v>Јун</c:v>
                </c:pt>
                <c:pt idx="6">
                  <c:v>Јул</c:v>
                </c:pt>
                <c:pt idx="7">
                  <c:v>Август </c:v>
                </c:pt>
                <c:pt idx="8">
                  <c:v>Септебар</c:v>
                </c:pt>
                <c:pt idx="9">
                  <c:v>Октобар</c:v>
                </c:pt>
                <c:pt idx="10">
                  <c:v>Новембар</c:v>
                </c:pt>
                <c:pt idx="11">
                  <c:v>Децембар</c:v>
                </c:pt>
              </c:strCache>
            </c:strRef>
          </c:cat>
          <c:val>
            <c:numRef>
              <c:f>'[Prilog 2 - Tabele i grafici.xlsx]Расходи по месецима'!$C$3:$C$14</c:f>
              <c:numCache>
                <c:formatCode>#,##0</c:formatCode>
                <c:ptCount val="12"/>
                <c:pt idx="0">
                  <c:v>31778000</c:v>
                </c:pt>
                <c:pt idx="1">
                  <c:v>37632000</c:v>
                </c:pt>
                <c:pt idx="2">
                  <c:v>46089000</c:v>
                </c:pt>
                <c:pt idx="3">
                  <c:v>41252000</c:v>
                </c:pt>
                <c:pt idx="4">
                  <c:v>43177000</c:v>
                </c:pt>
                <c:pt idx="5">
                  <c:v>38129000</c:v>
                </c:pt>
                <c:pt idx="6">
                  <c:v>40594000</c:v>
                </c:pt>
                <c:pt idx="7">
                  <c:v>43940000</c:v>
                </c:pt>
                <c:pt idx="8">
                  <c:v>34149000</c:v>
                </c:pt>
                <c:pt idx="9">
                  <c:v>40664000</c:v>
                </c:pt>
                <c:pt idx="10">
                  <c:v>51366000</c:v>
                </c:pt>
                <c:pt idx="11">
                  <c:v>85361000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9-4A75-A9C6-CEBACFC1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8917632"/>
        <c:axId val="200238784"/>
        <c:axId val="0"/>
      </c:bar3DChart>
      <c:catAx>
        <c:axId val="198917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0238784"/>
        <c:crosses val="autoZero"/>
        <c:auto val="1"/>
        <c:lblAlgn val="ctr"/>
        <c:lblOffset val="100"/>
        <c:noMultiLvlLbl val="0"/>
      </c:catAx>
      <c:valAx>
        <c:axId val="2002387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98917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121840033154"/>
          <c:y val="0.11795493917690668"/>
          <c:w val="0.81464931620389602"/>
          <c:h val="0.79302321387041819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1.8848791269512364E-2"/>
                  <c:y val="-5.58737119885330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651-4FA6-BF36-30DE869DF0E6}"/>
                </c:ext>
              </c:extLst>
            </c:dLbl>
            <c:dLbl>
              <c:idx val="2"/>
              <c:layout>
                <c:manualLayout>
                  <c:x val="3.8352811161762673E-2"/>
                  <c:y val="-3.420901501236397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651-4FA6-BF36-30DE869DF0E6}"/>
                </c:ext>
              </c:extLst>
            </c:dLbl>
            <c:dLbl>
              <c:idx val="3"/>
              <c:layout>
                <c:manualLayout>
                  <c:x val="7.4641359303771235E-2"/>
                  <c:y val="7.06797093401299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651-4FA6-BF36-30DE869DF0E6}"/>
                </c:ext>
              </c:extLst>
            </c:dLbl>
            <c:dLbl>
              <c:idx val="5"/>
              <c:layout>
                <c:manualLayout>
                  <c:x val="0.12822422986600365"/>
                  <c:y val="4.81532846368887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651-4FA6-BF36-30DE869DF0E6}"/>
                </c:ext>
              </c:extLst>
            </c:dLbl>
            <c:dLbl>
              <c:idx val="6"/>
              <c:layout>
                <c:manualLayout>
                  <c:x val="0"/>
                  <c:y val="7.85113886080695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651-4FA6-BF36-30DE869DF0E6}"/>
                </c:ext>
              </c:extLst>
            </c:dLbl>
            <c:dLbl>
              <c:idx val="7"/>
              <c:layout>
                <c:manualLayout>
                  <c:x val="0"/>
                  <c:y val="1.94778184372521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651-4FA6-BF36-30DE869DF0E6}"/>
                </c:ext>
              </c:extLst>
            </c:dLbl>
            <c:dLbl>
              <c:idx val="8"/>
              <c:layout>
                <c:manualLayout>
                  <c:x val="3.6519519270617487E-2"/>
                  <c:y val="-8.12097222024461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651-4FA6-BF36-30DE869DF0E6}"/>
                </c:ext>
              </c:extLst>
            </c:dLbl>
            <c:dLbl>
              <c:idx val="9"/>
              <c:layout>
                <c:manualLayout>
                  <c:x val="9.2134051664594555E-2"/>
                  <c:y val="-0.110999036512841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651-4FA6-BF36-30DE869DF0E6}"/>
                </c:ext>
              </c:extLst>
            </c:dLbl>
            <c:dLbl>
              <c:idx val="10"/>
              <c:layout>
                <c:manualLayout>
                  <c:x val="-1.1848774960398675E-2"/>
                  <c:y val="-4.24857019454846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651-4FA6-BF36-30DE869DF0E6}"/>
                </c:ext>
              </c:extLst>
            </c:dLbl>
            <c:dLbl>
              <c:idx val="11"/>
              <c:layout>
                <c:manualLayout>
                  <c:x val="-5.6104385630210323E-3"/>
                  <c:y val="-9.64660430104464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651-4FA6-BF36-30DE869DF0E6}"/>
                </c:ext>
              </c:extLst>
            </c:dLbl>
            <c:dLbl>
              <c:idx val="13"/>
              <c:layout>
                <c:manualLayout>
                  <c:x val="-9.102804254731317E-2"/>
                  <c:y val="-4.26127113857603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651-4FA6-BF36-30DE869DF0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'[Prilog 2 - Tabele i grafici.xlsx]Извршење по корисницима '!$B$3:$B$16</c:f>
              <c:strCache>
                <c:ptCount val="14"/>
                <c:pt idx="0">
                  <c:v>Скупштина општине</c:v>
                </c:pt>
                <c:pt idx="1">
                  <c:v>Председник општине</c:v>
                </c:pt>
                <c:pt idx="2">
                  <c:v>Општинско веће</c:v>
                </c:pt>
                <c:pt idx="3">
                  <c:v>Општинско правобранилаштво</c:v>
                </c:pt>
                <c:pt idx="4">
                  <c:v>Општинска управа</c:v>
                </c:pt>
                <c:pt idx="5">
                  <c:v>Месне заједнице</c:v>
                </c:pt>
                <c:pt idx="6">
                  <c:v>Центар за културу В. Дугошевић</c:v>
                </c:pt>
                <c:pt idx="7">
                  <c:v>Библиотека Н.С.Максим </c:v>
                </c:pt>
                <c:pt idx="8">
                  <c:v>Туристичка организација</c:v>
                </c:pt>
                <c:pt idx="9">
                  <c:v>Предшколска установа ,,ЛАНЕ"</c:v>
                </c:pt>
                <c:pt idx="10">
                  <c:v>Центар за социјални рад</c:v>
                </c:pt>
                <c:pt idx="11">
                  <c:v>Дом здравља</c:v>
                </c:pt>
                <c:pt idx="12">
                  <c:v>Основно образовање</c:v>
                </c:pt>
                <c:pt idx="13">
                  <c:v>Средње образовање</c:v>
                </c:pt>
              </c:strCache>
            </c:strRef>
          </c:cat>
          <c:val>
            <c:numRef>
              <c:f>'[Prilog 2 - Tabele i grafici.xlsx]Извршење по корисницима '!$C$3:$C$16</c:f>
              <c:numCache>
                <c:formatCode>#,##0</c:formatCode>
                <c:ptCount val="14"/>
                <c:pt idx="0">
                  <c:v>12595498</c:v>
                </c:pt>
                <c:pt idx="1">
                  <c:v>16682162</c:v>
                </c:pt>
                <c:pt idx="2">
                  <c:v>5168743</c:v>
                </c:pt>
                <c:pt idx="3">
                  <c:v>2777873</c:v>
                </c:pt>
                <c:pt idx="4">
                  <c:v>241465622</c:v>
                </c:pt>
                <c:pt idx="5">
                  <c:v>13114208</c:v>
                </c:pt>
                <c:pt idx="6">
                  <c:v>38396076</c:v>
                </c:pt>
                <c:pt idx="7">
                  <c:v>14123214</c:v>
                </c:pt>
                <c:pt idx="8">
                  <c:v>30402280</c:v>
                </c:pt>
                <c:pt idx="9">
                  <c:v>65145972</c:v>
                </c:pt>
                <c:pt idx="10">
                  <c:v>20439302</c:v>
                </c:pt>
                <c:pt idx="11">
                  <c:v>21064179</c:v>
                </c:pt>
                <c:pt idx="12">
                  <c:v>70429183</c:v>
                </c:pt>
                <c:pt idx="13">
                  <c:v>4357887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651-4FA6-BF36-30DE869DF0E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546609463751388E-2"/>
          <c:y val="8.5786467212176101E-2"/>
          <c:w val="0.89104682483617337"/>
          <c:h val="0.87711719118150311"/>
        </c:manualLayout>
      </c:layout>
      <c:pie3DChart>
        <c:varyColors val="1"/>
        <c:ser>
          <c:idx val="0"/>
          <c:order val="0"/>
          <c:explosion val="25"/>
          <c:dLbls>
            <c:dLbl>
              <c:idx val="13"/>
              <c:layout>
                <c:manualLayout>
                  <c:x val="0"/>
                  <c:y val="-0.1177679790026247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205-4CCF-9D8E-F3457C620950}"/>
                </c:ext>
              </c:extLst>
            </c:dLbl>
            <c:dLbl>
              <c:idx val="15"/>
              <c:layout>
                <c:manualLayout>
                  <c:x val="-0.11586134610635378"/>
                  <c:y val="-8.999650043744532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205-4CCF-9D8E-F3457C6209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'[Prilog 2 - Tabele i grafici.xlsx]Програми'!$D$5:$D$21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</c:v>
                </c:pt>
              </c:strCache>
            </c:strRef>
          </c:cat>
          <c:val>
            <c:numRef>
              <c:f>'[Prilog 2 - Tabele i grafici.xlsx]Програми'!$E$5:$E$21</c:f>
              <c:numCache>
                <c:formatCode>#,##0</c:formatCode>
                <c:ptCount val="17"/>
                <c:pt idx="0">
                  <c:v>4044590.89</c:v>
                </c:pt>
                <c:pt idx="1">
                  <c:v>23752316.949999999</c:v>
                </c:pt>
                <c:pt idx="2">
                  <c:v>3157968.99</c:v>
                </c:pt>
                <c:pt idx="3">
                  <c:v>30402280.260000002</c:v>
                </c:pt>
                <c:pt idx="4">
                  <c:v>6830625.5</c:v>
                </c:pt>
                <c:pt idx="5">
                  <c:v>7167031.3300000001</c:v>
                </c:pt>
                <c:pt idx="6">
                  <c:v>33592984.220000006</c:v>
                </c:pt>
                <c:pt idx="7">
                  <c:v>75440772.600000009</c:v>
                </c:pt>
                <c:pt idx="8">
                  <c:v>70429183.74000001</c:v>
                </c:pt>
                <c:pt idx="9">
                  <c:v>4357887.7300000004</c:v>
                </c:pt>
                <c:pt idx="10">
                  <c:v>33669084.670000002</c:v>
                </c:pt>
                <c:pt idx="11">
                  <c:v>21064179.399999999</c:v>
                </c:pt>
                <c:pt idx="12">
                  <c:v>56482805.760000005</c:v>
                </c:pt>
                <c:pt idx="13">
                  <c:v>21557987.239999998</c:v>
                </c:pt>
                <c:pt idx="14">
                  <c:v>127929050.42000005</c:v>
                </c:pt>
                <c:pt idx="15">
                  <c:v>34446404.392999992</c:v>
                </c:pt>
                <c:pt idx="16">
                  <c:v>1837049.7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5-4CCF-9D8E-F3457C62095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5C91B-EF79-4BB0-9A34-B42BC43BC03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0F7D09EA-D198-4367-BBE2-E9E89FB19D0B}">
      <dgm:prSet phldrT="[Text]"/>
      <dgm:spPr/>
      <dgm:t>
        <a:bodyPr/>
        <a:lstStyle/>
        <a:p>
          <a:r>
            <a:rPr lang="sr-Cyrl-RS" dirty="0"/>
            <a:t>Укупно остварени буџетски приходи и примања </a:t>
          </a:r>
          <a:r>
            <a:rPr lang="en-US" b="0" i="0" u="none" dirty="0" smtClean="0"/>
            <a:t>551.453.067</a:t>
          </a:r>
          <a:r>
            <a:rPr lang="sr-Cyrl-RS" dirty="0" smtClean="0">
              <a:solidFill>
                <a:schemeClr val="tx1"/>
              </a:solidFill>
            </a:rPr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4BE6F344-8CBC-431D-9083-6F83F47F9612}" type="parTrans" cxnId="{299752E8-6F36-47B8-9731-41582F32125F}">
      <dgm:prSet/>
      <dgm:spPr/>
      <dgm:t>
        <a:bodyPr/>
        <a:lstStyle/>
        <a:p>
          <a:endParaRPr lang="sr-Latn-RS"/>
        </a:p>
      </dgm:t>
    </dgm:pt>
    <dgm:pt modelId="{B408B735-932D-47E2-9813-DC4B25ABB9F2}" type="sibTrans" cxnId="{299752E8-6F36-47B8-9731-41582F32125F}">
      <dgm:prSet/>
      <dgm:spPr/>
      <dgm:t>
        <a:bodyPr/>
        <a:lstStyle/>
        <a:p>
          <a:endParaRPr lang="sr-Latn-RS"/>
        </a:p>
      </dgm:t>
    </dgm:pt>
    <dgm:pt modelId="{75D710BC-0A2E-41BA-9079-C991342DE102}">
      <dgm:prSet phldrT="[Text]"/>
      <dgm:spPr/>
      <dgm:t>
        <a:bodyPr/>
        <a:lstStyle/>
        <a:p>
          <a:r>
            <a:rPr lang="sr-Cyrl-RS" dirty="0"/>
            <a:t>Приходи од пореза </a:t>
          </a:r>
          <a:r>
            <a:rPr lang="en-US" dirty="0" smtClean="0"/>
            <a:t>231.829.604</a:t>
          </a:r>
          <a:r>
            <a:rPr lang="sr-Cyrl-RS" dirty="0" smtClean="0">
              <a:solidFill>
                <a:srgbClr val="FF0000"/>
              </a:solidFill>
            </a:rPr>
            <a:t> </a:t>
          </a:r>
          <a:r>
            <a:rPr lang="sr-Cyrl-RS" dirty="0" smtClean="0"/>
            <a:t>динара</a:t>
          </a:r>
          <a:endParaRPr lang="sr-Latn-RS" dirty="0"/>
        </a:p>
      </dgm:t>
    </dgm:pt>
    <dgm:pt modelId="{A1EF8517-756C-4035-AED8-DFDACA2765BB}" type="parTrans" cxnId="{B47BE4BD-5859-40B5-A983-70A3BEC23E74}">
      <dgm:prSet/>
      <dgm:spPr/>
      <dgm:t>
        <a:bodyPr/>
        <a:lstStyle/>
        <a:p>
          <a:endParaRPr lang="sr-Latn-RS"/>
        </a:p>
      </dgm:t>
    </dgm:pt>
    <dgm:pt modelId="{D33E1982-4B10-4D9D-9F31-E004FD7FDC97}" type="sibTrans" cxnId="{B47BE4BD-5859-40B5-A983-70A3BEC23E74}">
      <dgm:prSet/>
      <dgm:spPr/>
      <dgm:t>
        <a:bodyPr/>
        <a:lstStyle/>
        <a:p>
          <a:endParaRPr lang="sr-Latn-RS"/>
        </a:p>
      </dgm:t>
    </dgm:pt>
    <dgm:pt modelId="{997E45C4-D504-4BFF-B09B-E46031442DD7}">
      <dgm:prSet phldrT="[Text]"/>
      <dgm:spPr/>
      <dgm:t>
        <a:bodyPr/>
        <a:lstStyle/>
        <a:p>
          <a:r>
            <a:rPr lang="ru-RU" dirty="0" smtClean="0"/>
            <a:t>Трансфери од других нивоа власти </a:t>
          </a:r>
          <a:r>
            <a:rPr lang="en-US" dirty="0" smtClean="0"/>
            <a:t>286.069.778</a:t>
          </a:r>
          <a:r>
            <a:rPr lang="sr-Cyrl-RS" b="0" i="0" u="none" dirty="0" smtClean="0"/>
            <a:t> </a:t>
          </a:r>
          <a:r>
            <a:rPr lang="sr-Cyrl-RS" dirty="0" smtClean="0"/>
            <a:t>динара</a:t>
          </a:r>
          <a:endParaRPr lang="sr-Latn-RS" dirty="0"/>
        </a:p>
      </dgm:t>
    </dgm:pt>
    <dgm:pt modelId="{56C77883-3EB7-483F-9583-6D9320B33748}" type="parTrans" cxnId="{74772029-0183-49F2-8BB6-45E7C810B32F}">
      <dgm:prSet/>
      <dgm:spPr/>
      <dgm:t>
        <a:bodyPr/>
        <a:lstStyle/>
        <a:p>
          <a:endParaRPr lang="sr-Latn-RS"/>
        </a:p>
      </dgm:t>
    </dgm:pt>
    <dgm:pt modelId="{364D25E7-F9D1-4A2D-8A9C-44F6706362EA}" type="sibTrans" cxnId="{74772029-0183-49F2-8BB6-45E7C810B32F}">
      <dgm:prSet/>
      <dgm:spPr/>
      <dgm:t>
        <a:bodyPr/>
        <a:lstStyle/>
        <a:p>
          <a:endParaRPr lang="sr-Latn-RS"/>
        </a:p>
      </dgm:t>
    </dgm:pt>
    <dgm:pt modelId="{A1B2CE3F-5ED6-43A9-8DB8-B8005700C423}">
      <dgm:prSet phldrT="[Text]"/>
      <dgm:spPr/>
      <dgm:t>
        <a:bodyPr/>
        <a:lstStyle/>
        <a:p>
          <a:r>
            <a:rPr lang="sr-Cyrl-RS" dirty="0" smtClean="0"/>
            <a:t>Други приходи </a:t>
          </a:r>
          <a:r>
            <a:rPr lang="en-US" dirty="0" smtClean="0"/>
            <a:t>8.618.942</a:t>
          </a:r>
          <a:r>
            <a:rPr lang="sr-Cyrl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4A4C92A6-D92C-474B-91DC-A76590C668FC}" type="parTrans" cxnId="{EC699C48-3FEA-4BE1-B6D6-55CA3C1CBC8E}">
      <dgm:prSet/>
      <dgm:spPr/>
      <dgm:t>
        <a:bodyPr/>
        <a:lstStyle/>
        <a:p>
          <a:endParaRPr lang="sr-Latn-RS"/>
        </a:p>
      </dgm:t>
    </dgm:pt>
    <dgm:pt modelId="{F9182901-88ED-4E31-9599-5940724B934D}" type="sibTrans" cxnId="{EC699C48-3FEA-4BE1-B6D6-55CA3C1CBC8E}">
      <dgm:prSet/>
      <dgm:spPr/>
      <dgm:t>
        <a:bodyPr/>
        <a:lstStyle/>
        <a:p>
          <a:endParaRPr lang="sr-Latn-RS"/>
        </a:p>
      </dgm:t>
    </dgm:pt>
    <dgm:pt modelId="{A64C42B9-2B58-4546-8C43-6AAF997FEBAC}">
      <dgm:prSet phldrT="[Text]"/>
      <dgm:spPr/>
      <dgm:t>
        <a:bodyPr/>
        <a:lstStyle/>
        <a:p>
          <a:endParaRPr lang="sr-Latn-RS" dirty="0"/>
        </a:p>
      </dgm:t>
    </dgm:pt>
    <dgm:pt modelId="{8E108F2E-3631-4B96-B416-C0D6E4B1DE4A}" type="parTrans" cxnId="{C5B08E42-2E34-4223-B4D0-ED62D074A621}">
      <dgm:prSet/>
      <dgm:spPr/>
      <dgm:t>
        <a:bodyPr/>
        <a:lstStyle/>
        <a:p>
          <a:endParaRPr lang="sr-Latn-RS"/>
        </a:p>
      </dgm:t>
    </dgm:pt>
    <dgm:pt modelId="{D1329AF5-4ACF-4D5F-8975-B67D74AA4B01}" type="sibTrans" cxnId="{C5B08E42-2E34-4223-B4D0-ED62D074A621}">
      <dgm:prSet/>
      <dgm:spPr/>
      <dgm:t>
        <a:bodyPr/>
        <a:lstStyle/>
        <a:p>
          <a:endParaRPr lang="sr-Latn-RS"/>
        </a:p>
      </dgm:t>
    </dgm:pt>
    <dgm:pt modelId="{F75370B4-B886-4ECE-9C1A-3559C3EA4B6F}">
      <dgm:prSet phldrT="[Text]"/>
      <dgm:spPr/>
      <dgm:t>
        <a:bodyPr/>
        <a:lstStyle/>
        <a:p>
          <a:r>
            <a:rPr lang="sr-Cyrl-RS" dirty="0"/>
            <a:t>Примања од продаје </a:t>
          </a:r>
          <a:r>
            <a:rPr lang="sr-Cyrl-RS" dirty="0" smtClean="0"/>
            <a:t>финансијске и нефинансијске </a:t>
          </a:r>
          <a:r>
            <a:rPr lang="sr-Cyrl-RS" dirty="0"/>
            <a:t>имовине </a:t>
          </a:r>
          <a:r>
            <a:rPr lang="en-US" dirty="0" smtClean="0"/>
            <a:t>1.937.683</a:t>
          </a:r>
          <a:r>
            <a:rPr lang="sr-Cyrl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16D9E57A-E35A-47A6-BC62-76B3491FED51}" type="parTrans" cxnId="{C147308D-EA15-4FAB-8AD0-14A3F4429A2F}">
      <dgm:prSet/>
      <dgm:spPr/>
      <dgm:t>
        <a:bodyPr/>
        <a:lstStyle/>
        <a:p>
          <a:endParaRPr lang="sr-Latn-RS"/>
        </a:p>
      </dgm:t>
    </dgm:pt>
    <dgm:pt modelId="{B46093B1-B076-478D-BC49-8DA48403D79B}" type="sibTrans" cxnId="{C147308D-EA15-4FAB-8AD0-14A3F4429A2F}">
      <dgm:prSet/>
      <dgm:spPr/>
      <dgm:t>
        <a:bodyPr/>
        <a:lstStyle/>
        <a:p>
          <a:endParaRPr lang="sr-Latn-RS"/>
        </a:p>
      </dgm:t>
    </dgm:pt>
    <dgm:pt modelId="{CB54EAD0-7B79-4F2A-B6F1-C248D89D873C}">
      <dgm:prSet phldrT="[Text]"/>
      <dgm:spPr/>
      <dgm:t>
        <a:bodyPr/>
        <a:lstStyle/>
        <a:p>
          <a:r>
            <a:rPr lang="ru-RU" b="0" i="0" u="none" dirty="0" smtClean="0"/>
            <a:t>Приходи од имовине и продаје добара </a:t>
          </a:r>
          <a:r>
            <a:rPr lang="en-US" b="0" i="0" u="none" dirty="0" smtClean="0"/>
            <a:t>22.997.060</a:t>
          </a:r>
          <a:r>
            <a:rPr lang="sr-Cyrl-RS" b="0" i="0" u="none" dirty="0" smtClean="0"/>
            <a:t> </a:t>
          </a:r>
          <a:r>
            <a:rPr lang="sr-Cyrl-RS" dirty="0" smtClean="0"/>
            <a:t>динара</a:t>
          </a:r>
          <a:endParaRPr lang="sr-Latn-RS" dirty="0"/>
        </a:p>
      </dgm:t>
    </dgm:pt>
    <dgm:pt modelId="{5C631D12-F47E-4716-9372-1BA146C52E22}" type="parTrans" cxnId="{4EEDB805-4310-43A9-8920-A74261D961DD}">
      <dgm:prSet/>
      <dgm:spPr/>
      <dgm:t>
        <a:bodyPr/>
        <a:lstStyle/>
        <a:p>
          <a:endParaRPr lang="sr-Latn-RS"/>
        </a:p>
      </dgm:t>
    </dgm:pt>
    <dgm:pt modelId="{4B8E9549-DB7D-4E19-A0AF-C526121D5CC1}" type="sibTrans" cxnId="{4EEDB805-4310-43A9-8920-A74261D961DD}">
      <dgm:prSet/>
      <dgm:spPr/>
      <dgm:t>
        <a:bodyPr/>
        <a:lstStyle/>
        <a:p>
          <a:endParaRPr lang="sr-Latn-RS"/>
        </a:p>
      </dgm:t>
    </dgm:pt>
    <dgm:pt modelId="{71FC123C-D5F4-4BDB-8ACC-4371CF3E51AD}" type="pres">
      <dgm:prSet presAssocID="{E275C91B-EF79-4BB0-9A34-B42BC43BC0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FB5735-0E39-4B45-B5D6-888866646622}" type="pres">
      <dgm:prSet presAssocID="{E275C91B-EF79-4BB0-9A34-B42BC43BC036}" presName="radial" presStyleCnt="0">
        <dgm:presLayoutVars>
          <dgm:animLvl val="ctr"/>
        </dgm:presLayoutVars>
      </dgm:prSet>
      <dgm:spPr/>
    </dgm:pt>
    <dgm:pt modelId="{6240F709-AB07-42B9-B8EB-1B2E8746EE72}" type="pres">
      <dgm:prSet presAssocID="{0F7D09EA-D198-4367-BBE2-E9E89FB19D0B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1E48DC28-EBDC-4BE0-9094-D51E4D1A8576}" type="pres">
      <dgm:prSet presAssocID="{75D710BC-0A2E-41BA-9079-C991342DE102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56D5E-9AFF-4693-AE03-CDC062CA5968}" type="pres">
      <dgm:prSet presAssocID="{997E45C4-D504-4BFF-B09B-E46031442DD7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D8596-3A8B-4B87-841E-D772DEAFF40C}" type="pres">
      <dgm:prSet presAssocID="{A1B2CE3F-5ED6-43A9-8DB8-B8005700C423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C8F6A-22E8-4CA1-A551-C282CE3CC8A2}" type="pres">
      <dgm:prSet presAssocID="{F75370B4-B886-4ECE-9C1A-3559C3EA4B6F}" presName="node" presStyleLbl="vennNode1" presStyleIdx="4" presStyleCnt="6" custRadScaleRad="102268" custRadScaleInc="-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1A295-1EDC-4064-B557-66F8000DB0EC}" type="pres">
      <dgm:prSet presAssocID="{CB54EAD0-7B79-4F2A-B6F1-C248D89D873C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30F36-4996-4378-AF11-66DD391F3194}" type="presOf" srcId="{0F7D09EA-D198-4367-BBE2-E9E89FB19D0B}" destId="{6240F709-AB07-42B9-B8EB-1B2E8746EE72}" srcOrd="0" destOrd="0" presId="urn:microsoft.com/office/officeart/2005/8/layout/radial3"/>
    <dgm:cxn modelId="{8CEAD3D1-8349-4BAD-BA4B-011A5ED9BD45}" type="presOf" srcId="{E275C91B-EF79-4BB0-9A34-B42BC43BC036}" destId="{71FC123C-D5F4-4BDB-8ACC-4371CF3E51AD}" srcOrd="0" destOrd="0" presId="urn:microsoft.com/office/officeart/2005/8/layout/radial3"/>
    <dgm:cxn modelId="{299752E8-6F36-47B8-9731-41582F32125F}" srcId="{E275C91B-EF79-4BB0-9A34-B42BC43BC036}" destId="{0F7D09EA-D198-4367-BBE2-E9E89FB19D0B}" srcOrd="0" destOrd="0" parTransId="{4BE6F344-8CBC-431D-9083-6F83F47F9612}" sibTransId="{B408B735-932D-47E2-9813-DC4B25ABB9F2}"/>
    <dgm:cxn modelId="{43E348C7-2EFC-44D2-8E09-073E590CE047}" type="presOf" srcId="{997E45C4-D504-4BFF-B09B-E46031442DD7}" destId="{5E756D5E-9AFF-4693-AE03-CDC062CA5968}" srcOrd="0" destOrd="0" presId="urn:microsoft.com/office/officeart/2005/8/layout/radial3"/>
    <dgm:cxn modelId="{C5B08E42-2E34-4223-B4D0-ED62D074A621}" srcId="{E275C91B-EF79-4BB0-9A34-B42BC43BC036}" destId="{A64C42B9-2B58-4546-8C43-6AAF997FEBAC}" srcOrd="1" destOrd="0" parTransId="{8E108F2E-3631-4B96-B416-C0D6E4B1DE4A}" sibTransId="{D1329AF5-4ACF-4D5F-8975-B67D74AA4B01}"/>
    <dgm:cxn modelId="{B47BE4BD-5859-40B5-A983-70A3BEC23E74}" srcId="{0F7D09EA-D198-4367-BBE2-E9E89FB19D0B}" destId="{75D710BC-0A2E-41BA-9079-C991342DE102}" srcOrd="0" destOrd="0" parTransId="{A1EF8517-756C-4035-AED8-DFDACA2765BB}" sibTransId="{D33E1982-4B10-4D9D-9F31-E004FD7FDC97}"/>
    <dgm:cxn modelId="{A39DD0D9-EC6D-4656-8305-7A9587587AA1}" type="presOf" srcId="{75D710BC-0A2E-41BA-9079-C991342DE102}" destId="{1E48DC28-EBDC-4BE0-9094-D51E4D1A8576}" srcOrd="0" destOrd="0" presId="urn:microsoft.com/office/officeart/2005/8/layout/radial3"/>
    <dgm:cxn modelId="{48784A77-CAD8-4E0D-8F0A-18876071C06D}" type="presOf" srcId="{A1B2CE3F-5ED6-43A9-8DB8-B8005700C423}" destId="{6E2D8596-3A8B-4B87-841E-D772DEAFF40C}" srcOrd="0" destOrd="0" presId="urn:microsoft.com/office/officeart/2005/8/layout/radial3"/>
    <dgm:cxn modelId="{74772029-0183-49F2-8BB6-45E7C810B32F}" srcId="{0F7D09EA-D198-4367-BBE2-E9E89FB19D0B}" destId="{997E45C4-D504-4BFF-B09B-E46031442DD7}" srcOrd="1" destOrd="0" parTransId="{56C77883-3EB7-483F-9583-6D9320B33748}" sibTransId="{364D25E7-F9D1-4A2D-8A9C-44F6706362EA}"/>
    <dgm:cxn modelId="{FE18AE14-C60B-45BD-9093-B0DC77E2A84C}" type="presOf" srcId="{CB54EAD0-7B79-4F2A-B6F1-C248D89D873C}" destId="{4EA1A295-1EDC-4064-B557-66F8000DB0EC}" srcOrd="0" destOrd="0" presId="urn:microsoft.com/office/officeart/2005/8/layout/radial3"/>
    <dgm:cxn modelId="{4EEDB805-4310-43A9-8920-A74261D961DD}" srcId="{0F7D09EA-D198-4367-BBE2-E9E89FB19D0B}" destId="{CB54EAD0-7B79-4F2A-B6F1-C248D89D873C}" srcOrd="4" destOrd="0" parTransId="{5C631D12-F47E-4716-9372-1BA146C52E22}" sibTransId="{4B8E9549-DB7D-4E19-A0AF-C526121D5CC1}"/>
    <dgm:cxn modelId="{6702B8FC-1CC6-4924-9B32-37D32A7C1B36}" type="presOf" srcId="{F75370B4-B886-4ECE-9C1A-3559C3EA4B6F}" destId="{D87C8F6A-22E8-4CA1-A551-C282CE3CC8A2}" srcOrd="0" destOrd="0" presId="urn:microsoft.com/office/officeart/2005/8/layout/radial3"/>
    <dgm:cxn modelId="{EC699C48-3FEA-4BE1-B6D6-55CA3C1CBC8E}" srcId="{0F7D09EA-D198-4367-BBE2-E9E89FB19D0B}" destId="{A1B2CE3F-5ED6-43A9-8DB8-B8005700C423}" srcOrd="2" destOrd="0" parTransId="{4A4C92A6-D92C-474B-91DC-A76590C668FC}" sibTransId="{F9182901-88ED-4E31-9599-5940724B934D}"/>
    <dgm:cxn modelId="{C147308D-EA15-4FAB-8AD0-14A3F4429A2F}" srcId="{0F7D09EA-D198-4367-BBE2-E9E89FB19D0B}" destId="{F75370B4-B886-4ECE-9C1A-3559C3EA4B6F}" srcOrd="3" destOrd="0" parTransId="{16D9E57A-E35A-47A6-BC62-76B3491FED51}" sibTransId="{B46093B1-B076-478D-BC49-8DA48403D79B}"/>
    <dgm:cxn modelId="{6F72265F-3C9E-408F-9ABA-4A14F7E02915}" type="presParOf" srcId="{71FC123C-D5F4-4BDB-8ACC-4371CF3E51AD}" destId="{29FB5735-0E39-4B45-B5D6-888866646622}" srcOrd="0" destOrd="0" presId="urn:microsoft.com/office/officeart/2005/8/layout/radial3"/>
    <dgm:cxn modelId="{853C835F-E9C3-4EF2-8B83-C67F5C1898C1}" type="presParOf" srcId="{29FB5735-0E39-4B45-B5D6-888866646622}" destId="{6240F709-AB07-42B9-B8EB-1B2E8746EE72}" srcOrd="0" destOrd="0" presId="urn:microsoft.com/office/officeart/2005/8/layout/radial3"/>
    <dgm:cxn modelId="{00E36334-7CE1-440E-B606-438536B5D17B}" type="presParOf" srcId="{29FB5735-0E39-4B45-B5D6-888866646622}" destId="{1E48DC28-EBDC-4BE0-9094-D51E4D1A8576}" srcOrd="1" destOrd="0" presId="urn:microsoft.com/office/officeart/2005/8/layout/radial3"/>
    <dgm:cxn modelId="{718A1636-F86D-4873-98DC-DF0274B4AC78}" type="presParOf" srcId="{29FB5735-0E39-4B45-B5D6-888866646622}" destId="{5E756D5E-9AFF-4693-AE03-CDC062CA5968}" srcOrd="2" destOrd="0" presId="urn:microsoft.com/office/officeart/2005/8/layout/radial3"/>
    <dgm:cxn modelId="{4483379F-6C39-4E96-ADE9-7D70A0B1CEE6}" type="presParOf" srcId="{29FB5735-0E39-4B45-B5D6-888866646622}" destId="{6E2D8596-3A8B-4B87-841E-D772DEAFF40C}" srcOrd="3" destOrd="0" presId="urn:microsoft.com/office/officeart/2005/8/layout/radial3"/>
    <dgm:cxn modelId="{DE2B0016-641B-4841-8161-5860908B0C62}" type="presParOf" srcId="{29FB5735-0E39-4B45-B5D6-888866646622}" destId="{D87C8F6A-22E8-4CA1-A551-C282CE3CC8A2}" srcOrd="4" destOrd="0" presId="urn:microsoft.com/office/officeart/2005/8/layout/radial3"/>
    <dgm:cxn modelId="{646F9086-162D-4666-B31D-F86285C5176D}" type="presParOf" srcId="{29FB5735-0E39-4B45-B5D6-888866646622}" destId="{4EA1A295-1EDC-4064-B557-66F8000DB0E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0E6FE-75F8-455F-B00D-388A62CAD87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3AEAB1B5-D9EF-4981-86BF-BCD6908D01E5}">
      <dgm:prSet phldrT="[Text]"/>
      <dgm:spPr/>
      <dgm:t>
        <a:bodyPr/>
        <a:lstStyle/>
        <a:p>
          <a:r>
            <a:rPr lang="sr-Cyrl-RS" dirty="0"/>
            <a:t>Укупно извршени расходи и издаци износе </a:t>
          </a:r>
          <a:r>
            <a:rPr lang="en-US" b="0" i="0" u="none" dirty="0" smtClean="0"/>
            <a:t>556,162,203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9B790053-042C-4178-B099-0AA1E213BC4B}" type="parTrans" cxnId="{3003CA8A-6DE4-45F8-9E95-9DBBCD00E8BC}">
      <dgm:prSet/>
      <dgm:spPr/>
      <dgm:t>
        <a:bodyPr/>
        <a:lstStyle/>
        <a:p>
          <a:endParaRPr lang="sr-Latn-RS"/>
        </a:p>
      </dgm:t>
    </dgm:pt>
    <dgm:pt modelId="{DB173785-DEAA-40A6-91BF-CB61950A6CE4}" type="sibTrans" cxnId="{3003CA8A-6DE4-45F8-9E95-9DBBCD00E8BC}">
      <dgm:prSet/>
      <dgm:spPr/>
      <dgm:t>
        <a:bodyPr/>
        <a:lstStyle/>
        <a:p>
          <a:endParaRPr lang="sr-Latn-RS"/>
        </a:p>
      </dgm:t>
    </dgm:pt>
    <dgm:pt modelId="{2885F644-5E9D-46B6-8CAF-6E5B22E43DBC}">
      <dgm:prSet phldrT="[Text]"/>
      <dgm:spPr/>
      <dgm:t>
        <a:bodyPr/>
        <a:lstStyle/>
        <a:p>
          <a:r>
            <a:rPr lang="sr-Cyrl-RS" dirty="0"/>
            <a:t>Расходи за запослене </a:t>
          </a:r>
          <a:r>
            <a:rPr lang="en-US" b="0" i="0" u="none" dirty="0" smtClean="0"/>
            <a:t>160,434,863</a:t>
          </a:r>
          <a:r>
            <a:rPr lang="sr-Cyrl-RS" dirty="0" smtClean="0"/>
            <a:t> динара</a:t>
          </a:r>
          <a:endParaRPr lang="sr-Latn-RS" dirty="0"/>
        </a:p>
      </dgm:t>
    </dgm:pt>
    <dgm:pt modelId="{D533F1E8-9F58-46F3-B8A8-163A0327F5DA}" type="parTrans" cxnId="{16CBEC61-89ED-4D59-A282-62F769E1908D}">
      <dgm:prSet/>
      <dgm:spPr/>
      <dgm:t>
        <a:bodyPr/>
        <a:lstStyle/>
        <a:p>
          <a:endParaRPr lang="sr-Latn-RS"/>
        </a:p>
      </dgm:t>
    </dgm:pt>
    <dgm:pt modelId="{08FEAE6E-9170-4490-9C95-2D5CA2D0B642}" type="sibTrans" cxnId="{16CBEC61-89ED-4D59-A282-62F769E1908D}">
      <dgm:prSet/>
      <dgm:spPr/>
      <dgm:t>
        <a:bodyPr/>
        <a:lstStyle/>
        <a:p>
          <a:endParaRPr lang="sr-Latn-RS"/>
        </a:p>
      </dgm:t>
    </dgm:pt>
    <dgm:pt modelId="{66BFF05E-3F6D-4EED-9D30-10583093E473}">
      <dgm:prSet phldrT="[Text]"/>
      <dgm:spPr/>
      <dgm:t>
        <a:bodyPr/>
        <a:lstStyle/>
        <a:p>
          <a:r>
            <a:rPr lang="sr-Cyrl-RS" dirty="0"/>
            <a:t>Коришћење роба и услуга </a:t>
          </a:r>
          <a:r>
            <a:rPr lang="en-US" b="0" i="0" u="none" dirty="0" smtClean="0"/>
            <a:t>190,576,431 </a:t>
          </a:r>
          <a:r>
            <a:rPr lang="sr-Cyrl-RS" dirty="0" smtClean="0"/>
            <a:t>динара</a:t>
          </a:r>
          <a:endParaRPr lang="sr-Latn-RS" dirty="0"/>
        </a:p>
      </dgm:t>
    </dgm:pt>
    <dgm:pt modelId="{C76D26A3-42A4-45FA-AE9E-872BDE3C951D}" type="parTrans" cxnId="{D16FC27F-26CF-49E6-BB61-9DCD56E3A476}">
      <dgm:prSet/>
      <dgm:spPr/>
      <dgm:t>
        <a:bodyPr/>
        <a:lstStyle/>
        <a:p>
          <a:endParaRPr lang="sr-Latn-RS"/>
        </a:p>
      </dgm:t>
    </dgm:pt>
    <dgm:pt modelId="{348C766C-48F1-4B0B-A06E-1091D883FBD8}" type="sibTrans" cxnId="{D16FC27F-26CF-49E6-BB61-9DCD56E3A476}">
      <dgm:prSet/>
      <dgm:spPr/>
      <dgm:t>
        <a:bodyPr/>
        <a:lstStyle/>
        <a:p>
          <a:endParaRPr lang="sr-Latn-RS"/>
        </a:p>
      </dgm:t>
    </dgm:pt>
    <dgm:pt modelId="{6CDE4B7E-694A-4CC6-9380-C110FA4F3107}">
      <dgm:prSet phldrT="[Text]"/>
      <dgm:spPr/>
      <dgm:t>
        <a:bodyPr/>
        <a:lstStyle/>
        <a:p>
          <a:r>
            <a:rPr lang="sr-Cyrl-RS" dirty="0"/>
            <a:t>Субвенције </a:t>
          </a:r>
          <a:r>
            <a:rPr lang="en-US" b="0" i="0" u="none" dirty="0" smtClean="0"/>
            <a:t>9,746,593</a:t>
          </a:r>
          <a:r>
            <a:rPr lang="sr-Cyrl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F6B9A79C-4C1D-4A52-B265-8E3F0143E45F}" type="parTrans" cxnId="{76783F61-67EF-4F78-BF97-9BF8CB5CED0A}">
      <dgm:prSet/>
      <dgm:spPr/>
      <dgm:t>
        <a:bodyPr/>
        <a:lstStyle/>
        <a:p>
          <a:endParaRPr lang="sr-Latn-RS"/>
        </a:p>
      </dgm:t>
    </dgm:pt>
    <dgm:pt modelId="{89616386-E022-453E-A834-B06CA95E8124}" type="sibTrans" cxnId="{76783F61-67EF-4F78-BF97-9BF8CB5CED0A}">
      <dgm:prSet/>
      <dgm:spPr/>
      <dgm:t>
        <a:bodyPr/>
        <a:lstStyle/>
        <a:p>
          <a:endParaRPr lang="sr-Latn-RS"/>
        </a:p>
      </dgm:t>
    </dgm:pt>
    <dgm:pt modelId="{A7E4F091-602A-4737-8CA1-3DFC1E61B9AF}">
      <dgm:prSet phldrT="[Text]"/>
      <dgm:spPr/>
      <dgm:t>
        <a:bodyPr/>
        <a:lstStyle/>
        <a:p>
          <a:r>
            <a:rPr lang="sr-Cyrl-RS" dirty="0"/>
            <a:t>Донације, дотације и трансфери </a:t>
          </a:r>
          <a:r>
            <a:rPr lang="en-US" b="0" i="0" u="none" dirty="0" smtClean="0"/>
            <a:t>119,797,173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54791C53-C18A-486B-AD6A-B58EA3B2E4EC}" type="parTrans" cxnId="{AF2685DF-4E71-4D0F-9415-6CB502DCD77E}">
      <dgm:prSet/>
      <dgm:spPr/>
      <dgm:t>
        <a:bodyPr/>
        <a:lstStyle/>
        <a:p>
          <a:endParaRPr lang="sr-Latn-RS"/>
        </a:p>
      </dgm:t>
    </dgm:pt>
    <dgm:pt modelId="{6B2E87BA-09CD-44D4-A2CB-E7F84771F039}" type="sibTrans" cxnId="{AF2685DF-4E71-4D0F-9415-6CB502DCD77E}">
      <dgm:prSet/>
      <dgm:spPr/>
      <dgm:t>
        <a:bodyPr/>
        <a:lstStyle/>
        <a:p>
          <a:endParaRPr lang="sr-Latn-RS"/>
        </a:p>
      </dgm:t>
    </dgm:pt>
    <dgm:pt modelId="{D74D097A-7206-4D6A-8D6E-A923AB420E95}">
      <dgm:prSet phldrT="[Text]"/>
      <dgm:spPr/>
      <dgm:t>
        <a:bodyPr/>
        <a:lstStyle/>
        <a:p>
          <a:r>
            <a:rPr lang="sr-Cyrl-RS" dirty="0"/>
            <a:t>Социјално осигурање и социјална заштита </a:t>
          </a:r>
          <a:r>
            <a:rPr lang="en-US" b="0" i="0" u="none" dirty="0" smtClean="0"/>
            <a:t>15,153,815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A57142E9-F6A0-4AF0-8C02-A76885714A5D}" type="parTrans" cxnId="{D527AE9A-7BB9-4E10-A508-F823D8C489D0}">
      <dgm:prSet/>
      <dgm:spPr/>
      <dgm:t>
        <a:bodyPr/>
        <a:lstStyle/>
        <a:p>
          <a:endParaRPr lang="sr-Latn-RS"/>
        </a:p>
      </dgm:t>
    </dgm:pt>
    <dgm:pt modelId="{3A8BD741-66ED-49AE-BA0C-5557DF1FE861}" type="sibTrans" cxnId="{D527AE9A-7BB9-4E10-A508-F823D8C489D0}">
      <dgm:prSet/>
      <dgm:spPr/>
      <dgm:t>
        <a:bodyPr/>
        <a:lstStyle/>
        <a:p>
          <a:endParaRPr lang="sr-Latn-RS"/>
        </a:p>
      </dgm:t>
    </dgm:pt>
    <dgm:pt modelId="{25554638-F945-433E-8CB2-C5E67290A396}">
      <dgm:prSet phldrT="[Text]"/>
      <dgm:spPr/>
      <dgm:t>
        <a:bodyPr/>
        <a:lstStyle/>
        <a:p>
          <a:r>
            <a:rPr lang="sr-Cyrl-RS" dirty="0"/>
            <a:t>Остали расходи </a:t>
          </a:r>
          <a:r>
            <a:rPr lang="en-US" b="0" i="0" u="none" dirty="0" smtClean="0"/>
            <a:t>33,066,295</a:t>
          </a:r>
          <a:r>
            <a:rPr lang="sr-Cyrl-RS" dirty="0" smtClean="0"/>
            <a:t> динара</a:t>
          </a:r>
          <a:endParaRPr lang="sr-Latn-RS" dirty="0"/>
        </a:p>
      </dgm:t>
    </dgm:pt>
    <dgm:pt modelId="{03AAF2B2-8D4E-4D7C-8F0D-98B044737E9F}" type="parTrans" cxnId="{49602602-2F55-48B2-A2B2-AF9AB75568E0}">
      <dgm:prSet/>
      <dgm:spPr/>
      <dgm:t>
        <a:bodyPr/>
        <a:lstStyle/>
        <a:p>
          <a:endParaRPr lang="sr-Latn-RS"/>
        </a:p>
      </dgm:t>
    </dgm:pt>
    <dgm:pt modelId="{CF5804E1-87A2-44DF-AE5F-825E27D96A8B}" type="sibTrans" cxnId="{49602602-2F55-48B2-A2B2-AF9AB75568E0}">
      <dgm:prSet/>
      <dgm:spPr/>
      <dgm:t>
        <a:bodyPr/>
        <a:lstStyle/>
        <a:p>
          <a:endParaRPr lang="sr-Latn-RS"/>
        </a:p>
      </dgm:t>
    </dgm:pt>
    <dgm:pt modelId="{65514349-6E86-492D-AE52-BDECF778D345}">
      <dgm:prSet phldrT="[Text]"/>
      <dgm:spPr/>
      <dgm:t>
        <a:bodyPr/>
        <a:lstStyle/>
        <a:p>
          <a:r>
            <a:rPr lang="sr-Cyrl-RS" dirty="0"/>
            <a:t>Капитални издаци </a:t>
          </a:r>
          <a:r>
            <a:rPr lang="en-US" b="0" i="0" u="none" dirty="0" smtClean="0"/>
            <a:t>27,387,034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9D13D754-8EFF-4461-87F5-0789000F4CA0}" type="parTrans" cxnId="{2FF1A183-6CB5-43CC-8F11-299D5784FBF3}">
      <dgm:prSet/>
      <dgm:spPr/>
      <dgm:t>
        <a:bodyPr/>
        <a:lstStyle/>
        <a:p>
          <a:endParaRPr lang="sr-Latn-RS"/>
        </a:p>
      </dgm:t>
    </dgm:pt>
    <dgm:pt modelId="{1C13DFA0-7027-4362-B1FB-F4C7A5444917}" type="sibTrans" cxnId="{2FF1A183-6CB5-43CC-8F11-299D5784FBF3}">
      <dgm:prSet/>
      <dgm:spPr/>
      <dgm:t>
        <a:bodyPr/>
        <a:lstStyle/>
        <a:p>
          <a:endParaRPr lang="sr-Latn-RS"/>
        </a:p>
      </dgm:t>
    </dgm:pt>
    <dgm:pt modelId="{96E931F0-5EFE-4E17-A815-1832C52507E3}" type="pres">
      <dgm:prSet presAssocID="{4080E6FE-75F8-455F-B00D-388A62CAD87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3509E-2D2C-4701-877A-3DD8C8C452B3}" type="pres">
      <dgm:prSet presAssocID="{4080E6FE-75F8-455F-B00D-388A62CAD878}" presName="radial" presStyleCnt="0">
        <dgm:presLayoutVars>
          <dgm:animLvl val="ctr"/>
        </dgm:presLayoutVars>
      </dgm:prSet>
      <dgm:spPr/>
    </dgm:pt>
    <dgm:pt modelId="{23F30694-D224-4AFD-83D0-A9B26CD4AE63}" type="pres">
      <dgm:prSet presAssocID="{3AEAB1B5-D9EF-4981-86BF-BCD6908D01E5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581D9C24-D691-4644-99EB-4A6B1D74C269}" type="pres">
      <dgm:prSet presAssocID="{2885F644-5E9D-46B6-8CAF-6E5B22E43DBC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60FBC-BB29-4E8F-A3FA-0B8C20635B76}" type="pres">
      <dgm:prSet presAssocID="{66BFF05E-3F6D-4EED-9D30-10583093E473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43685-141A-4461-AE6A-301BAC908C60}" type="pres">
      <dgm:prSet presAssocID="{6CDE4B7E-694A-4CC6-9380-C110FA4F3107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973BF-B90E-4D0F-AC07-BB28F004C6A7}" type="pres">
      <dgm:prSet presAssocID="{A7E4F091-602A-4737-8CA1-3DFC1E61B9AF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404DC-9187-40D0-97FF-0D818AB2F366}" type="pres">
      <dgm:prSet presAssocID="{D74D097A-7206-4D6A-8D6E-A923AB420E95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A55F8-68B2-4192-A0FF-92D5AADED3EF}" type="pres">
      <dgm:prSet presAssocID="{25554638-F945-433E-8CB2-C5E67290A396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8E666-A4BC-49C9-9193-F48DBF84BB6B}" type="pres">
      <dgm:prSet presAssocID="{65514349-6E86-492D-AE52-BDECF778D345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CBEC61-89ED-4D59-A282-62F769E1908D}" srcId="{3AEAB1B5-D9EF-4981-86BF-BCD6908D01E5}" destId="{2885F644-5E9D-46B6-8CAF-6E5B22E43DBC}" srcOrd="0" destOrd="0" parTransId="{D533F1E8-9F58-46F3-B8A8-163A0327F5DA}" sibTransId="{08FEAE6E-9170-4490-9C95-2D5CA2D0B642}"/>
    <dgm:cxn modelId="{8191F8B5-047B-4ACB-927F-9C694E16DDCB}" type="presOf" srcId="{65514349-6E86-492D-AE52-BDECF778D345}" destId="{68D8E666-A4BC-49C9-9193-F48DBF84BB6B}" srcOrd="0" destOrd="0" presId="urn:microsoft.com/office/officeart/2005/8/layout/radial3"/>
    <dgm:cxn modelId="{3003CA8A-6DE4-45F8-9E95-9DBBCD00E8BC}" srcId="{4080E6FE-75F8-455F-B00D-388A62CAD878}" destId="{3AEAB1B5-D9EF-4981-86BF-BCD6908D01E5}" srcOrd="0" destOrd="0" parTransId="{9B790053-042C-4178-B099-0AA1E213BC4B}" sibTransId="{DB173785-DEAA-40A6-91BF-CB61950A6CE4}"/>
    <dgm:cxn modelId="{2FF1A183-6CB5-43CC-8F11-299D5784FBF3}" srcId="{3AEAB1B5-D9EF-4981-86BF-BCD6908D01E5}" destId="{65514349-6E86-492D-AE52-BDECF778D345}" srcOrd="6" destOrd="0" parTransId="{9D13D754-8EFF-4461-87F5-0789000F4CA0}" sibTransId="{1C13DFA0-7027-4362-B1FB-F4C7A5444917}"/>
    <dgm:cxn modelId="{AF971DB3-EEE9-4A9D-954B-59C68EB6A98A}" type="presOf" srcId="{A7E4F091-602A-4737-8CA1-3DFC1E61B9AF}" destId="{EEF973BF-B90E-4D0F-AC07-BB28F004C6A7}" srcOrd="0" destOrd="0" presId="urn:microsoft.com/office/officeart/2005/8/layout/radial3"/>
    <dgm:cxn modelId="{D16FC27F-26CF-49E6-BB61-9DCD56E3A476}" srcId="{3AEAB1B5-D9EF-4981-86BF-BCD6908D01E5}" destId="{66BFF05E-3F6D-4EED-9D30-10583093E473}" srcOrd="1" destOrd="0" parTransId="{C76D26A3-42A4-45FA-AE9E-872BDE3C951D}" sibTransId="{348C766C-48F1-4B0B-A06E-1091D883FBD8}"/>
    <dgm:cxn modelId="{D527AE9A-7BB9-4E10-A508-F823D8C489D0}" srcId="{3AEAB1B5-D9EF-4981-86BF-BCD6908D01E5}" destId="{D74D097A-7206-4D6A-8D6E-A923AB420E95}" srcOrd="4" destOrd="0" parTransId="{A57142E9-F6A0-4AF0-8C02-A76885714A5D}" sibTransId="{3A8BD741-66ED-49AE-BA0C-5557DF1FE861}"/>
    <dgm:cxn modelId="{76783F61-67EF-4F78-BF97-9BF8CB5CED0A}" srcId="{3AEAB1B5-D9EF-4981-86BF-BCD6908D01E5}" destId="{6CDE4B7E-694A-4CC6-9380-C110FA4F3107}" srcOrd="2" destOrd="0" parTransId="{F6B9A79C-4C1D-4A52-B265-8E3F0143E45F}" sibTransId="{89616386-E022-453E-A834-B06CA95E8124}"/>
    <dgm:cxn modelId="{A7DB6ADF-7D33-4806-87D0-F12847C0E271}" type="presOf" srcId="{4080E6FE-75F8-455F-B00D-388A62CAD878}" destId="{96E931F0-5EFE-4E17-A815-1832C52507E3}" srcOrd="0" destOrd="0" presId="urn:microsoft.com/office/officeart/2005/8/layout/radial3"/>
    <dgm:cxn modelId="{49602602-2F55-48B2-A2B2-AF9AB75568E0}" srcId="{3AEAB1B5-D9EF-4981-86BF-BCD6908D01E5}" destId="{25554638-F945-433E-8CB2-C5E67290A396}" srcOrd="5" destOrd="0" parTransId="{03AAF2B2-8D4E-4D7C-8F0D-98B044737E9F}" sibTransId="{CF5804E1-87A2-44DF-AE5F-825E27D96A8B}"/>
    <dgm:cxn modelId="{B10F84B9-0FD7-4FCF-9672-1AE8EEBAEB48}" type="presOf" srcId="{25554638-F945-433E-8CB2-C5E67290A396}" destId="{ADDA55F8-68B2-4192-A0FF-92D5AADED3EF}" srcOrd="0" destOrd="0" presId="urn:microsoft.com/office/officeart/2005/8/layout/radial3"/>
    <dgm:cxn modelId="{BD5519AF-09E4-440A-9BFE-988528E88698}" type="presOf" srcId="{D74D097A-7206-4D6A-8D6E-A923AB420E95}" destId="{281404DC-9187-40D0-97FF-0D818AB2F366}" srcOrd="0" destOrd="0" presId="urn:microsoft.com/office/officeart/2005/8/layout/radial3"/>
    <dgm:cxn modelId="{0047E1F0-65B3-4F3B-9730-B9171373FF2C}" type="presOf" srcId="{66BFF05E-3F6D-4EED-9D30-10583093E473}" destId="{00760FBC-BB29-4E8F-A3FA-0B8C20635B76}" srcOrd="0" destOrd="0" presId="urn:microsoft.com/office/officeart/2005/8/layout/radial3"/>
    <dgm:cxn modelId="{9EE03477-8930-4F7D-AAF4-D9C901C7FA03}" type="presOf" srcId="{3AEAB1B5-D9EF-4981-86BF-BCD6908D01E5}" destId="{23F30694-D224-4AFD-83D0-A9B26CD4AE63}" srcOrd="0" destOrd="0" presId="urn:microsoft.com/office/officeart/2005/8/layout/radial3"/>
    <dgm:cxn modelId="{929135D5-DEFC-46C5-A4EA-12DA9F9CA754}" type="presOf" srcId="{2885F644-5E9D-46B6-8CAF-6E5B22E43DBC}" destId="{581D9C24-D691-4644-99EB-4A6B1D74C269}" srcOrd="0" destOrd="0" presId="urn:microsoft.com/office/officeart/2005/8/layout/radial3"/>
    <dgm:cxn modelId="{AF2685DF-4E71-4D0F-9415-6CB502DCD77E}" srcId="{3AEAB1B5-D9EF-4981-86BF-BCD6908D01E5}" destId="{A7E4F091-602A-4737-8CA1-3DFC1E61B9AF}" srcOrd="3" destOrd="0" parTransId="{54791C53-C18A-486B-AD6A-B58EA3B2E4EC}" sibTransId="{6B2E87BA-09CD-44D4-A2CB-E7F84771F039}"/>
    <dgm:cxn modelId="{88FB1B89-2553-4EAA-99DF-5E5B0B404190}" type="presOf" srcId="{6CDE4B7E-694A-4CC6-9380-C110FA4F3107}" destId="{34B43685-141A-4461-AE6A-301BAC908C60}" srcOrd="0" destOrd="0" presId="urn:microsoft.com/office/officeart/2005/8/layout/radial3"/>
    <dgm:cxn modelId="{AC98B054-7092-4D8B-BD32-09C32F53D2EC}" type="presParOf" srcId="{96E931F0-5EFE-4E17-A815-1832C52507E3}" destId="{6A03509E-2D2C-4701-877A-3DD8C8C452B3}" srcOrd="0" destOrd="0" presId="urn:microsoft.com/office/officeart/2005/8/layout/radial3"/>
    <dgm:cxn modelId="{FF57B3A6-E339-464B-A608-BAA1E3CD2BB6}" type="presParOf" srcId="{6A03509E-2D2C-4701-877A-3DD8C8C452B3}" destId="{23F30694-D224-4AFD-83D0-A9B26CD4AE63}" srcOrd="0" destOrd="0" presId="urn:microsoft.com/office/officeart/2005/8/layout/radial3"/>
    <dgm:cxn modelId="{D58B5F47-DFB5-4FE4-A060-4178DC541561}" type="presParOf" srcId="{6A03509E-2D2C-4701-877A-3DD8C8C452B3}" destId="{581D9C24-D691-4644-99EB-4A6B1D74C269}" srcOrd="1" destOrd="0" presId="urn:microsoft.com/office/officeart/2005/8/layout/radial3"/>
    <dgm:cxn modelId="{56D9B212-8BC2-4948-86A6-CF8579B820C7}" type="presParOf" srcId="{6A03509E-2D2C-4701-877A-3DD8C8C452B3}" destId="{00760FBC-BB29-4E8F-A3FA-0B8C20635B76}" srcOrd="2" destOrd="0" presId="urn:microsoft.com/office/officeart/2005/8/layout/radial3"/>
    <dgm:cxn modelId="{BE06B7FE-A648-498D-81D2-75F3B296AB16}" type="presParOf" srcId="{6A03509E-2D2C-4701-877A-3DD8C8C452B3}" destId="{34B43685-141A-4461-AE6A-301BAC908C60}" srcOrd="3" destOrd="0" presId="urn:microsoft.com/office/officeart/2005/8/layout/radial3"/>
    <dgm:cxn modelId="{32F88B08-7BD0-4127-9E14-7398407FFCE9}" type="presParOf" srcId="{6A03509E-2D2C-4701-877A-3DD8C8C452B3}" destId="{EEF973BF-B90E-4D0F-AC07-BB28F004C6A7}" srcOrd="4" destOrd="0" presId="urn:microsoft.com/office/officeart/2005/8/layout/radial3"/>
    <dgm:cxn modelId="{5AD81E39-7627-4175-B642-6A9D4809AD7F}" type="presParOf" srcId="{6A03509E-2D2C-4701-877A-3DD8C8C452B3}" destId="{281404DC-9187-40D0-97FF-0D818AB2F366}" srcOrd="5" destOrd="0" presId="urn:microsoft.com/office/officeart/2005/8/layout/radial3"/>
    <dgm:cxn modelId="{4162099C-ED6A-4DC2-90CD-57057E83C620}" type="presParOf" srcId="{6A03509E-2D2C-4701-877A-3DD8C8C452B3}" destId="{ADDA55F8-68B2-4192-A0FF-92D5AADED3EF}" srcOrd="6" destOrd="0" presId="urn:microsoft.com/office/officeart/2005/8/layout/radial3"/>
    <dgm:cxn modelId="{B05B0BCB-BCC2-45B0-8800-5DB2D7671FBB}" type="presParOf" srcId="{6A03509E-2D2C-4701-877A-3DD8C8C452B3}" destId="{68D8E666-A4BC-49C9-9193-F48DBF84BB6B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5DE72-8CF2-40AB-8B49-8819A50992B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EF496A27-6396-4CE9-9371-5AA8B40AC7D4}">
      <dgm:prSet/>
      <dgm:spPr/>
      <dgm:t>
        <a:bodyPr/>
        <a:lstStyle/>
        <a:p>
          <a:pPr algn="just"/>
          <a:r>
            <a:rPr lang="sr-Cyrl-RS" b="0" i="0" u="none" dirty="0" smtClean="0"/>
            <a:t>Скупштина општине	</a:t>
          </a:r>
          <a:r>
            <a:rPr lang="en-US" b="0" i="0" u="none" dirty="0" smtClean="0"/>
            <a:t>					</a:t>
          </a:r>
          <a:r>
            <a:rPr lang="sr-Cyrl-RS" b="0" i="0" u="none" dirty="0" smtClean="0"/>
            <a:t>12,595,498</a:t>
          </a:r>
          <a:endParaRPr lang="sr-Cyrl-RS" dirty="0"/>
        </a:p>
      </dgm:t>
    </dgm:pt>
    <dgm:pt modelId="{CCA8D5A8-210D-49EE-B63D-8B81F068259F}" type="parTrans" cxnId="{1D3A5EBB-B7BE-42B5-BB59-E57271731AAE}">
      <dgm:prSet/>
      <dgm:spPr/>
      <dgm:t>
        <a:bodyPr/>
        <a:lstStyle/>
        <a:p>
          <a:endParaRPr lang="en-US"/>
        </a:p>
      </dgm:t>
    </dgm:pt>
    <dgm:pt modelId="{C44132D8-7C8E-4EAE-B850-0C7A75A25C21}" type="sibTrans" cxnId="{1D3A5EBB-B7BE-42B5-BB59-E57271731AAE}">
      <dgm:prSet/>
      <dgm:spPr/>
      <dgm:t>
        <a:bodyPr/>
        <a:lstStyle/>
        <a:p>
          <a:endParaRPr lang="en-US"/>
        </a:p>
      </dgm:t>
    </dgm:pt>
    <dgm:pt modelId="{2F48CA77-7592-492A-97A5-D923F79F721B}">
      <dgm:prSet/>
      <dgm:spPr/>
      <dgm:t>
        <a:bodyPr/>
        <a:lstStyle/>
        <a:p>
          <a:pPr algn="just"/>
          <a:r>
            <a:rPr lang="sr-Cyrl-RS" b="0" i="0" u="none" dirty="0" smtClean="0"/>
            <a:t>Председник општине	</a:t>
          </a:r>
          <a:r>
            <a:rPr lang="en-US" b="0" i="0" u="none" dirty="0" smtClean="0"/>
            <a:t>					</a:t>
          </a:r>
          <a:r>
            <a:rPr lang="sr-Cyrl-RS" b="0" i="0" u="none" dirty="0" smtClean="0"/>
            <a:t>16,682,162</a:t>
          </a:r>
          <a:endParaRPr lang="sr-Cyrl-RS" dirty="0"/>
        </a:p>
      </dgm:t>
    </dgm:pt>
    <dgm:pt modelId="{87095C93-115D-42A3-B54B-48658B976A5B}" type="parTrans" cxnId="{6593A969-3AF4-45F8-9C7B-A6B1C5192774}">
      <dgm:prSet/>
      <dgm:spPr/>
      <dgm:t>
        <a:bodyPr/>
        <a:lstStyle/>
        <a:p>
          <a:endParaRPr lang="en-US"/>
        </a:p>
      </dgm:t>
    </dgm:pt>
    <dgm:pt modelId="{D5E54937-1140-48EB-9ED8-BCED848C000D}" type="sibTrans" cxnId="{6593A969-3AF4-45F8-9C7B-A6B1C5192774}">
      <dgm:prSet/>
      <dgm:spPr/>
      <dgm:t>
        <a:bodyPr/>
        <a:lstStyle/>
        <a:p>
          <a:endParaRPr lang="en-US"/>
        </a:p>
      </dgm:t>
    </dgm:pt>
    <dgm:pt modelId="{E9D9DA05-9F35-4A67-8296-44D4A8373B49}">
      <dgm:prSet/>
      <dgm:spPr/>
      <dgm:t>
        <a:bodyPr/>
        <a:lstStyle/>
        <a:p>
          <a:pPr algn="just"/>
          <a:r>
            <a:rPr lang="sr-Cyrl-RS" b="0" i="0" u="none" dirty="0" smtClean="0"/>
            <a:t>Општинско веће	</a:t>
          </a:r>
          <a:r>
            <a:rPr lang="en-US" b="0" i="0" u="none" dirty="0" smtClean="0"/>
            <a:t>					   </a:t>
          </a:r>
          <a:r>
            <a:rPr lang="sr-Cyrl-RS" b="0" i="0" u="none" dirty="0" smtClean="0"/>
            <a:t>5,168,743</a:t>
          </a:r>
          <a:endParaRPr lang="sr-Cyrl-RS" dirty="0"/>
        </a:p>
      </dgm:t>
    </dgm:pt>
    <dgm:pt modelId="{2E42DC4E-8EC3-49FA-AC17-EDC32891B1F7}" type="parTrans" cxnId="{9EFE057B-AFF6-4BCA-9208-8D1A17B65F6C}">
      <dgm:prSet/>
      <dgm:spPr/>
      <dgm:t>
        <a:bodyPr/>
        <a:lstStyle/>
        <a:p>
          <a:endParaRPr lang="en-US"/>
        </a:p>
      </dgm:t>
    </dgm:pt>
    <dgm:pt modelId="{EBEF595B-69F2-46CA-B877-AAC6BE1138C0}" type="sibTrans" cxnId="{9EFE057B-AFF6-4BCA-9208-8D1A17B65F6C}">
      <dgm:prSet/>
      <dgm:spPr/>
      <dgm:t>
        <a:bodyPr/>
        <a:lstStyle/>
        <a:p>
          <a:endParaRPr lang="en-US"/>
        </a:p>
      </dgm:t>
    </dgm:pt>
    <dgm:pt modelId="{F094DDFC-96F0-4696-8F65-B8410842DF6B}">
      <dgm:prSet/>
      <dgm:spPr/>
      <dgm:t>
        <a:bodyPr/>
        <a:lstStyle/>
        <a:p>
          <a:pPr algn="just"/>
          <a:r>
            <a:rPr lang="sr-Cyrl-RS" b="0" i="0" u="none" dirty="0" smtClean="0"/>
            <a:t>Општинско правобранилаштво	</a:t>
          </a:r>
          <a:r>
            <a:rPr lang="en-US" b="0" i="0" u="none" dirty="0" smtClean="0"/>
            <a:t>				   </a:t>
          </a:r>
          <a:r>
            <a:rPr lang="sr-Cyrl-RS" b="0" i="0" u="none" dirty="0" smtClean="0"/>
            <a:t>2,777,873</a:t>
          </a:r>
          <a:endParaRPr lang="sr-Cyrl-RS" dirty="0"/>
        </a:p>
      </dgm:t>
    </dgm:pt>
    <dgm:pt modelId="{4A7B7975-7A18-4A3C-B06C-F6AA910937C3}" type="parTrans" cxnId="{8BD09D61-81A5-4E17-862E-75DAD59E58FB}">
      <dgm:prSet/>
      <dgm:spPr/>
      <dgm:t>
        <a:bodyPr/>
        <a:lstStyle/>
        <a:p>
          <a:endParaRPr lang="en-US"/>
        </a:p>
      </dgm:t>
    </dgm:pt>
    <dgm:pt modelId="{DB78515F-D80A-4962-B090-7C0531CECC56}" type="sibTrans" cxnId="{8BD09D61-81A5-4E17-862E-75DAD59E58FB}">
      <dgm:prSet/>
      <dgm:spPr/>
      <dgm:t>
        <a:bodyPr/>
        <a:lstStyle/>
        <a:p>
          <a:endParaRPr lang="en-US"/>
        </a:p>
      </dgm:t>
    </dgm:pt>
    <dgm:pt modelId="{DF00B403-89C8-48BD-8732-BCD918473141}">
      <dgm:prSet/>
      <dgm:spPr/>
      <dgm:t>
        <a:bodyPr/>
        <a:lstStyle/>
        <a:p>
          <a:pPr algn="just"/>
          <a:r>
            <a:rPr lang="sr-Cyrl-RS" b="0" i="0" u="none" dirty="0" smtClean="0"/>
            <a:t>Општинска управа	</a:t>
          </a:r>
          <a:r>
            <a:rPr lang="en-US" b="0" i="0" u="none" dirty="0" smtClean="0"/>
            <a:t>				              </a:t>
          </a:r>
          <a:r>
            <a:rPr lang="sr-Cyrl-RS" b="0" i="0" u="none" dirty="0" smtClean="0"/>
            <a:t>241,465,622</a:t>
          </a:r>
          <a:endParaRPr lang="sr-Cyrl-RS" dirty="0"/>
        </a:p>
      </dgm:t>
    </dgm:pt>
    <dgm:pt modelId="{FB7C4DBA-1C54-4A00-8ECD-1A3CAFDC9C18}" type="parTrans" cxnId="{632FCDC7-C338-4B8F-B40E-F04DFADFE9B5}">
      <dgm:prSet/>
      <dgm:spPr/>
      <dgm:t>
        <a:bodyPr/>
        <a:lstStyle/>
        <a:p>
          <a:endParaRPr lang="en-US"/>
        </a:p>
      </dgm:t>
    </dgm:pt>
    <dgm:pt modelId="{3F3B213F-2969-4017-BBA5-74A6F4ED68B6}" type="sibTrans" cxnId="{632FCDC7-C338-4B8F-B40E-F04DFADFE9B5}">
      <dgm:prSet/>
      <dgm:spPr/>
      <dgm:t>
        <a:bodyPr/>
        <a:lstStyle/>
        <a:p>
          <a:endParaRPr lang="en-US"/>
        </a:p>
      </dgm:t>
    </dgm:pt>
    <dgm:pt modelId="{6D2A296C-0F19-4574-9F51-7E95E93D3214}">
      <dgm:prSet/>
      <dgm:spPr/>
      <dgm:t>
        <a:bodyPr/>
        <a:lstStyle/>
        <a:p>
          <a:pPr algn="just"/>
          <a:r>
            <a:rPr lang="sr-Cyrl-RS" b="0" i="0" u="none" dirty="0" smtClean="0"/>
            <a:t>Месне заједнице	</a:t>
          </a:r>
          <a:r>
            <a:rPr lang="en-US" b="0" i="0" u="none" dirty="0" smtClean="0"/>
            <a:t>					 </a:t>
          </a:r>
          <a:r>
            <a:rPr lang="sr-Cyrl-RS" b="0" i="0" u="none" dirty="0" smtClean="0"/>
            <a:t>13,114,208</a:t>
          </a:r>
          <a:endParaRPr lang="sr-Cyrl-RS" dirty="0"/>
        </a:p>
      </dgm:t>
    </dgm:pt>
    <dgm:pt modelId="{3EC8D058-A7C2-47F4-9D2F-D37999945F00}" type="parTrans" cxnId="{D438E94F-65D3-4E21-B97E-3E2173C48820}">
      <dgm:prSet/>
      <dgm:spPr/>
      <dgm:t>
        <a:bodyPr/>
        <a:lstStyle/>
        <a:p>
          <a:endParaRPr lang="en-US"/>
        </a:p>
      </dgm:t>
    </dgm:pt>
    <dgm:pt modelId="{613A4977-85B5-4F29-AE17-D9ED04969EEF}" type="sibTrans" cxnId="{D438E94F-65D3-4E21-B97E-3E2173C48820}">
      <dgm:prSet/>
      <dgm:spPr/>
      <dgm:t>
        <a:bodyPr/>
        <a:lstStyle/>
        <a:p>
          <a:endParaRPr lang="en-US"/>
        </a:p>
      </dgm:t>
    </dgm:pt>
    <dgm:pt modelId="{058A8A70-429B-43B2-9285-8CF80A3ED722}">
      <dgm:prSet/>
      <dgm:spPr/>
      <dgm:t>
        <a:bodyPr/>
        <a:lstStyle/>
        <a:p>
          <a:pPr algn="just"/>
          <a:r>
            <a:rPr lang="ru-RU" b="0" i="0" u="none" dirty="0" smtClean="0"/>
            <a:t>Центар за културу В. Дугошевић</a:t>
          </a:r>
          <a:r>
            <a:rPr lang="en-US" b="0" i="0" u="none" dirty="0" smtClean="0"/>
            <a:t>				           </a:t>
          </a:r>
          <a:r>
            <a:rPr lang="ru-RU" b="0" i="0" u="none" dirty="0" smtClean="0"/>
            <a:t>	</a:t>
          </a:r>
          <a:r>
            <a:rPr lang="en-US" b="0" i="0" u="none" dirty="0" smtClean="0"/>
            <a:t> </a:t>
          </a:r>
          <a:r>
            <a:rPr lang="ru-RU" b="0" i="0" u="none" dirty="0" smtClean="0"/>
            <a:t>38,396,076</a:t>
          </a:r>
          <a:endParaRPr lang="ru-RU" dirty="0"/>
        </a:p>
      </dgm:t>
    </dgm:pt>
    <dgm:pt modelId="{B5F196D6-28C5-4B4B-8F51-99C402FB5274}" type="parTrans" cxnId="{32BB4301-3404-4A69-8921-31312C7976DD}">
      <dgm:prSet/>
      <dgm:spPr/>
      <dgm:t>
        <a:bodyPr/>
        <a:lstStyle/>
        <a:p>
          <a:endParaRPr lang="en-US"/>
        </a:p>
      </dgm:t>
    </dgm:pt>
    <dgm:pt modelId="{61F43E40-1EA2-4C50-A2E6-F834D1A4D428}" type="sibTrans" cxnId="{32BB4301-3404-4A69-8921-31312C7976DD}">
      <dgm:prSet/>
      <dgm:spPr/>
      <dgm:t>
        <a:bodyPr/>
        <a:lstStyle/>
        <a:p>
          <a:endParaRPr lang="en-US"/>
        </a:p>
      </dgm:t>
    </dgm:pt>
    <dgm:pt modelId="{6ED2407A-EF0E-494E-9380-38A777A85D38}">
      <dgm:prSet/>
      <dgm:spPr/>
      <dgm:t>
        <a:bodyPr/>
        <a:lstStyle/>
        <a:p>
          <a:pPr algn="just"/>
          <a:r>
            <a:rPr lang="sr-Cyrl-RS" b="0" i="0" u="none" dirty="0" smtClean="0"/>
            <a:t>Библиотека Н.С.Максим 	</a:t>
          </a:r>
          <a:r>
            <a:rPr lang="en-US" b="0" i="0" u="none" dirty="0" smtClean="0"/>
            <a:t>				 </a:t>
          </a:r>
          <a:r>
            <a:rPr lang="sr-Cyrl-RS" b="0" i="0" u="none" dirty="0" smtClean="0"/>
            <a:t>14,123,214</a:t>
          </a:r>
          <a:endParaRPr lang="sr-Cyrl-RS" dirty="0"/>
        </a:p>
      </dgm:t>
    </dgm:pt>
    <dgm:pt modelId="{DDC7AF21-3F76-4C4E-97C3-52E3234D70C2}" type="parTrans" cxnId="{85247FE8-D75D-46BC-B224-535A702CC51A}">
      <dgm:prSet/>
      <dgm:spPr/>
      <dgm:t>
        <a:bodyPr/>
        <a:lstStyle/>
        <a:p>
          <a:endParaRPr lang="en-US"/>
        </a:p>
      </dgm:t>
    </dgm:pt>
    <dgm:pt modelId="{7828A764-0352-4958-A8C1-5CEB7EDC407A}" type="sibTrans" cxnId="{85247FE8-D75D-46BC-B224-535A702CC51A}">
      <dgm:prSet/>
      <dgm:spPr/>
      <dgm:t>
        <a:bodyPr/>
        <a:lstStyle/>
        <a:p>
          <a:endParaRPr lang="en-US"/>
        </a:p>
      </dgm:t>
    </dgm:pt>
    <dgm:pt modelId="{57F60F8B-FBC6-4674-B549-895DD61F57F9}">
      <dgm:prSet/>
      <dgm:spPr/>
      <dgm:t>
        <a:bodyPr/>
        <a:lstStyle/>
        <a:p>
          <a:pPr algn="just"/>
          <a:r>
            <a:rPr lang="sr-Cyrl-RS" b="0" i="0" u="none" dirty="0" smtClean="0"/>
            <a:t>Туристичка организација	</a:t>
          </a:r>
          <a:r>
            <a:rPr lang="en-US" b="0" i="0" u="none" dirty="0" smtClean="0"/>
            <a:t>				 </a:t>
          </a:r>
          <a:r>
            <a:rPr lang="sr-Cyrl-RS" b="0" i="0" u="none" dirty="0" smtClean="0"/>
            <a:t>30,402,280</a:t>
          </a:r>
          <a:endParaRPr lang="sr-Cyrl-RS" dirty="0"/>
        </a:p>
      </dgm:t>
    </dgm:pt>
    <dgm:pt modelId="{7CD35A0F-840E-4971-97CB-8B21470ECC54}" type="parTrans" cxnId="{9DA0B97B-428F-4088-B167-C9E6DA0D76B3}">
      <dgm:prSet/>
      <dgm:spPr/>
      <dgm:t>
        <a:bodyPr/>
        <a:lstStyle/>
        <a:p>
          <a:endParaRPr lang="en-US"/>
        </a:p>
      </dgm:t>
    </dgm:pt>
    <dgm:pt modelId="{C266AA4F-4B70-473C-8BE1-4153F5E54E87}" type="sibTrans" cxnId="{9DA0B97B-428F-4088-B167-C9E6DA0D76B3}">
      <dgm:prSet/>
      <dgm:spPr/>
      <dgm:t>
        <a:bodyPr/>
        <a:lstStyle/>
        <a:p>
          <a:endParaRPr lang="en-US"/>
        </a:p>
      </dgm:t>
    </dgm:pt>
    <dgm:pt modelId="{4BB3AF67-9000-405B-868D-664162DC0167}">
      <dgm:prSet/>
      <dgm:spPr/>
      <dgm:t>
        <a:bodyPr/>
        <a:lstStyle/>
        <a:p>
          <a:pPr algn="just"/>
          <a:r>
            <a:rPr lang="sr-Cyrl-RS" b="0" i="0" u="none" dirty="0" smtClean="0"/>
            <a:t>Предшколска установа ,,ЛАНЕ"	</a:t>
          </a:r>
          <a:r>
            <a:rPr lang="en-US" b="0" i="0" u="none" dirty="0" smtClean="0"/>
            <a:t>				 </a:t>
          </a:r>
          <a:r>
            <a:rPr lang="sr-Cyrl-RS" b="0" i="0" u="none" dirty="0" smtClean="0"/>
            <a:t>65,145,972</a:t>
          </a:r>
          <a:endParaRPr lang="sr-Cyrl-RS" dirty="0"/>
        </a:p>
      </dgm:t>
    </dgm:pt>
    <dgm:pt modelId="{ADB04F60-0EA1-42C2-9CC6-40E4D7D04BEE}" type="parTrans" cxnId="{42180AC4-19B2-4240-A60C-78863058C24C}">
      <dgm:prSet/>
      <dgm:spPr/>
      <dgm:t>
        <a:bodyPr/>
        <a:lstStyle/>
        <a:p>
          <a:endParaRPr lang="en-US"/>
        </a:p>
      </dgm:t>
    </dgm:pt>
    <dgm:pt modelId="{1137BBAC-D277-46BB-A300-1BFF7664B1E5}" type="sibTrans" cxnId="{42180AC4-19B2-4240-A60C-78863058C24C}">
      <dgm:prSet/>
      <dgm:spPr/>
      <dgm:t>
        <a:bodyPr/>
        <a:lstStyle/>
        <a:p>
          <a:endParaRPr lang="en-US"/>
        </a:p>
      </dgm:t>
    </dgm:pt>
    <dgm:pt modelId="{FA975F43-1202-4A12-AC34-06C427729065}">
      <dgm:prSet/>
      <dgm:spPr/>
      <dgm:t>
        <a:bodyPr/>
        <a:lstStyle/>
        <a:p>
          <a:pPr algn="just"/>
          <a:r>
            <a:rPr lang="ru-RU" b="0" i="0" u="none" dirty="0" smtClean="0"/>
            <a:t>Центар за социјални рад	</a:t>
          </a:r>
          <a:r>
            <a:rPr lang="en-US" b="0" i="0" u="none" dirty="0" smtClean="0"/>
            <a:t>				 </a:t>
          </a:r>
          <a:r>
            <a:rPr lang="ru-RU" b="0" i="0" u="none" dirty="0" smtClean="0"/>
            <a:t>20,439,302</a:t>
          </a:r>
          <a:endParaRPr lang="ru-RU" dirty="0"/>
        </a:p>
      </dgm:t>
    </dgm:pt>
    <dgm:pt modelId="{ED38E5D5-E253-4BB6-86AA-AAB269884FF8}" type="parTrans" cxnId="{C105E7AE-FDBE-4191-8AED-7CE3D2BF5E21}">
      <dgm:prSet/>
      <dgm:spPr/>
      <dgm:t>
        <a:bodyPr/>
        <a:lstStyle/>
        <a:p>
          <a:endParaRPr lang="en-US"/>
        </a:p>
      </dgm:t>
    </dgm:pt>
    <dgm:pt modelId="{FBD33D4D-CF00-4A5F-8D65-7570FBC1EE45}" type="sibTrans" cxnId="{C105E7AE-FDBE-4191-8AED-7CE3D2BF5E21}">
      <dgm:prSet/>
      <dgm:spPr/>
      <dgm:t>
        <a:bodyPr/>
        <a:lstStyle/>
        <a:p>
          <a:endParaRPr lang="en-US"/>
        </a:p>
      </dgm:t>
    </dgm:pt>
    <dgm:pt modelId="{935A2EC2-DD78-4203-8BAE-1A07B8526A1D}">
      <dgm:prSet/>
      <dgm:spPr/>
      <dgm:t>
        <a:bodyPr/>
        <a:lstStyle/>
        <a:p>
          <a:pPr algn="just"/>
          <a:r>
            <a:rPr lang="sr-Cyrl-RS" b="0" i="0" u="none" dirty="0" smtClean="0"/>
            <a:t>Дом здравља	</a:t>
          </a:r>
          <a:r>
            <a:rPr lang="en-US" b="0" i="0" u="none" dirty="0" smtClean="0"/>
            <a:t>						 </a:t>
          </a:r>
          <a:r>
            <a:rPr lang="sr-Cyrl-RS" b="0" i="0" u="none" dirty="0" smtClean="0"/>
            <a:t>21,064,179</a:t>
          </a:r>
          <a:endParaRPr lang="sr-Cyrl-RS" dirty="0"/>
        </a:p>
      </dgm:t>
    </dgm:pt>
    <dgm:pt modelId="{2F1035AF-2344-4FA7-823B-F11187AF1337}" type="parTrans" cxnId="{6A7A1581-D586-4D0A-BF29-20508DDF7EFF}">
      <dgm:prSet/>
      <dgm:spPr/>
      <dgm:t>
        <a:bodyPr/>
        <a:lstStyle/>
        <a:p>
          <a:endParaRPr lang="en-US"/>
        </a:p>
      </dgm:t>
    </dgm:pt>
    <dgm:pt modelId="{C606ACD8-F8FC-4743-B9E5-99317C3098E5}" type="sibTrans" cxnId="{6A7A1581-D586-4D0A-BF29-20508DDF7EFF}">
      <dgm:prSet/>
      <dgm:spPr/>
      <dgm:t>
        <a:bodyPr/>
        <a:lstStyle/>
        <a:p>
          <a:endParaRPr lang="en-US"/>
        </a:p>
      </dgm:t>
    </dgm:pt>
    <dgm:pt modelId="{D2112984-FE84-4FD4-95A5-D6861920A5F3}">
      <dgm:prSet/>
      <dgm:spPr/>
      <dgm:t>
        <a:bodyPr/>
        <a:lstStyle/>
        <a:p>
          <a:pPr algn="just"/>
          <a:r>
            <a:rPr lang="sr-Cyrl-RS" b="0" i="0" u="none" dirty="0" smtClean="0"/>
            <a:t>Основно образовање	</a:t>
          </a:r>
          <a:r>
            <a:rPr lang="en-US" b="0" i="0" u="none" dirty="0" smtClean="0"/>
            <a:t>					 </a:t>
          </a:r>
          <a:r>
            <a:rPr lang="sr-Cyrl-RS" b="0" i="0" u="none" dirty="0" smtClean="0"/>
            <a:t>70,429,183</a:t>
          </a:r>
          <a:endParaRPr lang="sr-Cyrl-RS" dirty="0"/>
        </a:p>
      </dgm:t>
    </dgm:pt>
    <dgm:pt modelId="{FC91D557-4DD7-45E9-8E6E-CB5D4A89BB90}" type="parTrans" cxnId="{123FCFBF-E546-428D-B39F-3E23D6000D91}">
      <dgm:prSet/>
      <dgm:spPr/>
      <dgm:t>
        <a:bodyPr/>
        <a:lstStyle/>
        <a:p>
          <a:endParaRPr lang="en-US"/>
        </a:p>
      </dgm:t>
    </dgm:pt>
    <dgm:pt modelId="{E5351D84-762F-4D9A-8988-0DD045A27582}" type="sibTrans" cxnId="{123FCFBF-E546-428D-B39F-3E23D6000D91}">
      <dgm:prSet/>
      <dgm:spPr/>
      <dgm:t>
        <a:bodyPr/>
        <a:lstStyle/>
        <a:p>
          <a:endParaRPr lang="en-US"/>
        </a:p>
      </dgm:t>
    </dgm:pt>
    <dgm:pt modelId="{6723A669-AC1C-4347-A238-6252D1F6C397}">
      <dgm:prSet/>
      <dgm:spPr/>
      <dgm:t>
        <a:bodyPr/>
        <a:lstStyle/>
        <a:p>
          <a:pPr algn="just"/>
          <a:r>
            <a:rPr lang="sr-Cyrl-RS" b="0" i="0" u="none" dirty="0" smtClean="0"/>
            <a:t>Средње образовање	</a:t>
          </a:r>
          <a:r>
            <a:rPr lang="en-US" b="0" i="0" u="none" dirty="0" smtClean="0"/>
            <a:t>					   </a:t>
          </a:r>
          <a:r>
            <a:rPr lang="sr-Cyrl-RS" b="0" i="0" u="none" dirty="0" smtClean="0"/>
            <a:t>4,357,887</a:t>
          </a:r>
          <a:endParaRPr lang="sr-Cyrl-RS" dirty="0"/>
        </a:p>
      </dgm:t>
    </dgm:pt>
    <dgm:pt modelId="{47AC2228-A945-4D10-8FD2-9E388BEF2435}" type="parTrans" cxnId="{85C541B5-99D3-48AC-9ABB-EFBE1A95FA39}">
      <dgm:prSet/>
      <dgm:spPr/>
      <dgm:t>
        <a:bodyPr/>
        <a:lstStyle/>
        <a:p>
          <a:endParaRPr lang="en-US"/>
        </a:p>
      </dgm:t>
    </dgm:pt>
    <dgm:pt modelId="{875E301E-D103-4F59-BEC0-630667575A9A}" type="sibTrans" cxnId="{85C541B5-99D3-48AC-9ABB-EFBE1A95FA39}">
      <dgm:prSet/>
      <dgm:spPr/>
      <dgm:t>
        <a:bodyPr/>
        <a:lstStyle/>
        <a:p>
          <a:endParaRPr lang="en-US"/>
        </a:p>
      </dgm:t>
    </dgm:pt>
    <dgm:pt modelId="{443DC345-68A1-4FC9-BEE8-5241307C7B9E}" type="pres">
      <dgm:prSet presAssocID="{82C5DE72-8CF2-40AB-8B49-8819A50992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377718-D5B8-4A76-BC0C-E4442D4266BE}" type="pres">
      <dgm:prSet presAssocID="{EF496A27-6396-4CE9-9371-5AA8B40AC7D4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C5CAB-8D2F-42A1-B79B-805A0D42D239}" type="pres">
      <dgm:prSet presAssocID="{C44132D8-7C8E-4EAE-B850-0C7A75A25C21}" presName="spacer" presStyleCnt="0"/>
      <dgm:spPr/>
    </dgm:pt>
    <dgm:pt modelId="{183DF0AC-2A1A-4484-8D57-872367C39270}" type="pres">
      <dgm:prSet presAssocID="{2F48CA77-7592-492A-97A5-D923F79F721B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FF6A9-09CB-41EC-AC1E-2BE30E614124}" type="pres">
      <dgm:prSet presAssocID="{D5E54937-1140-48EB-9ED8-BCED848C000D}" presName="spacer" presStyleCnt="0"/>
      <dgm:spPr/>
    </dgm:pt>
    <dgm:pt modelId="{210F1F49-A12D-4ED2-9AB5-37BA8FD9191D}" type="pres">
      <dgm:prSet presAssocID="{E9D9DA05-9F35-4A67-8296-44D4A8373B49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C0D24-DFFB-4172-B77E-106381C5E032}" type="pres">
      <dgm:prSet presAssocID="{EBEF595B-69F2-46CA-B877-AAC6BE1138C0}" presName="spacer" presStyleCnt="0"/>
      <dgm:spPr/>
    </dgm:pt>
    <dgm:pt modelId="{1792851E-EAAC-485E-B6AD-B51838959956}" type="pres">
      <dgm:prSet presAssocID="{F094DDFC-96F0-4696-8F65-B8410842DF6B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2A43A-C7E6-4E0A-8F45-9BC5C2B79881}" type="pres">
      <dgm:prSet presAssocID="{DB78515F-D80A-4962-B090-7C0531CECC56}" presName="spacer" presStyleCnt="0"/>
      <dgm:spPr/>
    </dgm:pt>
    <dgm:pt modelId="{EE10E32F-F141-422A-A071-AAE64869B946}" type="pres">
      <dgm:prSet presAssocID="{DF00B403-89C8-48BD-8732-BCD918473141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D17E9-948E-4A3A-941B-1FAD7EE35C85}" type="pres">
      <dgm:prSet presAssocID="{3F3B213F-2969-4017-BBA5-74A6F4ED68B6}" presName="spacer" presStyleCnt="0"/>
      <dgm:spPr/>
    </dgm:pt>
    <dgm:pt modelId="{56FCFC89-CB15-4F41-BFA8-B43E80F9A321}" type="pres">
      <dgm:prSet presAssocID="{6D2A296C-0F19-4574-9F51-7E95E93D321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2C4F7-E812-4729-A669-A983EDB5E330}" type="pres">
      <dgm:prSet presAssocID="{613A4977-85B5-4F29-AE17-D9ED04969EEF}" presName="spacer" presStyleCnt="0"/>
      <dgm:spPr/>
    </dgm:pt>
    <dgm:pt modelId="{4E80D0FC-37C3-48F7-9D54-77CC7DBFCFF7}" type="pres">
      <dgm:prSet presAssocID="{058A8A70-429B-43B2-9285-8CF80A3ED722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12D9A-AE97-4601-B194-35A34BFAF017}" type="pres">
      <dgm:prSet presAssocID="{61F43E40-1EA2-4C50-A2E6-F834D1A4D428}" presName="spacer" presStyleCnt="0"/>
      <dgm:spPr/>
    </dgm:pt>
    <dgm:pt modelId="{27A83FAD-1638-4A5A-B7A3-2A59DBC4E80F}" type="pres">
      <dgm:prSet presAssocID="{6ED2407A-EF0E-494E-9380-38A777A85D38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40B82-8DAC-4C74-AE9E-A8CDE454778B}" type="pres">
      <dgm:prSet presAssocID="{7828A764-0352-4958-A8C1-5CEB7EDC407A}" presName="spacer" presStyleCnt="0"/>
      <dgm:spPr/>
    </dgm:pt>
    <dgm:pt modelId="{7F604B18-5AC3-4F32-B0CA-09BFDEFA40F8}" type="pres">
      <dgm:prSet presAssocID="{57F60F8B-FBC6-4674-B549-895DD61F57F9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851B1-75B5-4805-A060-6E4B07B20266}" type="pres">
      <dgm:prSet presAssocID="{C266AA4F-4B70-473C-8BE1-4153F5E54E87}" presName="spacer" presStyleCnt="0"/>
      <dgm:spPr/>
    </dgm:pt>
    <dgm:pt modelId="{220B5CFA-EE8B-42A2-9D18-722FAB914D25}" type="pres">
      <dgm:prSet presAssocID="{4BB3AF67-9000-405B-868D-664162DC0167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9AB25-7752-47C1-B45C-5C4ECB155A16}" type="pres">
      <dgm:prSet presAssocID="{1137BBAC-D277-46BB-A300-1BFF7664B1E5}" presName="spacer" presStyleCnt="0"/>
      <dgm:spPr/>
    </dgm:pt>
    <dgm:pt modelId="{4DE22B88-6439-4D99-9D9A-DF0A1FB3C514}" type="pres">
      <dgm:prSet presAssocID="{FA975F43-1202-4A12-AC34-06C42772906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3476E-E306-49A8-BFED-7E80F3AD0100}" type="pres">
      <dgm:prSet presAssocID="{FBD33D4D-CF00-4A5F-8D65-7570FBC1EE45}" presName="spacer" presStyleCnt="0"/>
      <dgm:spPr/>
    </dgm:pt>
    <dgm:pt modelId="{954EB43B-8995-4C4A-BB28-2F16936BA49A}" type="pres">
      <dgm:prSet presAssocID="{935A2EC2-DD78-4203-8BAE-1A07B8526A1D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6F351-7AAD-453E-B3D7-29DBC7734C6E}" type="pres">
      <dgm:prSet presAssocID="{C606ACD8-F8FC-4743-B9E5-99317C3098E5}" presName="spacer" presStyleCnt="0"/>
      <dgm:spPr/>
    </dgm:pt>
    <dgm:pt modelId="{B1370AAF-E44B-42E4-AC84-383252192CDA}" type="pres">
      <dgm:prSet presAssocID="{D2112984-FE84-4FD4-95A5-D6861920A5F3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54DE4-9ECC-4DB7-9F47-09E39C73E482}" type="pres">
      <dgm:prSet presAssocID="{E5351D84-762F-4D9A-8988-0DD045A27582}" presName="spacer" presStyleCnt="0"/>
      <dgm:spPr/>
    </dgm:pt>
    <dgm:pt modelId="{E208F5EC-83C7-4289-9BFF-8314767E6BE6}" type="pres">
      <dgm:prSet presAssocID="{6723A669-AC1C-4347-A238-6252D1F6C397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E9F8CC-7593-4132-982A-C66ABCD2EC45}" type="presOf" srcId="{FA975F43-1202-4A12-AC34-06C427729065}" destId="{4DE22B88-6439-4D99-9D9A-DF0A1FB3C514}" srcOrd="0" destOrd="0" presId="urn:microsoft.com/office/officeart/2005/8/layout/vList2"/>
    <dgm:cxn modelId="{C0E55D10-9F72-4502-993F-4D0D0654663C}" type="presOf" srcId="{4BB3AF67-9000-405B-868D-664162DC0167}" destId="{220B5CFA-EE8B-42A2-9D18-722FAB914D25}" srcOrd="0" destOrd="0" presId="urn:microsoft.com/office/officeart/2005/8/layout/vList2"/>
    <dgm:cxn modelId="{681D4D17-BD7D-418A-A46F-353F2DCCCDEF}" type="presOf" srcId="{2F48CA77-7592-492A-97A5-D923F79F721B}" destId="{183DF0AC-2A1A-4484-8D57-872367C39270}" srcOrd="0" destOrd="0" presId="urn:microsoft.com/office/officeart/2005/8/layout/vList2"/>
    <dgm:cxn modelId="{C105E7AE-FDBE-4191-8AED-7CE3D2BF5E21}" srcId="{82C5DE72-8CF2-40AB-8B49-8819A50992BB}" destId="{FA975F43-1202-4A12-AC34-06C427729065}" srcOrd="10" destOrd="0" parTransId="{ED38E5D5-E253-4BB6-86AA-AAB269884FF8}" sibTransId="{FBD33D4D-CF00-4A5F-8D65-7570FBC1EE45}"/>
    <dgm:cxn modelId="{0D8D2206-C76F-4292-89C1-479EFC0D2A8F}" type="presOf" srcId="{DF00B403-89C8-48BD-8732-BCD918473141}" destId="{EE10E32F-F141-422A-A071-AAE64869B946}" srcOrd="0" destOrd="0" presId="urn:microsoft.com/office/officeart/2005/8/layout/vList2"/>
    <dgm:cxn modelId="{5F5C50A4-2383-4F82-A9D0-3C802C624DB8}" type="presOf" srcId="{EF496A27-6396-4CE9-9371-5AA8B40AC7D4}" destId="{52377718-D5B8-4A76-BC0C-E4442D4266BE}" srcOrd="0" destOrd="0" presId="urn:microsoft.com/office/officeart/2005/8/layout/vList2"/>
    <dgm:cxn modelId="{1B07197E-EC4B-4AC4-9E53-7D7B16C14164}" type="presOf" srcId="{F094DDFC-96F0-4696-8F65-B8410842DF6B}" destId="{1792851E-EAAC-485E-B6AD-B51838959956}" srcOrd="0" destOrd="0" presId="urn:microsoft.com/office/officeart/2005/8/layout/vList2"/>
    <dgm:cxn modelId="{6A7A1581-D586-4D0A-BF29-20508DDF7EFF}" srcId="{82C5DE72-8CF2-40AB-8B49-8819A50992BB}" destId="{935A2EC2-DD78-4203-8BAE-1A07B8526A1D}" srcOrd="11" destOrd="0" parTransId="{2F1035AF-2344-4FA7-823B-F11187AF1337}" sibTransId="{C606ACD8-F8FC-4743-B9E5-99317C3098E5}"/>
    <dgm:cxn modelId="{32BB4301-3404-4A69-8921-31312C7976DD}" srcId="{82C5DE72-8CF2-40AB-8B49-8819A50992BB}" destId="{058A8A70-429B-43B2-9285-8CF80A3ED722}" srcOrd="6" destOrd="0" parTransId="{B5F196D6-28C5-4B4B-8F51-99C402FB5274}" sibTransId="{61F43E40-1EA2-4C50-A2E6-F834D1A4D428}"/>
    <dgm:cxn modelId="{85247FE8-D75D-46BC-B224-535A702CC51A}" srcId="{82C5DE72-8CF2-40AB-8B49-8819A50992BB}" destId="{6ED2407A-EF0E-494E-9380-38A777A85D38}" srcOrd="7" destOrd="0" parTransId="{DDC7AF21-3F76-4C4E-97C3-52E3234D70C2}" sibTransId="{7828A764-0352-4958-A8C1-5CEB7EDC407A}"/>
    <dgm:cxn modelId="{123FCFBF-E546-428D-B39F-3E23D6000D91}" srcId="{82C5DE72-8CF2-40AB-8B49-8819A50992BB}" destId="{D2112984-FE84-4FD4-95A5-D6861920A5F3}" srcOrd="12" destOrd="0" parTransId="{FC91D557-4DD7-45E9-8E6E-CB5D4A89BB90}" sibTransId="{E5351D84-762F-4D9A-8988-0DD045A27582}"/>
    <dgm:cxn modelId="{6F0777F1-CC76-41A3-A73F-80F07F2FED10}" type="presOf" srcId="{6D2A296C-0F19-4574-9F51-7E95E93D3214}" destId="{56FCFC89-CB15-4F41-BFA8-B43E80F9A321}" srcOrd="0" destOrd="0" presId="urn:microsoft.com/office/officeart/2005/8/layout/vList2"/>
    <dgm:cxn modelId="{AD77665F-4D53-427E-9A71-332ED1FFE9E0}" type="presOf" srcId="{D2112984-FE84-4FD4-95A5-D6861920A5F3}" destId="{B1370AAF-E44B-42E4-AC84-383252192CDA}" srcOrd="0" destOrd="0" presId="urn:microsoft.com/office/officeart/2005/8/layout/vList2"/>
    <dgm:cxn modelId="{A06139E2-EC41-4E4A-BB00-D9F7B760A4B6}" type="presOf" srcId="{57F60F8B-FBC6-4674-B549-895DD61F57F9}" destId="{7F604B18-5AC3-4F32-B0CA-09BFDEFA40F8}" srcOrd="0" destOrd="0" presId="urn:microsoft.com/office/officeart/2005/8/layout/vList2"/>
    <dgm:cxn modelId="{89F9D478-BC55-4017-B713-D23FC9D26F31}" type="presOf" srcId="{058A8A70-429B-43B2-9285-8CF80A3ED722}" destId="{4E80D0FC-37C3-48F7-9D54-77CC7DBFCFF7}" srcOrd="0" destOrd="0" presId="urn:microsoft.com/office/officeart/2005/8/layout/vList2"/>
    <dgm:cxn modelId="{6593A969-3AF4-45F8-9C7B-A6B1C5192774}" srcId="{82C5DE72-8CF2-40AB-8B49-8819A50992BB}" destId="{2F48CA77-7592-492A-97A5-D923F79F721B}" srcOrd="1" destOrd="0" parTransId="{87095C93-115D-42A3-B54B-48658B976A5B}" sibTransId="{D5E54937-1140-48EB-9ED8-BCED848C000D}"/>
    <dgm:cxn modelId="{9EFE057B-AFF6-4BCA-9208-8D1A17B65F6C}" srcId="{82C5DE72-8CF2-40AB-8B49-8819A50992BB}" destId="{E9D9DA05-9F35-4A67-8296-44D4A8373B49}" srcOrd="2" destOrd="0" parTransId="{2E42DC4E-8EC3-49FA-AC17-EDC32891B1F7}" sibTransId="{EBEF595B-69F2-46CA-B877-AAC6BE1138C0}"/>
    <dgm:cxn modelId="{9F72B5ED-105A-46CE-A4E2-D7CDD8521CE3}" type="presOf" srcId="{935A2EC2-DD78-4203-8BAE-1A07B8526A1D}" destId="{954EB43B-8995-4C4A-BB28-2F16936BA49A}" srcOrd="0" destOrd="0" presId="urn:microsoft.com/office/officeart/2005/8/layout/vList2"/>
    <dgm:cxn modelId="{2294A418-37D0-4C9D-BC42-48ED08BBB1B1}" type="presOf" srcId="{E9D9DA05-9F35-4A67-8296-44D4A8373B49}" destId="{210F1F49-A12D-4ED2-9AB5-37BA8FD9191D}" srcOrd="0" destOrd="0" presId="urn:microsoft.com/office/officeart/2005/8/layout/vList2"/>
    <dgm:cxn modelId="{1D3A5EBB-B7BE-42B5-BB59-E57271731AAE}" srcId="{82C5DE72-8CF2-40AB-8B49-8819A50992BB}" destId="{EF496A27-6396-4CE9-9371-5AA8B40AC7D4}" srcOrd="0" destOrd="0" parTransId="{CCA8D5A8-210D-49EE-B63D-8B81F068259F}" sibTransId="{C44132D8-7C8E-4EAE-B850-0C7A75A25C21}"/>
    <dgm:cxn modelId="{0DDB279E-DF66-44C6-8044-92D4B36662E7}" type="presOf" srcId="{6723A669-AC1C-4347-A238-6252D1F6C397}" destId="{E208F5EC-83C7-4289-9BFF-8314767E6BE6}" srcOrd="0" destOrd="0" presId="urn:microsoft.com/office/officeart/2005/8/layout/vList2"/>
    <dgm:cxn modelId="{42180AC4-19B2-4240-A60C-78863058C24C}" srcId="{82C5DE72-8CF2-40AB-8B49-8819A50992BB}" destId="{4BB3AF67-9000-405B-868D-664162DC0167}" srcOrd="9" destOrd="0" parTransId="{ADB04F60-0EA1-42C2-9CC6-40E4D7D04BEE}" sibTransId="{1137BBAC-D277-46BB-A300-1BFF7664B1E5}"/>
    <dgm:cxn modelId="{D438E94F-65D3-4E21-B97E-3E2173C48820}" srcId="{82C5DE72-8CF2-40AB-8B49-8819A50992BB}" destId="{6D2A296C-0F19-4574-9F51-7E95E93D3214}" srcOrd="5" destOrd="0" parTransId="{3EC8D058-A7C2-47F4-9D2F-D37999945F00}" sibTransId="{613A4977-85B5-4F29-AE17-D9ED04969EEF}"/>
    <dgm:cxn modelId="{8BD09D61-81A5-4E17-862E-75DAD59E58FB}" srcId="{82C5DE72-8CF2-40AB-8B49-8819A50992BB}" destId="{F094DDFC-96F0-4696-8F65-B8410842DF6B}" srcOrd="3" destOrd="0" parTransId="{4A7B7975-7A18-4A3C-B06C-F6AA910937C3}" sibTransId="{DB78515F-D80A-4962-B090-7C0531CECC56}"/>
    <dgm:cxn modelId="{9DA0B97B-428F-4088-B167-C9E6DA0D76B3}" srcId="{82C5DE72-8CF2-40AB-8B49-8819A50992BB}" destId="{57F60F8B-FBC6-4674-B549-895DD61F57F9}" srcOrd="8" destOrd="0" parTransId="{7CD35A0F-840E-4971-97CB-8B21470ECC54}" sibTransId="{C266AA4F-4B70-473C-8BE1-4153F5E54E87}"/>
    <dgm:cxn modelId="{3E75BCA6-F104-4208-8BE4-DE2A5F868591}" type="presOf" srcId="{82C5DE72-8CF2-40AB-8B49-8819A50992BB}" destId="{443DC345-68A1-4FC9-BEE8-5241307C7B9E}" srcOrd="0" destOrd="0" presId="urn:microsoft.com/office/officeart/2005/8/layout/vList2"/>
    <dgm:cxn modelId="{632FCDC7-C338-4B8F-B40E-F04DFADFE9B5}" srcId="{82C5DE72-8CF2-40AB-8B49-8819A50992BB}" destId="{DF00B403-89C8-48BD-8732-BCD918473141}" srcOrd="4" destOrd="0" parTransId="{FB7C4DBA-1C54-4A00-8ECD-1A3CAFDC9C18}" sibTransId="{3F3B213F-2969-4017-BBA5-74A6F4ED68B6}"/>
    <dgm:cxn modelId="{3DB817EB-1F0D-4D2F-A61E-9FAE17401776}" type="presOf" srcId="{6ED2407A-EF0E-494E-9380-38A777A85D38}" destId="{27A83FAD-1638-4A5A-B7A3-2A59DBC4E80F}" srcOrd="0" destOrd="0" presId="urn:microsoft.com/office/officeart/2005/8/layout/vList2"/>
    <dgm:cxn modelId="{85C541B5-99D3-48AC-9ABB-EFBE1A95FA39}" srcId="{82C5DE72-8CF2-40AB-8B49-8819A50992BB}" destId="{6723A669-AC1C-4347-A238-6252D1F6C397}" srcOrd="13" destOrd="0" parTransId="{47AC2228-A945-4D10-8FD2-9E388BEF2435}" sibTransId="{875E301E-D103-4F59-BEC0-630667575A9A}"/>
    <dgm:cxn modelId="{52522DBC-7AD2-41CC-98DD-1F28CB498315}" type="presParOf" srcId="{443DC345-68A1-4FC9-BEE8-5241307C7B9E}" destId="{52377718-D5B8-4A76-BC0C-E4442D4266BE}" srcOrd="0" destOrd="0" presId="urn:microsoft.com/office/officeart/2005/8/layout/vList2"/>
    <dgm:cxn modelId="{935FA7D7-FFEC-4C87-8EB4-7E609AE87F5E}" type="presParOf" srcId="{443DC345-68A1-4FC9-BEE8-5241307C7B9E}" destId="{3A7C5CAB-8D2F-42A1-B79B-805A0D42D239}" srcOrd="1" destOrd="0" presId="urn:microsoft.com/office/officeart/2005/8/layout/vList2"/>
    <dgm:cxn modelId="{B6256E95-D467-428A-81A7-431B367DEB17}" type="presParOf" srcId="{443DC345-68A1-4FC9-BEE8-5241307C7B9E}" destId="{183DF0AC-2A1A-4484-8D57-872367C39270}" srcOrd="2" destOrd="0" presId="urn:microsoft.com/office/officeart/2005/8/layout/vList2"/>
    <dgm:cxn modelId="{9B1ABF6D-7DD9-4E8A-9CE2-7BCCE4BB2D26}" type="presParOf" srcId="{443DC345-68A1-4FC9-BEE8-5241307C7B9E}" destId="{8D4FF6A9-09CB-41EC-AC1E-2BE30E614124}" srcOrd="3" destOrd="0" presId="urn:microsoft.com/office/officeart/2005/8/layout/vList2"/>
    <dgm:cxn modelId="{AB08C624-1372-4FB4-8123-825478D28F07}" type="presParOf" srcId="{443DC345-68A1-4FC9-BEE8-5241307C7B9E}" destId="{210F1F49-A12D-4ED2-9AB5-37BA8FD9191D}" srcOrd="4" destOrd="0" presId="urn:microsoft.com/office/officeart/2005/8/layout/vList2"/>
    <dgm:cxn modelId="{F8F50E62-C8BB-47A7-AF38-01FACF106D2E}" type="presParOf" srcId="{443DC345-68A1-4FC9-BEE8-5241307C7B9E}" destId="{B89C0D24-DFFB-4172-B77E-106381C5E032}" srcOrd="5" destOrd="0" presId="urn:microsoft.com/office/officeart/2005/8/layout/vList2"/>
    <dgm:cxn modelId="{D73BD743-C250-4818-8FFC-786156B5395B}" type="presParOf" srcId="{443DC345-68A1-4FC9-BEE8-5241307C7B9E}" destId="{1792851E-EAAC-485E-B6AD-B51838959956}" srcOrd="6" destOrd="0" presId="urn:microsoft.com/office/officeart/2005/8/layout/vList2"/>
    <dgm:cxn modelId="{A846E467-5716-4B0A-93AC-CBD8C28EE916}" type="presParOf" srcId="{443DC345-68A1-4FC9-BEE8-5241307C7B9E}" destId="{1302A43A-C7E6-4E0A-8F45-9BC5C2B79881}" srcOrd="7" destOrd="0" presId="urn:microsoft.com/office/officeart/2005/8/layout/vList2"/>
    <dgm:cxn modelId="{6F29B063-62C6-44F2-839B-BF8810BA2DB7}" type="presParOf" srcId="{443DC345-68A1-4FC9-BEE8-5241307C7B9E}" destId="{EE10E32F-F141-422A-A071-AAE64869B946}" srcOrd="8" destOrd="0" presId="urn:microsoft.com/office/officeart/2005/8/layout/vList2"/>
    <dgm:cxn modelId="{3ADA0579-0A34-41F0-9E29-C708AE83EB7A}" type="presParOf" srcId="{443DC345-68A1-4FC9-BEE8-5241307C7B9E}" destId="{E4BD17E9-948E-4A3A-941B-1FAD7EE35C85}" srcOrd="9" destOrd="0" presId="urn:microsoft.com/office/officeart/2005/8/layout/vList2"/>
    <dgm:cxn modelId="{A6997059-2307-4AA3-A830-4A68515B5D1E}" type="presParOf" srcId="{443DC345-68A1-4FC9-BEE8-5241307C7B9E}" destId="{56FCFC89-CB15-4F41-BFA8-B43E80F9A321}" srcOrd="10" destOrd="0" presId="urn:microsoft.com/office/officeart/2005/8/layout/vList2"/>
    <dgm:cxn modelId="{80E125AF-9EDF-4D0A-9079-007BBFB31ABD}" type="presParOf" srcId="{443DC345-68A1-4FC9-BEE8-5241307C7B9E}" destId="{C2B2C4F7-E812-4729-A669-A983EDB5E330}" srcOrd="11" destOrd="0" presId="urn:microsoft.com/office/officeart/2005/8/layout/vList2"/>
    <dgm:cxn modelId="{F103D534-E901-481B-8EAF-448A20BDFBE3}" type="presParOf" srcId="{443DC345-68A1-4FC9-BEE8-5241307C7B9E}" destId="{4E80D0FC-37C3-48F7-9D54-77CC7DBFCFF7}" srcOrd="12" destOrd="0" presId="urn:microsoft.com/office/officeart/2005/8/layout/vList2"/>
    <dgm:cxn modelId="{E39DF190-9B0C-4198-840F-77D33827A3FD}" type="presParOf" srcId="{443DC345-68A1-4FC9-BEE8-5241307C7B9E}" destId="{31E12D9A-AE97-4601-B194-35A34BFAF017}" srcOrd="13" destOrd="0" presId="urn:microsoft.com/office/officeart/2005/8/layout/vList2"/>
    <dgm:cxn modelId="{7FD42BE6-2406-4287-A197-80A03158012F}" type="presParOf" srcId="{443DC345-68A1-4FC9-BEE8-5241307C7B9E}" destId="{27A83FAD-1638-4A5A-B7A3-2A59DBC4E80F}" srcOrd="14" destOrd="0" presId="urn:microsoft.com/office/officeart/2005/8/layout/vList2"/>
    <dgm:cxn modelId="{87A9F3C3-DF82-4492-B0C3-548E134DDCAB}" type="presParOf" srcId="{443DC345-68A1-4FC9-BEE8-5241307C7B9E}" destId="{C2B40B82-8DAC-4C74-AE9E-A8CDE454778B}" srcOrd="15" destOrd="0" presId="urn:microsoft.com/office/officeart/2005/8/layout/vList2"/>
    <dgm:cxn modelId="{E87E4859-7BE6-4D2E-B65A-4753DAA6A5D0}" type="presParOf" srcId="{443DC345-68A1-4FC9-BEE8-5241307C7B9E}" destId="{7F604B18-5AC3-4F32-B0CA-09BFDEFA40F8}" srcOrd="16" destOrd="0" presId="urn:microsoft.com/office/officeart/2005/8/layout/vList2"/>
    <dgm:cxn modelId="{D78E6AF7-1F93-4AD7-ADD4-3FE29E5A263E}" type="presParOf" srcId="{443DC345-68A1-4FC9-BEE8-5241307C7B9E}" destId="{F5D851B1-75B5-4805-A060-6E4B07B20266}" srcOrd="17" destOrd="0" presId="urn:microsoft.com/office/officeart/2005/8/layout/vList2"/>
    <dgm:cxn modelId="{B17EC786-3349-4E27-A96B-BEBB73274F02}" type="presParOf" srcId="{443DC345-68A1-4FC9-BEE8-5241307C7B9E}" destId="{220B5CFA-EE8B-42A2-9D18-722FAB914D25}" srcOrd="18" destOrd="0" presId="urn:microsoft.com/office/officeart/2005/8/layout/vList2"/>
    <dgm:cxn modelId="{1DE844C7-B46A-4BA0-97EE-361527214383}" type="presParOf" srcId="{443DC345-68A1-4FC9-BEE8-5241307C7B9E}" destId="{2909AB25-7752-47C1-B45C-5C4ECB155A16}" srcOrd="19" destOrd="0" presId="urn:microsoft.com/office/officeart/2005/8/layout/vList2"/>
    <dgm:cxn modelId="{F07C78FE-CE8B-49C6-A7F2-E3D51A2EF40D}" type="presParOf" srcId="{443DC345-68A1-4FC9-BEE8-5241307C7B9E}" destId="{4DE22B88-6439-4D99-9D9A-DF0A1FB3C514}" srcOrd="20" destOrd="0" presId="urn:microsoft.com/office/officeart/2005/8/layout/vList2"/>
    <dgm:cxn modelId="{8D4CC427-3397-4786-BD4A-5FED312A063D}" type="presParOf" srcId="{443DC345-68A1-4FC9-BEE8-5241307C7B9E}" destId="{13E3476E-E306-49A8-BFED-7E80F3AD0100}" srcOrd="21" destOrd="0" presId="urn:microsoft.com/office/officeart/2005/8/layout/vList2"/>
    <dgm:cxn modelId="{2B95239A-424E-418E-9F91-05B9DED8AD15}" type="presParOf" srcId="{443DC345-68A1-4FC9-BEE8-5241307C7B9E}" destId="{954EB43B-8995-4C4A-BB28-2F16936BA49A}" srcOrd="22" destOrd="0" presId="urn:microsoft.com/office/officeart/2005/8/layout/vList2"/>
    <dgm:cxn modelId="{D386F146-361B-4E5C-87B1-41CE33CF13EB}" type="presParOf" srcId="{443DC345-68A1-4FC9-BEE8-5241307C7B9E}" destId="{CE86F351-7AAD-453E-B3D7-29DBC7734C6E}" srcOrd="23" destOrd="0" presId="urn:microsoft.com/office/officeart/2005/8/layout/vList2"/>
    <dgm:cxn modelId="{F0F76898-A83F-404A-A068-FFA6BBB774EC}" type="presParOf" srcId="{443DC345-68A1-4FC9-BEE8-5241307C7B9E}" destId="{B1370AAF-E44B-42E4-AC84-383252192CDA}" srcOrd="24" destOrd="0" presId="urn:microsoft.com/office/officeart/2005/8/layout/vList2"/>
    <dgm:cxn modelId="{11DF3D38-F5BA-46B7-ACD8-C3D7D9BC87EB}" type="presParOf" srcId="{443DC345-68A1-4FC9-BEE8-5241307C7B9E}" destId="{A0654DE4-9ECC-4DB7-9F47-09E39C73E482}" srcOrd="25" destOrd="0" presId="urn:microsoft.com/office/officeart/2005/8/layout/vList2"/>
    <dgm:cxn modelId="{3A82C601-2C45-4486-B778-4D960BA3E0B2}" type="presParOf" srcId="{443DC345-68A1-4FC9-BEE8-5241307C7B9E}" destId="{E208F5EC-83C7-4289-9BFF-8314767E6BE6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0F709-AB07-42B9-B8EB-1B2E8746EE72}">
      <dsp:nvSpPr>
        <dsp:cNvPr id="0" name=""/>
        <dsp:cNvSpPr/>
      </dsp:nvSpPr>
      <dsp:spPr>
        <a:xfrm>
          <a:off x="2877456" y="1225068"/>
          <a:ext cx="2839811" cy="28398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/>
            <a:t>Укупно остварени буџетски приходи и примања </a:t>
          </a:r>
          <a:r>
            <a:rPr lang="en-US" sz="2000" b="0" i="0" u="none" kern="1200" dirty="0" smtClean="0"/>
            <a:t>551.453.067</a:t>
          </a:r>
          <a:r>
            <a:rPr lang="sr-Cyrl-RS" sz="2000" kern="1200" dirty="0" smtClean="0">
              <a:solidFill>
                <a:schemeClr val="tx1"/>
              </a:solidFill>
            </a:rPr>
            <a:t> </a:t>
          </a:r>
          <a:r>
            <a:rPr lang="sr-Cyrl-RS" sz="2000" kern="1200" dirty="0"/>
            <a:t>динара</a:t>
          </a:r>
          <a:endParaRPr lang="sr-Latn-RS" sz="2000" kern="1200" dirty="0"/>
        </a:p>
      </dsp:txBody>
      <dsp:txXfrm>
        <a:off x="3293337" y="1640949"/>
        <a:ext cx="2008049" cy="2008049"/>
      </dsp:txXfrm>
    </dsp:sp>
    <dsp:sp modelId="{1E48DC28-EBDC-4BE0-9094-D51E4D1A8576}">
      <dsp:nvSpPr>
        <dsp:cNvPr id="0" name=""/>
        <dsp:cNvSpPr/>
      </dsp:nvSpPr>
      <dsp:spPr>
        <a:xfrm>
          <a:off x="3587409" y="87614"/>
          <a:ext cx="1419905" cy="14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пореза </a:t>
          </a:r>
          <a:r>
            <a:rPr lang="en-US" sz="1000" kern="1200" dirty="0" smtClean="0"/>
            <a:t>231.829.604</a:t>
          </a:r>
          <a:r>
            <a:rPr lang="sr-Cyrl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 smtClean="0"/>
            <a:t>динара</a:t>
          </a:r>
          <a:endParaRPr lang="sr-Latn-RS" sz="1000" kern="1200" dirty="0"/>
        </a:p>
      </dsp:txBody>
      <dsp:txXfrm>
        <a:off x="3795349" y="295554"/>
        <a:ext cx="1004025" cy="1004025"/>
      </dsp:txXfrm>
    </dsp:sp>
    <dsp:sp modelId="{5E756D5E-9AFF-4693-AE03-CDC062CA5968}">
      <dsp:nvSpPr>
        <dsp:cNvPr id="0" name=""/>
        <dsp:cNvSpPr/>
      </dsp:nvSpPr>
      <dsp:spPr>
        <a:xfrm>
          <a:off x="5344397" y="1364141"/>
          <a:ext cx="1419905" cy="14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Трансфери од других нивоа власти </a:t>
          </a:r>
          <a:r>
            <a:rPr lang="en-US" sz="1000" kern="1200" dirty="0" smtClean="0"/>
            <a:t>286.069.778</a:t>
          </a:r>
          <a:r>
            <a:rPr lang="sr-Cyrl-RS" sz="1000" b="0" i="0" u="none" kern="1200" dirty="0" smtClean="0"/>
            <a:t> </a:t>
          </a:r>
          <a:r>
            <a:rPr lang="sr-Cyrl-RS" sz="1000" kern="1200" dirty="0" smtClean="0"/>
            <a:t>динара</a:t>
          </a:r>
          <a:endParaRPr lang="sr-Latn-RS" sz="1000" kern="1200" dirty="0"/>
        </a:p>
      </dsp:txBody>
      <dsp:txXfrm>
        <a:off x="5552337" y="1572081"/>
        <a:ext cx="1004025" cy="1004025"/>
      </dsp:txXfrm>
    </dsp:sp>
    <dsp:sp modelId="{6E2D8596-3A8B-4B87-841E-D772DEAFF40C}">
      <dsp:nvSpPr>
        <dsp:cNvPr id="0" name=""/>
        <dsp:cNvSpPr/>
      </dsp:nvSpPr>
      <dsp:spPr>
        <a:xfrm>
          <a:off x="4673287" y="3429604"/>
          <a:ext cx="1419905" cy="14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Други приходи </a:t>
          </a:r>
          <a:r>
            <a:rPr lang="en-US" sz="1000" kern="1200" dirty="0" smtClean="0"/>
            <a:t>8.618.942</a:t>
          </a:r>
          <a:r>
            <a:rPr lang="sr-Cyrl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/>
            <a:t>динара</a:t>
          </a:r>
          <a:endParaRPr lang="sr-Latn-RS" sz="1000" kern="1200" dirty="0"/>
        </a:p>
      </dsp:txBody>
      <dsp:txXfrm>
        <a:off x="4881227" y="3637544"/>
        <a:ext cx="1004025" cy="1004025"/>
      </dsp:txXfrm>
    </dsp:sp>
    <dsp:sp modelId="{D87C8F6A-22E8-4CA1-A551-C282CE3CC8A2}">
      <dsp:nvSpPr>
        <dsp:cNvPr id="0" name=""/>
        <dsp:cNvSpPr/>
      </dsp:nvSpPr>
      <dsp:spPr>
        <a:xfrm>
          <a:off x="2484870" y="3469258"/>
          <a:ext cx="1419905" cy="14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</a:t>
          </a:r>
          <a:r>
            <a:rPr lang="sr-Cyrl-RS" sz="1000" kern="1200" dirty="0" smtClean="0"/>
            <a:t>финансијске и нефинансијске </a:t>
          </a:r>
          <a:r>
            <a:rPr lang="sr-Cyrl-RS" sz="1000" kern="1200" dirty="0"/>
            <a:t>имовине </a:t>
          </a:r>
          <a:r>
            <a:rPr lang="en-US" sz="1000" kern="1200" dirty="0" smtClean="0"/>
            <a:t>1.937.683</a:t>
          </a:r>
          <a:r>
            <a:rPr lang="sr-Cyrl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/>
            <a:t>динара</a:t>
          </a:r>
          <a:endParaRPr lang="sr-Latn-RS" sz="1000" kern="1200" dirty="0"/>
        </a:p>
      </dsp:txBody>
      <dsp:txXfrm>
        <a:off x="2692810" y="3677198"/>
        <a:ext cx="1004025" cy="1004025"/>
      </dsp:txXfrm>
    </dsp:sp>
    <dsp:sp modelId="{4EA1A295-1EDC-4064-B557-66F8000DB0EC}">
      <dsp:nvSpPr>
        <dsp:cNvPr id="0" name=""/>
        <dsp:cNvSpPr/>
      </dsp:nvSpPr>
      <dsp:spPr>
        <a:xfrm>
          <a:off x="1830421" y="1364141"/>
          <a:ext cx="1419905" cy="14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u="none" kern="1200" dirty="0" smtClean="0"/>
            <a:t>Приходи од имовине и продаје добара </a:t>
          </a:r>
          <a:r>
            <a:rPr lang="en-US" sz="1000" b="0" i="0" u="none" kern="1200" dirty="0" smtClean="0"/>
            <a:t>22.997.060</a:t>
          </a:r>
          <a:r>
            <a:rPr lang="sr-Cyrl-RS" sz="1000" b="0" i="0" u="none" kern="1200" dirty="0" smtClean="0"/>
            <a:t> </a:t>
          </a:r>
          <a:r>
            <a:rPr lang="sr-Cyrl-RS" sz="1000" kern="1200" dirty="0" smtClean="0"/>
            <a:t>динара</a:t>
          </a:r>
          <a:endParaRPr lang="sr-Latn-RS" sz="1000" kern="1200" dirty="0"/>
        </a:p>
      </dsp:txBody>
      <dsp:txXfrm>
        <a:off x="2038361" y="1572081"/>
        <a:ext cx="1004025" cy="1004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30694-D224-4AFD-83D0-A9B26CD4AE63}">
      <dsp:nvSpPr>
        <dsp:cNvPr id="0" name=""/>
        <dsp:cNvSpPr/>
      </dsp:nvSpPr>
      <dsp:spPr>
        <a:xfrm>
          <a:off x="2903974" y="1165087"/>
          <a:ext cx="2786775" cy="27867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/>
            <a:t>Укупно извршени расходи и издаци износе </a:t>
          </a:r>
          <a:r>
            <a:rPr lang="en-US" sz="2200" b="0" i="0" u="none" kern="1200" dirty="0" smtClean="0"/>
            <a:t>556,162,203</a:t>
          </a:r>
          <a:r>
            <a:rPr lang="sr-Cyrl-RS" sz="2200" kern="1200" dirty="0" smtClean="0"/>
            <a:t> </a:t>
          </a:r>
          <a:r>
            <a:rPr lang="sr-Cyrl-RS" sz="2200" kern="1200" dirty="0"/>
            <a:t>динара</a:t>
          </a:r>
          <a:endParaRPr lang="sr-Latn-RS" sz="2200" kern="1200" dirty="0"/>
        </a:p>
      </dsp:txBody>
      <dsp:txXfrm>
        <a:off x="3312088" y="1573201"/>
        <a:ext cx="1970547" cy="1970547"/>
      </dsp:txXfrm>
    </dsp:sp>
    <dsp:sp modelId="{581D9C24-D691-4644-99EB-4A6B1D74C269}">
      <dsp:nvSpPr>
        <dsp:cNvPr id="0" name=""/>
        <dsp:cNvSpPr/>
      </dsp:nvSpPr>
      <dsp:spPr>
        <a:xfrm>
          <a:off x="3600668" y="45925"/>
          <a:ext cx="1393387" cy="13933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Расходи за запослене </a:t>
          </a:r>
          <a:r>
            <a:rPr lang="en-US" sz="1100" b="0" i="0" u="none" kern="1200" dirty="0" smtClean="0"/>
            <a:t>160,434,863</a:t>
          </a:r>
          <a:r>
            <a:rPr lang="sr-Cyrl-RS" sz="1100" kern="1200" dirty="0" smtClean="0"/>
            <a:t> динара</a:t>
          </a:r>
          <a:endParaRPr lang="sr-Latn-RS" sz="1100" kern="1200" dirty="0"/>
        </a:p>
      </dsp:txBody>
      <dsp:txXfrm>
        <a:off x="3804725" y="249982"/>
        <a:ext cx="985273" cy="985273"/>
      </dsp:txXfrm>
    </dsp:sp>
    <dsp:sp modelId="{00760FBC-BB29-4E8F-A3FA-0B8C20635B76}">
      <dsp:nvSpPr>
        <dsp:cNvPr id="0" name=""/>
        <dsp:cNvSpPr/>
      </dsp:nvSpPr>
      <dsp:spPr>
        <a:xfrm>
          <a:off x="5020361" y="729614"/>
          <a:ext cx="1393387" cy="13933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Коришћење роба и услуга </a:t>
          </a:r>
          <a:r>
            <a:rPr lang="en-US" sz="1100" b="0" i="0" u="none" kern="1200" dirty="0" smtClean="0"/>
            <a:t>190,576,431 </a:t>
          </a:r>
          <a:r>
            <a:rPr lang="sr-Cyrl-RS" sz="1100" kern="1200" dirty="0" smtClean="0"/>
            <a:t>динара</a:t>
          </a:r>
          <a:endParaRPr lang="sr-Latn-RS" sz="1100" kern="1200" dirty="0"/>
        </a:p>
      </dsp:txBody>
      <dsp:txXfrm>
        <a:off x="5224418" y="933671"/>
        <a:ext cx="985273" cy="985273"/>
      </dsp:txXfrm>
    </dsp:sp>
    <dsp:sp modelId="{34B43685-141A-4461-AE6A-301BAC908C60}">
      <dsp:nvSpPr>
        <dsp:cNvPr id="0" name=""/>
        <dsp:cNvSpPr/>
      </dsp:nvSpPr>
      <dsp:spPr>
        <a:xfrm>
          <a:off x="5370997" y="2265847"/>
          <a:ext cx="1393387" cy="13933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Субвенције </a:t>
          </a:r>
          <a:r>
            <a:rPr lang="en-US" sz="1100" b="0" i="0" u="none" kern="1200" dirty="0" smtClean="0"/>
            <a:t>9,746,593</a:t>
          </a:r>
          <a:r>
            <a:rPr lang="sr-Cyrl-RS" sz="1100" kern="1200" dirty="0" smtClean="0">
              <a:solidFill>
                <a:srgbClr val="FF0000"/>
              </a:solidFill>
            </a:rPr>
            <a:t> </a:t>
          </a:r>
          <a:r>
            <a:rPr lang="sr-Cyrl-RS" sz="1100" kern="1200" dirty="0"/>
            <a:t>динара</a:t>
          </a:r>
          <a:endParaRPr lang="sr-Latn-RS" sz="1100" kern="1200" dirty="0"/>
        </a:p>
      </dsp:txBody>
      <dsp:txXfrm>
        <a:off x="5575054" y="2469904"/>
        <a:ext cx="985273" cy="985273"/>
      </dsp:txXfrm>
    </dsp:sp>
    <dsp:sp modelId="{EEF973BF-B90E-4D0F-AC07-BB28F004C6A7}">
      <dsp:nvSpPr>
        <dsp:cNvPr id="0" name=""/>
        <dsp:cNvSpPr/>
      </dsp:nvSpPr>
      <dsp:spPr>
        <a:xfrm>
          <a:off x="4388538" y="3497811"/>
          <a:ext cx="1393387" cy="13933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Донације, дотације и трансфери </a:t>
          </a:r>
          <a:r>
            <a:rPr lang="en-US" sz="1100" b="0" i="0" u="none" kern="1200" dirty="0" smtClean="0"/>
            <a:t>119,797,173</a:t>
          </a:r>
          <a:r>
            <a:rPr lang="sr-Cyrl-RS" sz="1100" kern="1200" dirty="0" smtClean="0"/>
            <a:t> </a:t>
          </a:r>
          <a:r>
            <a:rPr lang="sr-Cyrl-RS" sz="1100" kern="1200" dirty="0"/>
            <a:t>динара</a:t>
          </a:r>
          <a:endParaRPr lang="sr-Latn-RS" sz="1100" kern="1200" dirty="0"/>
        </a:p>
      </dsp:txBody>
      <dsp:txXfrm>
        <a:off x="4592595" y="3701868"/>
        <a:ext cx="985273" cy="985273"/>
      </dsp:txXfrm>
    </dsp:sp>
    <dsp:sp modelId="{281404DC-9187-40D0-97FF-0D818AB2F366}">
      <dsp:nvSpPr>
        <dsp:cNvPr id="0" name=""/>
        <dsp:cNvSpPr/>
      </dsp:nvSpPr>
      <dsp:spPr>
        <a:xfrm>
          <a:off x="2812798" y="3497811"/>
          <a:ext cx="1393387" cy="13933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Социјално осигурање и социјална заштита </a:t>
          </a:r>
          <a:r>
            <a:rPr lang="en-US" sz="1100" b="0" i="0" u="none" kern="1200" dirty="0" smtClean="0"/>
            <a:t>15,153,815</a:t>
          </a:r>
          <a:r>
            <a:rPr lang="sr-Cyrl-RS" sz="1100" kern="1200" dirty="0" smtClean="0"/>
            <a:t> </a:t>
          </a:r>
          <a:r>
            <a:rPr lang="sr-Cyrl-RS" sz="1100" kern="1200" dirty="0"/>
            <a:t>динара</a:t>
          </a:r>
          <a:endParaRPr lang="sr-Latn-RS" sz="1100" kern="1200" dirty="0"/>
        </a:p>
      </dsp:txBody>
      <dsp:txXfrm>
        <a:off x="3016855" y="3701868"/>
        <a:ext cx="985273" cy="985273"/>
      </dsp:txXfrm>
    </dsp:sp>
    <dsp:sp modelId="{ADDA55F8-68B2-4192-A0FF-92D5AADED3EF}">
      <dsp:nvSpPr>
        <dsp:cNvPr id="0" name=""/>
        <dsp:cNvSpPr/>
      </dsp:nvSpPr>
      <dsp:spPr>
        <a:xfrm>
          <a:off x="1830340" y="2265847"/>
          <a:ext cx="1393387" cy="13933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Остали расходи </a:t>
          </a:r>
          <a:r>
            <a:rPr lang="en-US" sz="1100" b="0" i="0" u="none" kern="1200" dirty="0" smtClean="0"/>
            <a:t>33,066,295</a:t>
          </a:r>
          <a:r>
            <a:rPr lang="sr-Cyrl-RS" sz="1100" kern="1200" dirty="0" smtClean="0"/>
            <a:t> динара</a:t>
          </a:r>
          <a:endParaRPr lang="sr-Latn-RS" sz="1100" kern="1200" dirty="0"/>
        </a:p>
      </dsp:txBody>
      <dsp:txXfrm>
        <a:off x="2034397" y="2469904"/>
        <a:ext cx="985273" cy="985273"/>
      </dsp:txXfrm>
    </dsp:sp>
    <dsp:sp modelId="{68D8E666-A4BC-49C9-9193-F48DBF84BB6B}">
      <dsp:nvSpPr>
        <dsp:cNvPr id="0" name=""/>
        <dsp:cNvSpPr/>
      </dsp:nvSpPr>
      <dsp:spPr>
        <a:xfrm>
          <a:off x="2180975" y="729614"/>
          <a:ext cx="1393387" cy="13933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Капитални издаци </a:t>
          </a:r>
          <a:r>
            <a:rPr lang="en-US" sz="1100" b="0" i="0" u="none" kern="1200" dirty="0" smtClean="0"/>
            <a:t>27,387,034</a:t>
          </a:r>
          <a:r>
            <a:rPr lang="sr-Cyrl-RS" sz="1100" kern="1200" dirty="0" smtClean="0"/>
            <a:t> </a:t>
          </a:r>
          <a:r>
            <a:rPr lang="sr-Cyrl-RS" sz="1100" kern="1200" dirty="0"/>
            <a:t>динара</a:t>
          </a:r>
          <a:endParaRPr lang="sr-Latn-RS" sz="1100" kern="1200" dirty="0"/>
        </a:p>
      </dsp:txBody>
      <dsp:txXfrm>
        <a:off x="2385032" y="933671"/>
        <a:ext cx="985273" cy="985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77718-D5B8-4A76-BC0C-E4442D4266BE}">
      <dsp:nvSpPr>
        <dsp:cNvPr id="0" name=""/>
        <dsp:cNvSpPr/>
      </dsp:nvSpPr>
      <dsp:spPr>
        <a:xfrm>
          <a:off x="0" y="126704"/>
          <a:ext cx="6096000" cy="311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0" i="0" u="none" kern="1200" dirty="0" smtClean="0"/>
            <a:t>Скупштина општине	</a:t>
          </a:r>
          <a:r>
            <a:rPr lang="en-US" sz="1300" b="0" i="0" u="none" kern="1200" dirty="0" smtClean="0"/>
            <a:t>					</a:t>
          </a:r>
          <a:r>
            <a:rPr lang="sr-Cyrl-RS" sz="1300" b="0" i="0" u="none" kern="1200" dirty="0" smtClean="0"/>
            <a:t>12,595,498</a:t>
          </a:r>
          <a:endParaRPr lang="sr-Cyrl-RS" sz="1300" kern="1200" dirty="0"/>
        </a:p>
      </dsp:txBody>
      <dsp:txXfrm>
        <a:off x="15221" y="141925"/>
        <a:ext cx="6065558" cy="281363"/>
      </dsp:txXfrm>
    </dsp:sp>
    <dsp:sp modelId="{183DF0AC-2A1A-4484-8D57-872367C39270}">
      <dsp:nvSpPr>
        <dsp:cNvPr id="0" name=""/>
        <dsp:cNvSpPr/>
      </dsp:nvSpPr>
      <dsp:spPr>
        <a:xfrm>
          <a:off x="0" y="475949"/>
          <a:ext cx="6096000" cy="311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0" i="0" u="none" kern="1200" dirty="0" smtClean="0"/>
            <a:t>Председник општине	</a:t>
          </a:r>
          <a:r>
            <a:rPr lang="en-US" sz="1300" b="0" i="0" u="none" kern="1200" dirty="0" smtClean="0"/>
            <a:t>					</a:t>
          </a:r>
          <a:r>
            <a:rPr lang="sr-Cyrl-RS" sz="1300" b="0" i="0" u="none" kern="1200" dirty="0" smtClean="0"/>
            <a:t>16,682,162</a:t>
          </a:r>
          <a:endParaRPr lang="sr-Cyrl-RS" sz="1300" kern="1200" dirty="0"/>
        </a:p>
      </dsp:txBody>
      <dsp:txXfrm>
        <a:off x="15221" y="491170"/>
        <a:ext cx="6065558" cy="281363"/>
      </dsp:txXfrm>
    </dsp:sp>
    <dsp:sp modelId="{210F1F49-A12D-4ED2-9AB5-37BA8FD9191D}">
      <dsp:nvSpPr>
        <dsp:cNvPr id="0" name=""/>
        <dsp:cNvSpPr/>
      </dsp:nvSpPr>
      <dsp:spPr>
        <a:xfrm>
          <a:off x="0" y="825194"/>
          <a:ext cx="6096000" cy="311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0" i="0" u="none" kern="1200" dirty="0" smtClean="0"/>
            <a:t>Општинско веће	</a:t>
          </a:r>
          <a:r>
            <a:rPr lang="en-US" sz="1300" b="0" i="0" u="none" kern="1200" dirty="0" smtClean="0"/>
            <a:t>					   </a:t>
          </a:r>
          <a:r>
            <a:rPr lang="sr-Cyrl-RS" sz="1300" b="0" i="0" u="none" kern="1200" dirty="0" smtClean="0"/>
            <a:t>5,168,743</a:t>
          </a:r>
          <a:endParaRPr lang="sr-Cyrl-RS" sz="1300" kern="1200" dirty="0"/>
        </a:p>
      </dsp:txBody>
      <dsp:txXfrm>
        <a:off x="15221" y="840415"/>
        <a:ext cx="6065558" cy="281363"/>
      </dsp:txXfrm>
    </dsp:sp>
    <dsp:sp modelId="{1792851E-EAAC-485E-B6AD-B51838959956}">
      <dsp:nvSpPr>
        <dsp:cNvPr id="0" name=""/>
        <dsp:cNvSpPr/>
      </dsp:nvSpPr>
      <dsp:spPr>
        <a:xfrm>
          <a:off x="0" y="1174439"/>
          <a:ext cx="6096000" cy="311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0" i="0" u="none" kern="1200" dirty="0" smtClean="0"/>
            <a:t>Општинско правобранилаштво	</a:t>
          </a:r>
          <a:r>
            <a:rPr lang="en-US" sz="1300" b="0" i="0" u="none" kern="1200" dirty="0" smtClean="0"/>
            <a:t>				   </a:t>
          </a:r>
          <a:r>
            <a:rPr lang="sr-Cyrl-RS" sz="1300" b="0" i="0" u="none" kern="1200" dirty="0" smtClean="0"/>
            <a:t>2,777,873</a:t>
          </a:r>
          <a:endParaRPr lang="sr-Cyrl-RS" sz="1300" kern="1200" dirty="0"/>
        </a:p>
      </dsp:txBody>
      <dsp:txXfrm>
        <a:off x="15221" y="1189660"/>
        <a:ext cx="6065558" cy="281363"/>
      </dsp:txXfrm>
    </dsp:sp>
    <dsp:sp modelId="{EE10E32F-F141-422A-A071-AAE64869B946}">
      <dsp:nvSpPr>
        <dsp:cNvPr id="0" name=""/>
        <dsp:cNvSpPr/>
      </dsp:nvSpPr>
      <dsp:spPr>
        <a:xfrm>
          <a:off x="0" y="1523684"/>
          <a:ext cx="6096000" cy="311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0" i="0" u="none" kern="1200" dirty="0" smtClean="0"/>
            <a:t>Општинска управа	</a:t>
          </a:r>
          <a:r>
            <a:rPr lang="en-US" sz="1300" b="0" i="0" u="none" kern="1200" dirty="0" smtClean="0"/>
            <a:t>				              </a:t>
          </a:r>
          <a:r>
            <a:rPr lang="sr-Cyrl-RS" sz="1300" b="0" i="0" u="none" kern="1200" dirty="0" smtClean="0"/>
            <a:t>241,465,622</a:t>
          </a:r>
          <a:endParaRPr lang="sr-Cyrl-RS" sz="1300" kern="1200" dirty="0"/>
        </a:p>
      </dsp:txBody>
      <dsp:txXfrm>
        <a:off x="15221" y="1538905"/>
        <a:ext cx="6065558" cy="281363"/>
      </dsp:txXfrm>
    </dsp:sp>
    <dsp:sp modelId="{56FCFC89-CB15-4F41-BFA8-B43E80F9A321}">
      <dsp:nvSpPr>
        <dsp:cNvPr id="0" name=""/>
        <dsp:cNvSpPr/>
      </dsp:nvSpPr>
      <dsp:spPr>
        <a:xfrm>
          <a:off x="0" y="1872929"/>
          <a:ext cx="6096000" cy="311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0" i="0" u="none" kern="1200" dirty="0" smtClean="0"/>
            <a:t>Месне заједнице	</a:t>
          </a:r>
          <a:r>
            <a:rPr lang="en-US" sz="1300" b="0" i="0" u="none" kern="1200" dirty="0" smtClean="0"/>
            <a:t>					 </a:t>
          </a:r>
          <a:r>
            <a:rPr lang="sr-Cyrl-RS" sz="1300" b="0" i="0" u="none" kern="1200" dirty="0" smtClean="0"/>
            <a:t>13,114,208</a:t>
          </a:r>
          <a:endParaRPr lang="sr-Cyrl-RS" sz="1300" kern="1200" dirty="0"/>
        </a:p>
      </dsp:txBody>
      <dsp:txXfrm>
        <a:off x="15221" y="1888150"/>
        <a:ext cx="6065558" cy="281363"/>
      </dsp:txXfrm>
    </dsp:sp>
    <dsp:sp modelId="{4E80D0FC-37C3-48F7-9D54-77CC7DBFCFF7}">
      <dsp:nvSpPr>
        <dsp:cNvPr id="0" name=""/>
        <dsp:cNvSpPr/>
      </dsp:nvSpPr>
      <dsp:spPr>
        <a:xfrm>
          <a:off x="0" y="2222174"/>
          <a:ext cx="6096000" cy="311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 smtClean="0"/>
            <a:t>Центар за културу В. Дугошевић</a:t>
          </a:r>
          <a:r>
            <a:rPr lang="en-US" sz="1300" b="0" i="0" u="none" kern="1200" dirty="0" smtClean="0"/>
            <a:t>				           </a:t>
          </a:r>
          <a:r>
            <a:rPr lang="ru-RU" sz="1300" b="0" i="0" u="none" kern="1200" dirty="0" smtClean="0"/>
            <a:t>	</a:t>
          </a:r>
          <a:r>
            <a:rPr lang="en-US" sz="1300" b="0" i="0" u="none" kern="1200" dirty="0" smtClean="0"/>
            <a:t> </a:t>
          </a:r>
          <a:r>
            <a:rPr lang="ru-RU" sz="1300" b="0" i="0" u="none" kern="1200" dirty="0" smtClean="0"/>
            <a:t>38,396,076</a:t>
          </a:r>
          <a:endParaRPr lang="ru-RU" sz="1300" kern="1200" dirty="0"/>
        </a:p>
      </dsp:txBody>
      <dsp:txXfrm>
        <a:off x="15221" y="2237395"/>
        <a:ext cx="6065558" cy="281363"/>
      </dsp:txXfrm>
    </dsp:sp>
    <dsp:sp modelId="{27A83FAD-1638-4A5A-B7A3-2A59DBC4E80F}">
      <dsp:nvSpPr>
        <dsp:cNvPr id="0" name=""/>
        <dsp:cNvSpPr/>
      </dsp:nvSpPr>
      <dsp:spPr>
        <a:xfrm>
          <a:off x="0" y="2571419"/>
          <a:ext cx="6096000" cy="311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0" i="0" u="none" kern="1200" dirty="0" smtClean="0"/>
            <a:t>Библиотека Н.С.Максим 	</a:t>
          </a:r>
          <a:r>
            <a:rPr lang="en-US" sz="1300" b="0" i="0" u="none" kern="1200" dirty="0" smtClean="0"/>
            <a:t>				 </a:t>
          </a:r>
          <a:r>
            <a:rPr lang="sr-Cyrl-RS" sz="1300" b="0" i="0" u="none" kern="1200" dirty="0" smtClean="0"/>
            <a:t>14,123,214</a:t>
          </a:r>
          <a:endParaRPr lang="sr-Cyrl-RS" sz="1300" kern="1200" dirty="0"/>
        </a:p>
      </dsp:txBody>
      <dsp:txXfrm>
        <a:off x="15221" y="2586640"/>
        <a:ext cx="6065558" cy="281363"/>
      </dsp:txXfrm>
    </dsp:sp>
    <dsp:sp modelId="{7F604B18-5AC3-4F32-B0CA-09BFDEFA40F8}">
      <dsp:nvSpPr>
        <dsp:cNvPr id="0" name=""/>
        <dsp:cNvSpPr/>
      </dsp:nvSpPr>
      <dsp:spPr>
        <a:xfrm>
          <a:off x="0" y="2920664"/>
          <a:ext cx="6096000" cy="311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0" i="0" u="none" kern="1200" dirty="0" smtClean="0"/>
            <a:t>Туристичка организација	</a:t>
          </a:r>
          <a:r>
            <a:rPr lang="en-US" sz="1300" b="0" i="0" u="none" kern="1200" dirty="0" smtClean="0"/>
            <a:t>				 </a:t>
          </a:r>
          <a:r>
            <a:rPr lang="sr-Cyrl-RS" sz="1300" b="0" i="0" u="none" kern="1200" dirty="0" smtClean="0"/>
            <a:t>30,402,280</a:t>
          </a:r>
          <a:endParaRPr lang="sr-Cyrl-RS" sz="1300" kern="1200" dirty="0"/>
        </a:p>
      </dsp:txBody>
      <dsp:txXfrm>
        <a:off x="15221" y="2935885"/>
        <a:ext cx="6065558" cy="281363"/>
      </dsp:txXfrm>
    </dsp:sp>
    <dsp:sp modelId="{220B5CFA-EE8B-42A2-9D18-722FAB914D25}">
      <dsp:nvSpPr>
        <dsp:cNvPr id="0" name=""/>
        <dsp:cNvSpPr/>
      </dsp:nvSpPr>
      <dsp:spPr>
        <a:xfrm>
          <a:off x="0" y="3269909"/>
          <a:ext cx="6096000" cy="311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0" i="0" u="none" kern="1200" dirty="0" smtClean="0"/>
            <a:t>Предшколска установа ,,ЛАНЕ"	</a:t>
          </a:r>
          <a:r>
            <a:rPr lang="en-US" sz="1300" b="0" i="0" u="none" kern="1200" dirty="0" smtClean="0"/>
            <a:t>				 </a:t>
          </a:r>
          <a:r>
            <a:rPr lang="sr-Cyrl-RS" sz="1300" b="0" i="0" u="none" kern="1200" dirty="0" smtClean="0"/>
            <a:t>65,145,972</a:t>
          </a:r>
          <a:endParaRPr lang="sr-Cyrl-RS" sz="1300" kern="1200" dirty="0"/>
        </a:p>
      </dsp:txBody>
      <dsp:txXfrm>
        <a:off x="15221" y="3285130"/>
        <a:ext cx="6065558" cy="281363"/>
      </dsp:txXfrm>
    </dsp:sp>
    <dsp:sp modelId="{4DE22B88-6439-4D99-9D9A-DF0A1FB3C514}">
      <dsp:nvSpPr>
        <dsp:cNvPr id="0" name=""/>
        <dsp:cNvSpPr/>
      </dsp:nvSpPr>
      <dsp:spPr>
        <a:xfrm>
          <a:off x="0" y="3619155"/>
          <a:ext cx="6096000" cy="311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 smtClean="0"/>
            <a:t>Центар за социјални рад	</a:t>
          </a:r>
          <a:r>
            <a:rPr lang="en-US" sz="1300" b="0" i="0" u="none" kern="1200" dirty="0" smtClean="0"/>
            <a:t>				 </a:t>
          </a:r>
          <a:r>
            <a:rPr lang="ru-RU" sz="1300" b="0" i="0" u="none" kern="1200" dirty="0" smtClean="0"/>
            <a:t>20,439,302</a:t>
          </a:r>
          <a:endParaRPr lang="ru-RU" sz="1300" kern="1200" dirty="0"/>
        </a:p>
      </dsp:txBody>
      <dsp:txXfrm>
        <a:off x="15221" y="3634376"/>
        <a:ext cx="6065558" cy="281363"/>
      </dsp:txXfrm>
    </dsp:sp>
    <dsp:sp modelId="{954EB43B-8995-4C4A-BB28-2F16936BA49A}">
      <dsp:nvSpPr>
        <dsp:cNvPr id="0" name=""/>
        <dsp:cNvSpPr/>
      </dsp:nvSpPr>
      <dsp:spPr>
        <a:xfrm>
          <a:off x="0" y="3968400"/>
          <a:ext cx="6096000" cy="311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0" i="0" u="none" kern="1200" dirty="0" smtClean="0"/>
            <a:t>Дом здравља	</a:t>
          </a:r>
          <a:r>
            <a:rPr lang="en-US" sz="1300" b="0" i="0" u="none" kern="1200" dirty="0" smtClean="0"/>
            <a:t>						 </a:t>
          </a:r>
          <a:r>
            <a:rPr lang="sr-Cyrl-RS" sz="1300" b="0" i="0" u="none" kern="1200" dirty="0" smtClean="0"/>
            <a:t>21,064,179</a:t>
          </a:r>
          <a:endParaRPr lang="sr-Cyrl-RS" sz="1300" kern="1200" dirty="0"/>
        </a:p>
      </dsp:txBody>
      <dsp:txXfrm>
        <a:off x="15221" y="3983621"/>
        <a:ext cx="6065558" cy="281363"/>
      </dsp:txXfrm>
    </dsp:sp>
    <dsp:sp modelId="{B1370AAF-E44B-42E4-AC84-383252192CDA}">
      <dsp:nvSpPr>
        <dsp:cNvPr id="0" name=""/>
        <dsp:cNvSpPr/>
      </dsp:nvSpPr>
      <dsp:spPr>
        <a:xfrm>
          <a:off x="0" y="4317645"/>
          <a:ext cx="6096000" cy="311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0" i="0" u="none" kern="1200" dirty="0" smtClean="0"/>
            <a:t>Основно образовање	</a:t>
          </a:r>
          <a:r>
            <a:rPr lang="en-US" sz="1300" b="0" i="0" u="none" kern="1200" dirty="0" smtClean="0"/>
            <a:t>					 </a:t>
          </a:r>
          <a:r>
            <a:rPr lang="sr-Cyrl-RS" sz="1300" b="0" i="0" u="none" kern="1200" dirty="0" smtClean="0"/>
            <a:t>70,429,183</a:t>
          </a:r>
          <a:endParaRPr lang="sr-Cyrl-RS" sz="1300" kern="1200" dirty="0"/>
        </a:p>
      </dsp:txBody>
      <dsp:txXfrm>
        <a:off x="15221" y="4332866"/>
        <a:ext cx="6065558" cy="281363"/>
      </dsp:txXfrm>
    </dsp:sp>
    <dsp:sp modelId="{E208F5EC-83C7-4289-9BFF-8314767E6BE6}">
      <dsp:nvSpPr>
        <dsp:cNvPr id="0" name=""/>
        <dsp:cNvSpPr/>
      </dsp:nvSpPr>
      <dsp:spPr>
        <a:xfrm>
          <a:off x="0" y="4666890"/>
          <a:ext cx="6096000" cy="311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0" i="0" u="none" kern="1200" dirty="0" smtClean="0"/>
            <a:t>Средње образовање	</a:t>
          </a:r>
          <a:r>
            <a:rPr lang="en-US" sz="1300" b="0" i="0" u="none" kern="1200" dirty="0" smtClean="0"/>
            <a:t>					   </a:t>
          </a:r>
          <a:r>
            <a:rPr lang="sr-Cyrl-RS" sz="1300" b="0" i="0" u="none" kern="1200" dirty="0" smtClean="0"/>
            <a:t>4,357,887</a:t>
          </a:r>
          <a:endParaRPr lang="sr-Cyrl-RS" sz="1300" kern="1200" dirty="0"/>
        </a:p>
      </dsp:txBody>
      <dsp:txXfrm>
        <a:off x="15221" y="4682111"/>
        <a:ext cx="6065558" cy="281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EB83B-F9DA-4814-A909-84EFC08195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17AA7-E40B-4279-97C5-BE3320466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9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5D148-C588-4BD1-9F52-5002002709F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5A9F-D05D-446D-8C7F-8DB48AB53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AC8B9-0518-41D7-9FF0-0C6CF272E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3568-6FA5-4663-833A-F93AE8F0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96B7A-D9B7-4D84-AED4-57A3595D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F4DDF-22EF-4E7D-B929-8F7E027A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9282-0394-45D8-96E8-FCBCD544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0C16F-ACED-4CB8-86C7-A3FEA63D5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E3B72-D77A-4B52-9FBC-D3295695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87BEB-1A82-432A-9604-723635F7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6C745-169E-4DA8-B533-97091C49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5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6869B6-825A-4701-8933-F71822EF7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EF401-B741-4F09-9438-8FB0F2058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A2CDC-CA33-4EE9-B4D4-CB201DE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296C7-8274-4E37-956F-1477F18E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33594-FCF0-449B-B72E-3AFC50A4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27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152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5A9F-D05D-446D-8C7F-8DB48AB53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AC8B9-0518-41D7-9FF0-0C6CF272E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3568-6FA5-4663-833A-F93AE8F0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96B7A-D9B7-4D84-AED4-57A3595D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F4DDF-22EF-4E7D-B929-8F7E027A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9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F43FE-14CB-453B-BB96-8EE89C2E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25C94-3053-41C6-B2ED-CAD1E095B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3958D-1D78-4359-BF72-CD7F5F64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B2437-14DA-423C-A602-E4E32185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58A1B-A2CB-44AF-AD78-B2EB170D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06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195F8-998C-41D1-B8CF-8DFCD910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4285C-F415-447B-B8A8-DECFAE8BA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CBFED-E6B1-48F2-BB79-8AB25424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087C8-B6FE-4F52-BCDB-19BD666A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6432D-C938-4BDF-B39F-1F6C3DFF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22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B0FA-6A82-4069-9FC5-1E0CDECB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D9507-AACB-4C10-8969-CB97A76E4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00881-16C6-4D4D-9C7B-C31B88986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2746D-E46F-4F2E-BC09-C705F6BF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A16F6-6C7B-45E6-917E-963B0D29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D203-15B6-401C-B236-D1E51C81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27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8CDE-F75E-4AF2-8227-77F95027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F43C-2471-41B6-9B22-216FD41DC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80BC8-C9B2-4C19-8B16-BDC7CF28B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09623-3A65-4F0B-95E4-E62C5996A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982A7-18F3-41A5-93AC-75F7E92CB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A3B94E-5561-4BED-9D3C-83603E46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93032-7ACE-4A51-BE56-97242235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60C1F-EA96-431F-AD86-129A44A2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16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8D340-DEF3-4221-8AF8-A0541DC4A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E79B7-6084-434E-A50C-A84F986E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9E3F8B-8C71-4E71-B609-951499D6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3034C-024D-4488-95F7-1745C3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47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A7940-A45B-4672-96B9-35491CD4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A766C-4F4D-4E9C-A8CF-91B428571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76D47-0BC1-4AA6-96B4-83C210CB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1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F43FE-14CB-453B-BB96-8EE89C2E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25C94-3053-41C6-B2ED-CAD1E095B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3958D-1D78-4359-BF72-CD7F5F64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B2437-14DA-423C-A602-E4E32185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58A1B-A2CB-44AF-AD78-B2EB170D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73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97C7-6691-497E-AC61-D5887206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6EFC6-893A-4FA1-A92E-8A2034BE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A859D-9A21-4E33-B05C-E82241841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4DEC3-AA9B-4487-9081-F79252A4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731A0-78B7-4648-987B-A574DC4E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54CAF-4FF2-4CA3-96CF-430A495D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22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10629-077B-4AFB-9F28-AA956550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76673-B830-4BB6-B471-DE560F364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771AE-157E-4AA2-992E-082236010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FDA13-D9BC-46E8-8D7C-2C3465C9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E95F-9C7D-4A35-BCAC-5A0A77A1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F7389-155F-463D-8D30-786F62C9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16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9282-0394-45D8-96E8-FCBCD544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0C16F-ACED-4CB8-86C7-A3FEA63D5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E3B72-D77A-4B52-9FBC-D3295695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87BEB-1A82-432A-9604-723635F7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6C745-169E-4DA8-B533-97091C49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04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6869B6-825A-4701-8933-F71822EF7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EF401-B741-4F09-9438-8FB0F2058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A2CDC-CA33-4EE9-B4D4-CB201DE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296C7-8274-4E37-956F-1477F18E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33594-FCF0-449B-B72E-3AFC50A4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39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959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195F8-998C-41D1-B8CF-8DFCD910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4285C-F415-447B-B8A8-DECFAE8BA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CBFED-E6B1-48F2-BB79-8AB25424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087C8-B6FE-4F52-BCDB-19BD666A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6432D-C938-4BDF-B39F-1F6C3DFF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8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B0FA-6A82-4069-9FC5-1E0CDECB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D9507-AACB-4C10-8969-CB97A76E4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00881-16C6-4D4D-9C7B-C31B88986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2746D-E46F-4F2E-BC09-C705F6BF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A16F6-6C7B-45E6-917E-963B0D29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D203-15B6-401C-B236-D1E51C81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6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8CDE-F75E-4AF2-8227-77F95027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F43C-2471-41B6-9B22-216FD41DC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80BC8-C9B2-4C19-8B16-BDC7CF28B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09623-3A65-4F0B-95E4-E62C5996A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982A7-18F3-41A5-93AC-75F7E92CB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A3B94E-5561-4BED-9D3C-83603E46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93032-7ACE-4A51-BE56-97242235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60C1F-EA96-431F-AD86-129A44A2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3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8D340-DEF3-4221-8AF8-A0541DC4A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E79B7-6084-434E-A50C-A84F986E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9E3F8B-8C71-4E71-B609-951499D6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3034C-024D-4488-95F7-1745C3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5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A7940-A45B-4672-96B9-35491CD4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A766C-4F4D-4E9C-A8CF-91B428571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76D47-0BC1-4AA6-96B4-83C210CB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7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97C7-6691-497E-AC61-D5887206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6EFC6-893A-4FA1-A92E-8A2034BE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A859D-9A21-4E33-B05C-E82241841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4DEC3-AA9B-4487-9081-F79252A4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731A0-78B7-4648-987B-A574DC4E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54CAF-4FF2-4CA3-96CF-430A495D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2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10629-077B-4AFB-9F28-AA956550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76673-B830-4BB6-B471-DE560F364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771AE-157E-4AA2-992E-082236010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FDA13-D9BC-46E8-8D7C-2C3465C9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E95F-9C7D-4A35-BCAC-5A0A77A1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F7389-155F-463D-8D30-786F62C9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0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FCDC8C-238F-4027-B74A-2569DBBD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EFCF6-E3A6-42E0-AB95-97A0B6BC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02FF-8689-4792-8763-5EF122713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55B5E-8D80-43A7-81D0-A4A5F34FF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BF4B0-D76D-4266-8C4A-F2DD02862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3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FCDC8C-238F-4027-B74A-2569DBBD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EFCF6-E3A6-42E0-AB95-97A0B6BC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02FF-8689-4792-8763-5EF122713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55B5E-8D80-43A7-81D0-A4A5F34FF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BF4B0-D76D-4266-8C4A-F2DD02862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1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budzet@kucevo.rs" TargetMode="External"/><Relationship Id="rId2" Type="http://schemas.openxmlformats.org/officeDocument/2006/relationships/hyperlink" Target="https://www.kucevo.rs/servis-gradana/budet/budet-opshtine-kuchevo-za-2022.php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ОПШТИНА </a:t>
            </a:r>
            <a:r>
              <a:rPr lang="sr-Cyrl-RS" dirty="0" smtClean="0"/>
              <a:t>КУЧЕВО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pPr lvl="2">
              <a:buNone/>
            </a:pPr>
            <a:endParaRPr lang="sr-Cyrl-RS" dirty="0"/>
          </a:p>
          <a:p>
            <a:pPr lvl="2"/>
            <a:endParaRPr lang="sr-Cyrl-RS" dirty="0"/>
          </a:p>
          <a:p>
            <a:pPr marL="342202" lvl="2" indent="0">
              <a:buNone/>
            </a:pPr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3901440" cy="2438400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rb Opstine Kuce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905000"/>
            <a:ext cx="396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6858000" cy="1066800"/>
          </a:xfrm>
        </p:spPr>
        <p:txBody>
          <a:bodyPr>
            <a:noAutofit/>
          </a:bodyPr>
          <a:lstStyle/>
          <a:p>
            <a:r>
              <a:rPr lang="sr-Cyrl-RS" sz="3300" dirty="0" smtClean="0"/>
              <a:t>Извршење расхода и издатака у односу на план</a:t>
            </a:r>
            <a:endParaRPr lang="en-US" sz="33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318760"/>
              </p:ext>
            </p:extLst>
          </p:nvPr>
        </p:nvGraphicFramePr>
        <p:xfrm>
          <a:off x="381000" y="1295400"/>
          <a:ext cx="8305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779939"/>
              </p:ext>
            </p:extLst>
          </p:nvPr>
        </p:nvGraphicFramePr>
        <p:xfrm>
          <a:off x="0" y="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43000" y="838200"/>
            <a:ext cx="6858000" cy="477837"/>
          </a:xfrm>
        </p:spPr>
        <p:txBody>
          <a:bodyPr>
            <a:noAutofit/>
          </a:bodyPr>
          <a:lstStyle/>
          <a:p>
            <a:r>
              <a:rPr lang="sr-Cyrl-RS" sz="3300" dirty="0" smtClean="0"/>
              <a:t>Месечна динамика извршења расхода</a:t>
            </a:r>
            <a:endParaRPr lang="en-US" sz="33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231791"/>
              </p:ext>
            </p:extLst>
          </p:nvPr>
        </p:nvGraphicFramePr>
        <p:xfrm>
          <a:off x="381000" y="1219200"/>
          <a:ext cx="8305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800"/>
          </a:xfrm>
        </p:spPr>
        <p:txBody>
          <a:bodyPr>
            <a:normAutofit/>
          </a:bodyPr>
          <a:lstStyle/>
          <a:p>
            <a:pPr algn="ctr"/>
            <a:r>
              <a:rPr lang="sr-Cyrl-RS" dirty="0"/>
              <a:t>ПРЕГЛЕД ИЗВРШЕЊА ПО КОРИСНИЦИМА</a:t>
            </a:r>
            <a:endParaRPr lang="sr-Latn-C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6442573"/>
              </p:ext>
            </p:extLst>
          </p:nvPr>
        </p:nvGraphicFramePr>
        <p:xfrm>
          <a:off x="1676400" y="1219200"/>
          <a:ext cx="6096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7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81000"/>
            <a:ext cx="8591550" cy="685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ПРЕГЛЕД ИЗВРШЕЊА ПО КОРИСНИЦИМА</a:t>
            </a:r>
            <a:endParaRPr kumimoji="0" lang="sr-Latn-C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522568"/>
              </p:ext>
            </p:extLst>
          </p:nvPr>
        </p:nvGraphicFramePr>
        <p:xfrm>
          <a:off x="76200" y="1219200"/>
          <a:ext cx="9048750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592234"/>
              </p:ext>
            </p:extLst>
          </p:nvPr>
        </p:nvGraphicFramePr>
        <p:xfrm>
          <a:off x="76200" y="858837"/>
          <a:ext cx="8705850" cy="599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554037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Преглед програмске структуре буџета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381000"/>
            <a:ext cx="8591550" cy="838200"/>
          </a:xfrm>
        </p:spPr>
        <p:txBody>
          <a:bodyPr>
            <a:noAutofit/>
          </a:bodyPr>
          <a:lstStyle/>
          <a:p>
            <a:r>
              <a:rPr lang="sr-Cyrl-RS" b="1" dirty="0"/>
              <a:t>ПРОГРАМ 1.</a:t>
            </a:r>
            <a:r>
              <a:rPr lang="sr-Cyrl-RS" dirty="0"/>
              <a:t> </a:t>
            </a:r>
            <a:r>
              <a:rPr lang="sr-Cyrl-RS" dirty="0">
                <a:solidFill>
                  <a:srgbClr val="C00000"/>
                </a:solidFill>
              </a:rPr>
              <a:t>Становање, урбанизам и просторно планирање</a:t>
            </a:r>
            <a:endParaRPr lang="sr-Latn-RS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539240"/>
            <a:ext cx="8595360" cy="28041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sr-Cyrl-RS" dirty="0" smtClean="0"/>
              <a:t> Укупно утрошено: </a:t>
            </a:r>
            <a:r>
              <a:rPr lang="en-US" dirty="0" smtClean="0"/>
              <a:t>4.044.591 </a:t>
            </a:r>
            <a:r>
              <a:rPr lang="sr-Cyrl-RS" dirty="0" smtClean="0"/>
              <a:t>динара</a:t>
            </a:r>
          </a:p>
          <a:p>
            <a:pPr>
              <a:buNone/>
            </a:pPr>
            <a:endParaRPr lang="sr-Cyrl-RS" dirty="0"/>
          </a:p>
          <a:p>
            <a:pPr algn="just">
              <a:buFont typeface="Wingdings" pitchFamily="2" charset="2"/>
              <a:buChar char="§"/>
            </a:pPr>
            <a:r>
              <a:rPr lang="sr-Cyrl-CS" sz="1900" dirty="0"/>
              <a:t>Цела територија </a:t>
            </a:r>
            <a:r>
              <a:rPr lang="sr-Cyrl-RS" sz="1900" dirty="0" smtClean="0"/>
              <a:t>општине Кучево</a:t>
            </a:r>
            <a:r>
              <a:rPr lang="sr-Cyrl-CS" sz="1900" dirty="0" smtClean="0"/>
              <a:t> </a:t>
            </a:r>
            <a:r>
              <a:rPr lang="sr-Cyrl-CS" sz="1900" dirty="0"/>
              <a:t>покривена је планским </a:t>
            </a:r>
            <a:r>
              <a:rPr lang="sr-Cyrl-CS" sz="1900" dirty="0" smtClean="0"/>
              <a:t>документима. </a:t>
            </a:r>
            <a:r>
              <a:rPr lang="sr-Cyrl-CS" sz="1900" dirty="0"/>
              <a:t>П</a:t>
            </a:r>
            <a:r>
              <a:rPr lang="sr-Cyrl-CS" sz="1900" dirty="0" smtClean="0"/>
              <a:t>остоји </a:t>
            </a:r>
            <a:r>
              <a:rPr lang="sr-Cyrl-CS" sz="1900" i="1" dirty="0"/>
              <a:t>Просторни план </a:t>
            </a:r>
            <a:r>
              <a:rPr lang="sr-Cyrl-CS" sz="1900" i="1" dirty="0" smtClean="0"/>
              <a:t>општине Кучево </a:t>
            </a:r>
            <a:r>
              <a:rPr lang="sr-Cyrl-CS" sz="1900" dirty="0"/>
              <a:t>за територију целе </a:t>
            </a:r>
            <a:r>
              <a:rPr lang="sr-Cyrl-CS" sz="1900" dirty="0" smtClean="0"/>
              <a:t>општине Кучево, </a:t>
            </a:r>
            <a:r>
              <a:rPr lang="sr-Cyrl-CS" sz="1900" dirty="0"/>
              <a:t>као и </a:t>
            </a:r>
            <a:r>
              <a:rPr lang="sr-Cyrl-CS" sz="1900" i="1" dirty="0"/>
              <a:t>План генералне регулације за насеље </a:t>
            </a:r>
            <a:r>
              <a:rPr lang="sr-Cyrl-CS" sz="1900" i="1" dirty="0" smtClean="0"/>
              <a:t>Кучево </a:t>
            </a:r>
            <a:r>
              <a:rPr lang="sr-Cyrl-CS" sz="1900" dirty="0"/>
              <a:t>и бројни планови детаљне регулације који су од значаја за одређено подручје. </a:t>
            </a:r>
            <a:r>
              <a:rPr lang="ru-RU" sz="1900" dirty="0" smtClean="0"/>
              <a:t>У 2022 години покренута је израда  измене и допуне Плана генералне регулације за насељено место Кучево. Такође, у 2022 години покренута је и израда измене Плана генералне регулације за насељена места Волуја и Нересница са индустријским зонама</a:t>
            </a:r>
            <a:r>
              <a:rPr lang="ru-RU" dirty="0" smtClean="0"/>
              <a:t>. </a:t>
            </a:r>
            <a:endParaRPr lang="sr-Cyrl-RS" dirty="0" smtClean="0"/>
          </a:p>
          <a:p>
            <a:pPr>
              <a:buNone/>
            </a:pPr>
            <a:r>
              <a:rPr lang="sr-Cyrl-RS" dirty="0" smtClean="0"/>
              <a:t> </a:t>
            </a:r>
          </a:p>
        </p:txBody>
      </p:sp>
      <p:pic>
        <p:nvPicPr>
          <p:cNvPr id="5" name="Picture 4" descr="Program 1 - Gradjanski vodic Zavrsnog racuna za 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753823"/>
            <a:ext cx="3049148" cy="2799377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274320" y="3886200"/>
            <a:ext cx="528828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/>
            </a:pPr>
            <a:r>
              <a:rPr lang="sr-Cyrl-RS" sz="2300" dirty="0" smtClean="0">
                <a:solidFill>
                  <a:prstClr val="black"/>
                </a:solidFill>
              </a:rPr>
              <a:t>Циљ програма је ју складу са плановима.</a:t>
            </a: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defRPr/>
            </a:pPr>
            <a:endParaRPr lang="sr-Cyrl-RS" sz="2300" dirty="0" smtClean="0">
              <a:solidFill>
                <a:prstClr val="black"/>
              </a:solidFill>
            </a:endParaRP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/>
            </a:pPr>
            <a:r>
              <a:rPr lang="sr-Cyrl-RS" sz="2300" dirty="0" smtClean="0">
                <a:solidFill>
                  <a:prstClr val="black"/>
                </a:solidFill>
              </a:rPr>
              <a:t> Реализована је програмска активност означавање назива улица,тргова и зграда кућним бројевима..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pPr>
            <a:r>
              <a:rPr lang="sr-Cyrl-RS" sz="2100" dirty="0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37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23464"/>
            <a:ext cx="8591550" cy="638536"/>
          </a:xfrm>
        </p:spPr>
        <p:txBody>
          <a:bodyPr>
            <a:noAutofit/>
          </a:bodyPr>
          <a:lstStyle/>
          <a:p>
            <a:r>
              <a:rPr lang="sr-Cyrl-RS" b="1" dirty="0"/>
              <a:t>ПРОГРАМ 2.</a:t>
            </a:r>
            <a:r>
              <a:rPr lang="sr-Cyrl-RS" dirty="0"/>
              <a:t> </a:t>
            </a:r>
            <a:r>
              <a:rPr lang="sr-Cyrl-RS" dirty="0">
                <a:solidFill>
                  <a:srgbClr val="C00000"/>
                </a:solidFill>
              </a:rPr>
              <a:t>Комуналне делатности </a:t>
            </a:r>
            <a:endParaRPr lang="sr-Latn-RS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143000"/>
            <a:ext cx="8595360" cy="243840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sr-Cyrl-RS" dirty="0" smtClean="0"/>
              <a:t> </a:t>
            </a:r>
            <a:r>
              <a:rPr lang="sr-Cyrl-RS" sz="3200" dirty="0" smtClean="0"/>
              <a:t>Укупно утрошено: 23,752,317</a:t>
            </a:r>
            <a:r>
              <a:rPr lang="en-US" sz="3200" dirty="0" smtClean="0"/>
              <a:t> </a:t>
            </a:r>
            <a:r>
              <a:rPr lang="sr-Cyrl-RS" sz="3200" dirty="0" smtClean="0"/>
              <a:t>динара</a:t>
            </a:r>
          </a:p>
          <a:p>
            <a:pPr>
              <a:buNone/>
            </a:pPr>
            <a:endParaRPr lang="sr-Cyrl-RS" sz="2500" dirty="0"/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sr-Cyrl-RS" sz="3200" dirty="0" smtClean="0"/>
              <a:t>ПА (програмска активност) Одржавање и управљање јавним осветљењем –</a:t>
            </a:r>
            <a:r>
              <a:rPr lang="sr-Cyrl-CS" sz="3200" dirty="0" smtClean="0"/>
              <a:t> током 20</a:t>
            </a:r>
            <a:r>
              <a:rPr lang="sr-Cyrl-RS" sz="3200" dirty="0" smtClean="0"/>
              <a:t>22</a:t>
            </a:r>
            <a:r>
              <a:rPr lang="sr-Cyrl-CS" sz="3200" dirty="0" smtClean="0"/>
              <a:t>. године редовно одржавал</a:t>
            </a:r>
            <a:r>
              <a:rPr lang="en-US" sz="3200" dirty="0" smtClean="0"/>
              <a:t>a</a:t>
            </a:r>
            <a:r>
              <a:rPr lang="sr-Cyrl-CS" sz="3200" dirty="0" smtClean="0"/>
              <a:t> </a:t>
            </a:r>
            <a:r>
              <a:rPr lang="sr-Cyrl-CS" sz="3200" dirty="0"/>
              <a:t>јавну расвету у граду и сеоским </a:t>
            </a:r>
            <a:r>
              <a:rPr lang="sr-Cyrl-CS" sz="3200" dirty="0" smtClean="0"/>
              <a:t>насељима (укупно </a:t>
            </a:r>
            <a:r>
              <a:rPr lang="sr-Cyrl-CS" sz="3200" dirty="0"/>
              <a:t>је било </a:t>
            </a:r>
            <a:r>
              <a:rPr lang="sr-Cyrl-RS" sz="3200" dirty="0" smtClean="0"/>
              <a:t>1160</a:t>
            </a:r>
            <a:r>
              <a:rPr lang="sr-Cyrl-CS" sz="3200" dirty="0" smtClean="0"/>
              <a:t> </a:t>
            </a:r>
            <a:r>
              <a:rPr lang="sr-Cyrl-CS" sz="3200" dirty="0"/>
              <a:t>интервенција у оквиру којих су замењене дотрајале сијалице и пратећи </a:t>
            </a:r>
            <a:r>
              <a:rPr lang="sr-Cyrl-CS" sz="3200" dirty="0" smtClean="0"/>
              <a:t>материјал).</a:t>
            </a:r>
          </a:p>
          <a:p>
            <a:pPr>
              <a:spcBef>
                <a:spcPts val="0"/>
              </a:spcBef>
              <a:buNone/>
            </a:pPr>
            <a:r>
              <a:rPr lang="sr-Cyrl-CS" sz="3000" dirty="0" smtClean="0"/>
              <a:t> </a:t>
            </a:r>
            <a:endParaRPr lang="en-US" sz="3000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sr-Cyrl-CS" sz="3200" dirty="0" smtClean="0"/>
              <a:t>ПА Комуналне делатности </a:t>
            </a:r>
            <a:r>
              <a:rPr lang="sr-Cyrl-RS" sz="3200" dirty="0" smtClean="0"/>
              <a:t>–</a:t>
            </a:r>
            <a:r>
              <a:rPr lang="sr-Cyrl-CS" sz="3200" dirty="0" smtClean="0"/>
              <a:t> одржавање јавних зелених површина,</a:t>
            </a:r>
            <a:r>
              <a:rPr lang="sr-Cyrl-RS" sz="3200" dirty="0" smtClean="0"/>
              <a:t> </a:t>
            </a:r>
            <a:r>
              <a:rPr lang="sr-Cyrl-CS" sz="3200" dirty="0" smtClean="0"/>
              <a:t>одржавање чистоће на површинама јавне намене</a:t>
            </a:r>
            <a:r>
              <a:rPr lang="en-US" sz="3200" dirty="0" smtClean="0"/>
              <a:t> </a:t>
            </a:r>
            <a:r>
              <a:rPr lang="sr-Cyrl-CS" sz="3200" dirty="0" smtClean="0"/>
              <a:t>Програмска активност се односи на озелењавање улица.</a:t>
            </a:r>
            <a:r>
              <a:rPr lang="ru-RU" sz="3200" dirty="0" smtClean="0"/>
              <a:t>Одржавање чистоће наповршинама јане намене обавља се на најпрометнијим и најнасељенијим улицама у Кучеву од стране ЈКП Кучево, а по недељном програму радова ЈКП Кучево на чишћењу града Кучева.Од укупног броја улица у Кучеву, услед недовољног броја радника и механизације, одржавање чистоће се врши у </a:t>
            </a:r>
            <a:r>
              <a:rPr lang="en-US" sz="3200" dirty="0" smtClean="0"/>
              <a:t>8</a:t>
            </a:r>
            <a:r>
              <a:rPr lang="ru-RU" sz="3200" dirty="0" smtClean="0"/>
              <a:t> улица у укупној површини од 25.090, квадратних метара што представља око 35-40% укупне површине улица у Кучеву.</a:t>
            </a:r>
            <a:endParaRPr lang="sr-Cyrl-CS" sz="3200" dirty="0" smtClean="0"/>
          </a:p>
          <a:p>
            <a:pPr>
              <a:spcBef>
                <a:spcPts val="0"/>
              </a:spcBef>
              <a:buNone/>
            </a:pPr>
            <a:endParaRPr lang="sr-Cyrl-CS" sz="3200" dirty="0"/>
          </a:p>
        </p:txBody>
      </p:sp>
      <p:pic>
        <p:nvPicPr>
          <p:cNvPr id="7" name="Picture 6" descr="Program 2 - Komunalne delatnosti (1).jpg"/>
          <p:cNvPicPr>
            <a:picLocks noChangeAspect="1"/>
          </p:cNvPicPr>
          <p:nvPr/>
        </p:nvPicPr>
        <p:blipFill>
          <a:blip r:embed="rId2" cstate="print"/>
          <a:srcRect t="12500" b="18750"/>
          <a:stretch>
            <a:fillRect/>
          </a:stretch>
        </p:blipFill>
        <p:spPr>
          <a:xfrm>
            <a:off x="5638800" y="4939903"/>
            <a:ext cx="3276600" cy="1689497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274320" y="3276600"/>
            <a:ext cx="528828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71450" indent="-171450" defTabSz="68580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sr-Cyrl-CS" sz="1600" dirty="0" smtClean="0">
              <a:solidFill>
                <a:prstClr val="black"/>
              </a:solidFill>
            </a:endParaRPr>
          </a:p>
          <a:p>
            <a:pPr marL="171450" indent="-171450" algn="just" defTabSz="6858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sr-Cyrl-CS" sz="1600" dirty="0" smtClean="0">
                <a:solidFill>
                  <a:prstClr val="black"/>
                </a:solidFill>
              </a:rPr>
              <a:t>ПА</a:t>
            </a:r>
            <a:r>
              <a:rPr lang="sr-Cyrl-RS" sz="1600" dirty="0" smtClean="0">
                <a:solidFill>
                  <a:prstClr val="black"/>
                </a:solidFill>
              </a:rPr>
              <a:t> </a:t>
            </a:r>
            <a:r>
              <a:rPr lang="sr-Cyrl-CS" sz="1600" dirty="0" smtClean="0">
                <a:solidFill>
                  <a:prstClr val="black"/>
                </a:solidFill>
              </a:rPr>
              <a:t>Зоохигијена </a:t>
            </a:r>
            <a:r>
              <a:rPr lang="sr-Cyrl-RS" sz="1600" dirty="0" smtClean="0">
                <a:solidFill>
                  <a:prstClr val="black"/>
                </a:solidFill>
              </a:rPr>
              <a:t>-П</a:t>
            </a:r>
            <a:r>
              <a:rPr lang="ru-RU" sz="1600" dirty="0" smtClean="0">
                <a:solidFill>
                  <a:prstClr val="black"/>
                </a:solidFill>
              </a:rPr>
              <a:t>одразумева хватање,збрињавање,смештај напуштених и изгубљених животиња у прихватилишта за животиње,послове око смањења популације напуштених паса и мачака и нешкодљиво уклањање лешева животиња са јавних површина и друге активности којима се уређује добробит животиња.Кроз ову програмску активност  се финансирају и судске пресуде и вансудска поравнања због уједа паса и мачака.Програмска активност спровођена је планираном динамиком и у оквиру планираних финансијских средстава</a:t>
            </a:r>
            <a:r>
              <a:rPr lang="sr-Cyrl-CS" sz="1600" dirty="0" smtClean="0">
                <a:solidFill>
                  <a:prstClr val="black"/>
                </a:solidFill>
              </a:rPr>
              <a:t> унапређење заштите од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sr-Cyrl-CS" sz="1600" dirty="0" smtClean="0">
                <a:solidFill>
                  <a:prstClr val="black"/>
                </a:solidFill>
              </a:rPr>
              <a:t>заразних и других болести које преносе животиње (број пријављених уједа од паса и мачака лутилица од стране оштећених: 2</a:t>
            </a:r>
            <a:r>
              <a:rPr lang="en-US" sz="1600" dirty="0" smtClean="0">
                <a:solidFill>
                  <a:prstClr val="black"/>
                </a:solidFill>
              </a:rPr>
              <a:t>2</a:t>
            </a:r>
            <a:r>
              <a:rPr lang="sr-Cyrl-CS" sz="1600" dirty="0" smtClean="0">
                <a:solidFill>
                  <a:prstClr val="black"/>
                </a:solidFill>
              </a:rPr>
              <a:t>).</a:t>
            </a:r>
          </a:p>
          <a:p>
            <a:pPr marL="109728" defTabSz="68580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sr-Cyrl-CS" sz="1600" dirty="0" smtClean="0">
              <a:solidFill>
                <a:prstClr val="black"/>
              </a:solidFill>
            </a:endParaRPr>
          </a:p>
          <a:p>
            <a:pPr marL="171450" indent="-171450" algn="just" defTabSz="6858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sr-Cyrl-CS" sz="1600" dirty="0" smtClean="0">
                <a:solidFill>
                  <a:prstClr val="black"/>
                </a:solidFill>
              </a:rPr>
              <a:t>ПА</a:t>
            </a:r>
            <a:r>
              <a:rPr lang="sr-Cyrl-RS" sz="1600" dirty="0" smtClean="0">
                <a:solidFill>
                  <a:prstClr val="black"/>
                </a:solidFill>
              </a:rPr>
              <a:t> </a:t>
            </a:r>
            <a:r>
              <a:rPr lang="sr-Cyrl-CS" sz="1600" dirty="0" smtClean="0">
                <a:solidFill>
                  <a:prstClr val="black"/>
                </a:solidFill>
              </a:rPr>
              <a:t>Управљање и снабдевање водом за пиће </a:t>
            </a:r>
            <a:r>
              <a:rPr lang="sr-Cyrl-RS" sz="1600" dirty="0" smtClean="0">
                <a:solidFill>
                  <a:prstClr val="black"/>
                </a:solidFill>
              </a:rPr>
              <a:t>–</a:t>
            </a:r>
            <a:r>
              <a:rPr lang="sr-Cyrl-CS" sz="1600" dirty="0" smtClean="0">
                <a:solidFill>
                  <a:prstClr val="black"/>
                </a:solidFill>
              </a:rPr>
              <a:t> обухвата замену водоводних цеви након </a:t>
            </a:r>
            <a:r>
              <a:rPr lang="sr-Cyrl-RS" sz="1600" dirty="0" smtClean="0">
                <a:solidFill>
                  <a:prstClr val="black"/>
                </a:solidFill>
              </a:rPr>
              <a:t>к</a:t>
            </a:r>
            <a:r>
              <a:rPr lang="sr-Cyrl-CS" sz="1600" dirty="0" smtClean="0">
                <a:solidFill>
                  <a:prstClr val="black"/>
                </a:solidFill>
              </a:rPr>
              <a:t>варова по км водоводне мреже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sr-Cyrl-CS" sz="1600" dirty="0" smtClean="0">
                <a:solidFill>
                  <a:prstClr val="black"/>
                </a:solidFill>
              </a:rPr>
              <a:t>(број кварова: </a:t>
            </a:r>
            <a:r>
              <a:rPr lang="en-US" sz="1600" dirty="0" smtClean="0">
                <a:solidFill>
                  <a:prstClr val="black"/>
                </a:solidFill>
              </a:rPr>
              <a:t>2</a:t>
            </a:r>
            <a:r>
              <a:rPr lang="sr-Cyrl-CS" sz="1600" dirty="0" smtClean="0">
                <a:solidFill>
                  <a:prstClr val="black"/>
                </a:solidFill>
              </a:rPr>
              <a:t>).</a:t>
            </a:r>
          </a:p>
        </p:txBody>
      </p:sp>
      <p:pic>
        <p:nvPicPr>
          <p:cNvPr id="2050" name="Picture 2" descr="https://urbancityradio.org/wp-content/uploads/2023/03/svetlo-javna-rasveta-681x384.jpg?v=16787089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60629"/>
            <a:ext cx="3318164" cy="15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44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762000"/>
          </a:xfrm>
        </p:spPr>
        <p:txBody>
          <a:bodyPr>
            <a:noAutofit/>
          </a:bodyPr>
          <a:lstStyle/>
          <a:p>
            <a:r>
              <a:rPr lang="sr-Cyrl-RS" b="1" dirty="0"/>
              <a:t>ПРОГРАМ 3.</a:t>
            </a:r>
            <a:r>
              <a:rPr lang="sr-Cyrl-RS" dirty="0"/>
              <a:t> </a:t>
            </a:r>
            <a:r>
              <a:rPr lang="sr-Cyrl-RS" dirty="0">
                <a:solidFill>
                  <a:srgbClr val="C00000"/>
                </a:solidFill>
              </a:rPr>
              <a:t>Локални економски развој</a:t>
            </a:r>
            <a:endParaRPr lang="sr-Latn-RS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143000"/>
            <a:ext cx="8595360" cy="2667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Cyrl-RS" dirty="0" smtClean="0"/>
              <a:t> Укупно утрошено: </a:t>
            </a:r>
            <a:r>
              <a:rPr lang="en-US" dirty="0"/>
              <a:t>3,157,969 </a:t>
            </a:r>
            <a:r>
              <a:rPr lang="sr-Cyrl-RS" dirty="0" smtClean="0"/>
              <a:t> динара</a:t>
            </a:r>
          </a:p>
          <a:p>
            <a:pPr>
              <a:buNone/>
            </a:pPr>
            <a:endParaRPr lang="sr-Cyrl-RS" dirty="0"/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dirty="0" smtClean="0"/>
              <a:t>Општи циљ овог програма је допринос економском развоју општине Кучево и стварању повољнијег пословног окружења. Изради програма се приступило са циљем да се омогући: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1500" dirty="0" smtClean="0"/>
              <a:t>Стварање услова за оснивање нових  предузећа,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1500" dirty="0" smtClean="0"/>
              <a:t>Проширење услова/капацитета за нова предузећа,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1500" dirty="0" smtClean="0"/>
              <a:t>Отварање нових радних места и стварање нових производа на територији општине Кучево,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1500" dirty="0" smtClean="0"/>
              <a:t>Позиционирање општине Кучево као снажног привредног центра у региону и шире,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1500" dirty="0" smtClean="0"/>
              <a:t>Позиционирање општиине Кучево у пожељне средине за инвестирање, пословање и живот.</a:t>
            </a:r>
          </a:p>
        </p:txBody>
      </p:sp>
      <p:pic>
        <p:nvPicPr>
          <p:cNvPr id="5" name="Picture 4" descr="Program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4343400"/>
            <a:ext cx="2085975" cy="2190750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274320" y="3733800"/>
            <a:ext cx="665988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71450" indent="-171450" algn="just" defTabSz="6858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prstClr val="black"/>
                </a:solidFill>
              </a:rPr>
              <a:t>Локалним акционим планом запошљавања предвиђена су средства за спровођење јавног рада и средства за самозапошљавање. Средства за спровођење јавног рада су по Одлуци о одобравању средстава за спровођење јавног рада коју је донела Национална служба за запошљавање одобрена Удружењу грађана "Ентузијасти Кучева", Удружењу грађана "Роми Хомоља" Кучево и ЈКП Кучево. Средства за самозапошљавање је по Одлуци Националне службе за запошљавање добило 13 лица.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21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35478"/>
            <a:ext cx="8591550" cy="626522"/>
          </a:xfrm>
        </p:spPr>
        <p:txBody>
          <a:bodyPr>
            <a:noAutofit/>
          </a:bodyPr>
          <a:lstStyle/>
          <a:p>
            <a:r>
              <a:rPr lang="sr-Cyrl-RS" b="1" dirty="0"/>
              <a:t>ПРОГРАМ 4.</a:t>
            </a:r>
            <a:r>
              <a:rPr lang="sr-Cyrl-RS" dirty="0"/>
              <a:t> </a:t>
            </a:r>
            <a:r>
              <a:rPr lang="sr-Cyrl-RS" dirty="0">
                <a:solidFill>
                  <a:srgbClr val="C00000"/>
                </a:solidFill>
              </a:rPr>
              <a:t>Развој туризма</a:t>
            </a:r>
            <a:endParaRPr lang="sr-Latn-RS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143000"/>
            <a:ext cx="8595360" cy="493776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Cyrl-RS" dirty="0" smtClean="0"/>
              <a:t> Укупно утрошено: </a:t>
            </a:r>
            <a:r>
              <a:rPr lang="en-US" dirty="0"/>
              <a:t>30,402,280 </a:t>
            </a:r>
            <a:r>
              <a:rPr lang="sr-Cyrl-RS" dirty="0" smtClean="0"/>
              <a:t> </a:t>
            </a:r>
            <a:r>
              <a:rPr lang="sr-Cyrl-RS" dirty="0"/>
              <a:t>динара</a:t>
            </a:r>
          </a:p>
          <a:p>
            <a:endParaRPr lang="sr-Cyrl-RS" dirty="0"/>
          </a:p>
        </p:txBody>
      </p:sp>
      <p:sp>
        <p:nvSpPr>
          <p:cNvPr id="4" name="Rectangle 3"/>
          <p:cNvSpPr/>
          <p:nvPr/>
        </p:nvSpPr>
        <p:spPr>
          <a:xfrm>
            <a:off x="304800" y="4014787"/>
            <a:ext cx="51816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1400" dirty="0">
                <a:solidFill>
                  <a:prstClr val="black"/>
                </a:solidFill>
              </a:rPr>
              <a:t>Повећање квалитета </a:t>
            </a:r>
            <a:r>
              <a:rPr lang="sr-Cyrl-CS" sz="1400" dirty="0" smtClean="0">
                <a:solidFill>
                  <a:prstClr val="black"/>
                </a:solidFill>
              </a:rPr>
              <a:t>туристичке </a:t>
            </a:r>
            <a:r>
              <a:rPr lang="sr-Cyrl-CS" sz="1400" dirty="0">
                <a:solidFill>
                  <a:prstClr val="black"/>
                </a:solidFill>
              </a:rPr>
              <a:t>понуде и услуге </a:t>
            </a:r>
            <a:r>
              <a:rPr lang="sr-Cyrl-CS" sz="1400" dirty="0" smtClean="0">
                <a:solidFill>
                  <a:prstClr val="black"/>
                </a:solidFill>
              </a:rPr>
              <a:t>остварено </a:t>
            </a:r>
            <a:r>
              <a:rPr lang="sr-Cyrl-CS" sz="1400" dirty="0">
                <a:solidFill>
                  <a:prstClr val="black"/>
                </a:solidFill>
              </a:rPr>
              <a:t>је </a:t>
            </a:r>
            <a:r>
              <a:rPr lang="sr-Cyrl-CS" sz="1400" dirty="0" smtClean="0">
                <a:solidFill>
                  <a:prstClr val="black"/>
                </a:solidFill>
              </a:rPr>
              <a:t>по </a:t>
            </a:r>
            <a:r>
              <a:rPr lang="sr-Cyrl-CS" sz="1400" dirty="0">
                <a:solidFill>
                  <a:prstClr val="black"/>
                </a:solidFill>
              </a:rPr>
              <a:t>плану и програму. Квалитет туристичке понуде и </a:t>
            </a:r>
            <a:r>
              <a:rPr lang="sr-Cyrl-CS" sz="1400" dirty="0" smtClean="0">
                <a:solidFill>
                  <a:prstClr val="black"/>
                </a:solidFill>
              </a:rPr>
              <a:t>услуге </a:t>
            </a:r>
            <a:r>
              <a:rPr lang="sr-Cyrl-CS" sz="1400" dirty="0">
                <a:solidFill>
                  <a:prstClr val="black"/>
                </a:solidFill>
              </a:rPr>
              <a:t>општине за дванаест месеци </a:t>
            </a:r>
            <a:r>
              <a:rPr lang="sr-Cyrl-CS" sz="1400" dirty="0" smtClean="0">
                <a:solidFill>
                  <a:prstClr val="black"/>
                </a:solidFill>
              </a:rPr>
              <a:t>је повећан. </a:t>
            </a:r>
          </a:p>
          <a:p>
            <a:endParaRPr lang="sr-Cyrl-CS" sz="1400" dirty="0" smtClean="0">
              <a:solidFill>
                <a:prstClr val="black"/>
              </a:solidFill>
            </a:endParaRPr>
          </a:p>
          <a:p>
            <a:r>
              <a:rPr lang="sr-Cyrl-CS" sz="1100" dirty="0" smtClean="0">
                <a:solidFill>
                  <a:prstClr val="black"/>
                </a:solidFill>
              </a:rPr>
              <a:t>Програм обухвата: </a:t>
            </a:r>
          </a:p>
          <a:p>
            <a:pPr algn="just">
              <a:buFont typeface="Arial" pitchFamily="34" charset="0"/>
              <a:buChar char="•"/>
            </a:pPr>
            <a:r>
              <a:rPr lang="sr-Cyrl-CS" sz="1100" dirty="0" smtClean="0">
                <a:solidFill>
                  <a:prstClr val="black"/>
                </a:solidFill>
              </a:rPr>
              <a:t> ПА Управљање развојем туризма (</a:t>
            </a:r>
            <a:r>
              <a:rPr lang="ru-RU" sz="1100" dirty="0" smtClean="0">
                <a:solidFill>
                  <a:prstClr val="black"/>
                </a:solidFill>
              </a:rPr>
              <a:t>Програмска активност обухвата текуће пословање ТОК-а , инвестиционо улагање у рачунарску опрему,електронску, опремање канцеларије.</a:t>
            </a:r>
            <a:r>
              <a:rPr lang="sr-Cyrl-CS" sz="1100" dirty="0" smtClean="0">
                <a:solidFill>
                  <a:prstClr val="black"/>
                </a:solidFill>
              </a:rPr>
              <a:t>)</a:t>
            </a:r>
            <a:r>
              <a:rPr lang="ru-RU" sz="1100" dirty="0" smtClean="0">
                <a:solidFill>
                  <a:prstClr val="black"/>
                </a:solidFill>
              </a:rPr>
              <a:t> Проценат реализације програма развоја турузма града/општине у односу на годишњи план од 9</a:t>
            </a:r>
            <a:r>
              <a:rPr lang="en-US" sz="1100" dirty="0" smtClean="0">
                <a:solidFill>
                  <a:prstClr val="black"/>
                </a:solidFill>
              </a:rPr>
              <a:t>9,6</a:t>
            </a:r>
            <a:r>
              <a:rPr lang="ru-RU" sz="1100" dirty="0" smtClean="0">
                <a:solidFill>
                  <a:prstClr val="black"/>
                </a:solidFill>
              </a:rPr>
              <a:t>%</a:t>
            </a:r>
            <a:r>
              <a:rPr lang="en-US" sz="1100" dirty="0" smtClean="0">
                <a:solidFill>
                  <a:prstClr val="black"/>
                </a:solidFill>
              </a:rPr>
              <a:t>.</a:t>
            </a:r>
            <a:endParaRPr lang="sr-Cyrl-CS" sz="1100" dirty="0" smtClean="0">
              <a:solidFill>
                <a:prstClr val="black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sr-Cyrl-CS" sz="1100" dirty="0" smtClean="0">
                <a:solidFill>
                  <a:prstClr val="black"/>
                </a:solidFill>
              </a:rPr>
              <a:t> ПА Промоција туристичке понуде </a:t>
            </a:r>
            <a:r>
              <a:rPr lang="ru-RU" sz="1100" dirty="0" smtClean="0">
                <a:solidFill>
                  <a:prstClr val="black"/>
                </a:solidFill>
              </a:rPr>
              <a:t>Представљање туристичке понуде и то: У 2022. години организовани су следећи догађаји :сајам туризма,сајам цвећа, хомољски мотиви (златне руке,базар старих заната и испирање злата)  фестивал органске хране- Кучево Органик фест и рели.</a:t>
            </a:r>
            <a:endParaRPr lang="sr-Latn-RS" sz="1100" dirty="0">
              <a:solidFill>
                <a:prstClr val="black"/>
              </a:solidFill>
            </a:endParaRPr>
          </a:p>
        </p:txBody>
      </p:sp>
      <p:pic>
        <p:nvPicPr>
          <p:cNvPr id="12" name="Picture 11" descr="Program 4 - Homoljski moti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1400" y="772517"/>
            <a:ext cx="2794000" cy="980083"/>
          </a:xfrm>
          <a:prstGeom prst="rect">
            <a:avLst/>
          </a:prstGeom>
        </p:spPr>
      </p:pic>
      <p:pic>
        <p:nvPicPr>
          <p:cNvPr id="13" name="Picture 12" descr="Program 4 - 51. Homoljski moti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7360" y="1763117"/>
            <a:ext cx="3413760" cy="2214395"/>
          </a:xfrm>
          <a:prstGeom prst="rect">
            <a:avLst/>
          </a:prstGeom>
        </p:spPr>
      </p:pic>
      <p:pic>
        <p:nvPicPr>
          <p:cNvPr id="3074" name="Picture 2" descr="Turistička organizacija &quot;Kučevo&quot; Kučevo – Turistička organizacija &quot;Kučevo&quot;  Kučevo, Svetog Save 114, 12240 Kučevo, Telefon: 012/850–6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109" y="4183327"/>
            <a:ext cx="3474720" cy="210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urizam Kučevo Arhive - Priče sa duš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993966" cy="22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učevo na 44. Međunarodnom sajmu turizma - TV, radio i internet Biser,  Požarev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12" y="1764158"/>
            <a:ext cx="3065087" cy="22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80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sr-Cyrl-RS" sz="3500" dirty="0"/>
              <a:t>САДРЖАЈ</a:t>
            </a:r>
            <a:r>
              <a:rPr lang="sr-Cyrl-RS" sz="3000" dirty="0"/>
              <a:t>:</a:t>
            </a:r>
            <a:endParaRPr lang="sr-Latn-R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8229600" cy="4864291"/>
          </a:xfrm>
        </p:spPr>
        <p:txBody>
          <a:bodyPr/>
          <a:lstStyle/>
          <a:p>
            <a:r>
              <a:rPr lang="sr-Cyrl-RS" dirty="0"/>
              <a:t>Уводна реч</a:t>
            </a:r>
          </a:p>
          <a:p>
            <a:r>
              <a:rPr lang="sr-Cyrl-RS" dirty="0"/>
              <a:t>Структура остварених текућих прихода и примања</a:t>
            </a:r>
          </a:p>
          <a:p>
            <a:r>
              <a:rPr lang="sr-Cyrl-RS" dirty="0"/>
              <a:t>Остварење прихода и примања у односу на план</a:t>
            </a:r>
          </a:p>
          <a:p>
            <a:r>
              <a:rPr lang="sr-Cyrl-RS" dirty="0"/>
              <a:t>Месечна динамика остварења прихода</a:t>
            </a:r>
          </a:p>
          <a:p>
            <a:r>
              <a:rPr lang="sr-Cyrl-RS" dirty="0"/>
              <a:t>Структура извршених расхода и издатака</a:t>
            </a:r>
          </a:p>
          <a:p>
            <a:r>
              <a:rPr lang="sr-Cyrl-RS" dirty="0"/>
              <a:t>Извршење расхода и издатака у односу на план</a:t>
            </a:r>
          </a:p>
          <a:p>
            <a:r>
              <a:rPr lang="sr-Cyrl-RS" dirty="0"/>
              <a:t>Месечна динамика извршења расхода</a:t>
            </a:r>
          </a:p>
          <a:p>
            <a:r>
              <a:rPr lang="sr-Cyrl-RS" dirty="0"/>
              <a:t>Преглед извршења по корисницима</a:t>
            </a:r>
          </a:p>
          <a:p>
            <a:r>
              <a:rPr lang="sr-Cyrl-RS" dirty="0"/>
              <a:t>Преглед извршења по програмима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116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0040" y="990600"/>
            <a:ext cx="4632960" cy="2286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Cyrl-RS" sz="3200" dirty="0" smtClean="0"/>
              <a:t> </a:t>
            </a:r>
            <a:r>
              <a:rPr lang="sr-Cyrl-RS" sz="2000" dirty="0" smtClean="0"/>
              <a:t>Укупно утрошено: 6,830,626 динара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 smtClean="0"/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sz="1200" dirty="0" smtClean="0"/>
              <a:t>Програм обухвата: </a:t>
            </a:r>
            <a:r>
              <a:rPr lang="ru-RU" sz="1200" dirty="0" smtClean="0"/>
              <a:t>Све планиране активности у оквиру Програма су реализоване у потпуности. Укупан број произвођача који су директни корисници подстицаја по Програму је 203корисника.  Број индиректних корисника кроз подрску ООО Соаре је 95 пољопривредника и кроз подрску за едукацију и промоцију и одласке на сајмовекао посетиоца, али и као излагача, подрзано је преко 80 произвођача.</a:t>
            </a:r>
            <a:endParaRPr lang="en-US" sz="1200" dirty="0" smtClean="0"/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sz="1200" dirty="0" smtClean="0"/>
              <a:t>Циљ програма:</a:t>
            </a:r>
            <a:r>
              <a:rPr lang="ru-RU" sz="1200" dirty="0" smtClean="0"/>
              <a:t>Раст производње и стабилност дохотка произвођача</a:t>
            </a:r>
            <a:endParaRPr lang="sr-Cyrl-RS" sz="1200" dirty="0" smtClean="0"/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endParaRPr lang="sr-Cyrl-RS" sz="2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2400" y="3000851"/>
            <a:ext cx="4648200" cy="34470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endParaRPr lang="sr-Cyrl-CS" sz="1400" dirty="0" smtClean="0">
              <a:solidFill>
                <a:prstClr val="black"/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sr-Cyrl-CS" sz="1200" dirty="0" smtClean="0">
                <a:solidFill>
                  <a:prstClr val="black"/>
                </a:solidFill>
              </a:rPr>
              <a:t> Програмска активност - </a:t>
            </a:r>
            <a:r>
              <a:rPr lang="ru-RU" sz="1200" dirty="0" smtClean="0">
                <a:solidFill>
                  <a:prstClr val="black"/>
                </a:solidFill>
              </a:rPr>
              <a:t>Подршка за спровођење пољопривредне политике у локалној заједници. У другој половини 2022 године расписан је  конкурс за директна плаћања по Програму, а која се односе на регрес за вештачко осемењавање грла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ru-RU" sz="1200" dirty="0" smtClean="0">
                <a:solidFill>
                  <a:prstClr val="black"/>
                </a:solidFill>
              </a:rPr>
              <a:t> Број регистрованих пољопривредних газдинстава која су корисници директног плаћања у односу на укупан број пољопривредних газдинстава 126.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</a:rPr>
              <a:t>Програмска активност-Мере подршке руралном развоју, У току друге половине године расписани су сви планирани јавни позиви по Програму за 2023годину то: за инвестиције у мере руралног развоја и посебне подстицаје. У оквиру мера које се односе на физичку имовину газдинаства поново је расписан и јавни позив за меру-  набавка пластеника. Број регистрованих пољопривредних газдинстава која су корисници мера руралног развоја у односу на укупан број пољопривредних газдинстава 79/9500. Укупан број корисника жена је 59, сто је 29% у односу на укупна број директних корисника средстава по Програму.</a:t>
            </a:r>
            <a:endParaRPr lang="sr-Cyrl-CS" sz="1200" dirty="0">
              <a:solidFill>
                <a:prstClr val="black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76225" y="135478"/>
            <a:ext cx="8591550" cy="6265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sr-Cyrl-RS" sz="2800" b="1" dirty="0" smtClean="0">
                <a:solidFill>
                  <a:prstClr val="black"/>
                </a:solidFill>
                <a:latin typeface="Calibri Light"/>
              </a:rPr>
              <a:t>ПРОГРАМ 5.</a:t>
            </a:r>
            <a:r>
              <a:rPr lang="sr-Cyrl-RS" sz="2800" dirty="0" smtClean="0">
                <a:solidFill>
                  <a:prstClr val="black"/>
                </a:solidFill>
                <a:latin typeface="Calibri Light"/>
              </a:rPr>
              <a:t> </a:t>
            </a:r>
            <a:r>
              <a:rPr lang="sr-Cyrl-RS" sz="2800" dirty="0" smtClean="0">
                <a:solidFill>
                  <a:srgbClr val="C00000"/>
                </a:solidFill>
                <a:latin typeface="Calibri Light"/>
              </a:rPr>
              <a:t>Пољопривреда и рурални развој</a:t>
            </a:r>
            <a:endParaRPr lang="sr-Latn-RS" sz="2800" dirty="0">
              <a:solidFill>
                <a:srgbClr val="C00000"/>
              </a:solidFill>
              <a:latin typeface="Calibri Light"/>
            </a:endParaRPr>
          </a:p>
        </p:txBody>
      </p:sp>
      <p:pic>
        <p:nvPicPr>
          <p:cNvPr id="11" name="Picture 10" descr="Maline (Sinisa Maranovic iz Neresnice).JPG"/>
          <p:cNvPicPr>
            <a:picLocks noChangeAspect="1"/>
          </p:cNvPicPr>
          <p:nvPr/>
        </p:nvPicPr>
        <p:blipFill>
          <a:blip r:embed="rId3" cstate="print"/>
          <a:srcRect t="8333"/>
          <a:stretch>
            <a:fillRect/>
          </a:stretch>
        </p:blipFill>
        <p:spPr>
          <a:xfrm>
            <a:off x="4953000" y="838199"/>
            <a:ext cx="3810000" cy="2619375"/>
          </a:xfrm>
          <a:prstGeom prst="rect">
            <a:avLst/>
          </a:prstGeom>
        </p:spPr>
      </p:pic>
      <p:pic>
        <p:nvPicPr>
          <p:cNvPr id="12" name="Picture 11" descr="Pcelar Tica iz Neresnice.jpg"/>
          <p:cNvPicPr>
            <a:picLocks noChangeAspect="1"/>
          </p:cNvPicPr>
          <p:nvPr/>
        </p:nvPicPr>
        <p:blipFill>
          <a:blip r:embed="rId4" cstate="print"/>
          <a:srcRect l="1042" t="25000" b="22222"/>
          <a:stretch>
            <a:fillRect/>
          </a:stretch>
        </p:blipFill>
        <p:spPr>
          <a:xfrm>
            <a:off x="4953000" y="3124200"/>
            <a:ext cx="3810000" cy="1524000"/>
          </a:xfrm>
          <a:prstGeom prst="rect">
            <a:avLst/>
          </a:prstGeom>
        </p:spPr>
      </p:pic>
      <p:pic>
        <p:nvPicPr>
          <p:cNvPr id="13" name="Picture 12" descr="Program 5 - Ovcarstv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12096" y="4724400"/>
            <a:ext cx="1950904" cy="1295400"/>
          </a:xfrm>
          <a:prstGeom prst="rect">
            <a:avLst/>
          </a:prstGeom>
        </p:spPr>
      </p:pic>
      <p:pic>
        <p:nvPicPr>
          <p:cNvPr id="14" name="Picture 13" descr="Program 5 - Stocarstvo.jpg"/>
          <p:cNvPicPr>
            <a:picLocks noChangeAspect="1"/>
          </p:cNvPicPr>
          <p:nvPr/>
        </p:nvPicPr>
        <p:blipFill>
          <a:blip r:embed="rId6" cstate="print"/>
          <a:srcRect l="3408" t="9337" r="14799" b="11298"/>
          <a:stretch>
            <a:fillRect/>
          </a:stretch>
        </p:blipFill>
        <p:spPr>
          <a:xfrm>
            <a:off x="4953000" y="4724400"/>
            <a:ext cx="1828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90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52400"/>
            <a:ext cx="8591550" cy="609600"/>
          </a:xfrm>
        </p:spPr>
        <p:txBody>
          <a:bodyPr>
            <a:noAutofit/>
          </a:bodyPr>
          <a:lstStyle/>
          <a:p>
            <a:r>
              <a:rPr lang="sr-Cyrl-RS" b="1" dirty="0"/>
              <a:t>ПРОГРАМ 6.</a:t>
            </a:r>
            <a:r>
              <a:rPr lang="sr-Cyrl-RS" dirty="0"/>
              <a:t> </a:t>
            </a:r>
            <a:r>
              <a:rPr lang="sr-Cyrl-RS" dirty="0">
                <a:solidFill>
                  <a:srgbClr val="C00000"/>
                </a:solidFill>
              </a:rPr>
              <a:t>Заштита животне средин</a:t>
            </a:r>
            <a:r>
              <a:rPr lang="sr-Cyrl-RS" sz="3500" dirty="0">
                <a:solidFill>
                  <a:srgbClr val="C00000"/>
                </a:solidFill>
              </a:rPr>
              <a:t>е</a:t>
            </a:r>
            <a:endParaRPr lang="sr-Latn-RS" sz="3500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990600"/>
            <a:ext cx="8595360" cy="493776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Cyrl-RS" dirty="0" smtClean="0"/>
              <a:t> </a:t>
            </a:r>
            <a:r>
              <a:rPr lang="sr-Cyrl-RS" sz="1800" dirty="0" smtClean="0"/>
              <a:t>Укупно утрошено: </a:t>
            </a:r>
            <a:r>
              <a:rPr lang="en-US" dirty="0"/>
              <a:t>7,167,031</a:t>
            </a:r>
            <a:r>
              <a:rPr lang="en-US" sz="1800" dirty="0"/>
              <a:t> </a:t>
            </a:r>
            <a:r>
              <a:rPr lang="sr-Cyrl-RS" sz="1800" dirty="0" smtClean="0"/>
              <a:t> </a:t>
            </a:r>
            <a:r>
              <a:rPr lang="sr-Cyrl-RS" sz="1800" dirty="0"/>
              <a:t>динара</a:t>
            </a:r>
          </a:p>
          <a:p>
            <a:r>
              <a:rPr lang="sr-Cyrl-RS" sz="1800" dirty="0" smtClean="0"/>
              <a:t>Санацијом и уклањањем дивљих депонија на територији општине Кучево остварују се циљеви унапређења животних услова грађана, лепша и чистија животна средина и откланјају негативни ефекти које дивље депоније имају на животну средину, водоизворишта, водотокове и здравље људи.</a:t>
            </a:r>
            <a:endParaRPr lang="en-US" sz="1800" dirty="0" smtClean="0"/>
          </a:p>
          <a:p>
            <a:r>
              <a:rPr lang="ru-RU" sz="1800" dirty="0" smtClean="0"/>
              <a:t>Програмске активности коришћења средстава буџетског фонда за заштиту животне средине у 2022 палнира: Рекултивацију и санацију депоније на територији општине Кучево, набавка машина и опреме за рециклажу,набвака канти контејнера за унапређење заштите животне средине на јавним површинама,промотивне активности</a:t>
            </a:r>
          </a:p>
          <a:p>
            <a:r>
              <a:rPr lang="sr-Cyrl-RS" sz="1800" dirty="0" smtClean="0"/>
              <a:t>Санација пожара на градској депонији.</a:t>
            </a:r>
            <a:endParaRPr lang="sr-Cyrl-RS" dirty="0" smtClean="0"/>
          </a:p>
          <a:p>
            <a:pPr>
              <a:buNone/>
            </a:pPr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6" name="Picture 5" descr="Program 6 - Sme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495800"/>
            <a:ext cx="2963333" cy="2133600"/>
          </a:xfrm>
          <a:prstGeom prst="rect">
            <a:avLst/>
          </a:prstGeom>
        </p:spPr>
      </p:pic>
      <p:pic>
        <p:nvPicPr>
          <p:cNvPr id="7" name="Picture 6" descr="Program 6 - I lepo i cisto i korisno.jpg"/>
          <p:cNvPicPr>
            <a:picLocks noChangeAspect="1"/>
          </p:cNvPicPr>
          <p:nvPr/>
        </p:nvPicPr>
        <p:blipFill>
          <a:blip r:embed="rId3" cstate="print"/>
          <a:srcRect t="3125" b="9375"/>
          <a:stretch>
            <a:fillRect/>
          </a:stretch>
        </p:blipFill>
        <p:spPr>
          <a:xfrm>
            <a:off x="3352800" y="4419600"/>
            <a:ext cx="4064000" cy="2133600"/>
          </a:xfrm>
          <a:prstGeom prst="rect">
            <a:avLst/>
          </a:prstGeom>
        </p:spPr>
      </p:pic>
      <p:pic>
        <p:nvPicPr>
          <p:cNvPr id="8" name="Picture 7" descr="Program 6 - Kontejneri.jpg"/>
          <p:cNvPicPr>
            <a:picLocks noChangeAspect="1"/>
          </p:cNvPicPr>
          <p:nvPr/>
        </p:nvPicPr>
        <p:blipFill>
          <a:blip r:embed="rId4" cstate="print"/>
          <a:srcRect r="37864"/>
          <a:stretch>
            <a:fillRect/>
          </a:stretch>
        </p:blipFill>
        <p:spPr>
          <a:xfrm>
            <a:off x="7119150" y="4495800"/>
            <a:ext cx="14914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62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76312"/>
          </a:xfrm>
        </p:spPr>
        <p:txBody>
          <a:bodyPr>
            <a:noAutofit/>
          </a:bodyPr>
          <a:lstStyle/>
          <a:p>
            <a:r>
              <a:rPr lang="sr-Cyrl-RS" sz="3300" b="1" dirty="0"/>
              <a:t>ПРОГРАМ 7.</a:t>
            </a:r>
            <a:r>
              <a:rPr lang="sr-Cyrl-RS" sz="3300" dirty="0"/>
              <a:t> </a:t>
            </a:r>
            <a:r>
              <a:rPr lang="sr-Cyrl-RS" sz="3300" dirty="0">
                <a:solidFill>
                  <a:srgbClr val="C00000"/>
                </a:solidFill>
              </a:rPr>
              <a:t>Организација саобраћаја и саобраћајна инфраструктура</a:t>
            </a:r>
            <a:endParaRPr lang="sr-Latn-RS" sz="3300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86660" y="1219200"/>
            <a:ext cx="8595360" cy="2900958"/>
          </a:xfrm>
        </p:spPr>
        <p:txBody>
          <a:bodyPr>
            <a:normAutofit fontScale="92500" lnSpcReduction="20000"/>
          </a:bodyPr>
          <a:lstStyle/>
          <a:p>
            <a:endParaRPr lang="sr-Cyrl-RS" dirty="0"/>
          </a:p>
          <a:p>
            <a:pPr algn="just">
              <a:buFont typeface="Wingdings" pitchFamily="2" charset="2"/>
              <a:buChar char="q"/>
            </a:pPr>
            <a:r>
              <a:rPr lang="sr-Cyrl-RS" sz="2000" dirty="0" smtClean="0"/>
              <a:t> </a:t>
            </a:r>
            <a:r>
              <a:rPr lang="sr-Cyrl-RS" dirty="0" smtClean="0"/>
              <a:t>Укупно утрошено</a:t>
            </a:r>
            <a:r>
              <a:rPr lang="en-US" dirty="0" smtClean="0"/>
              <a:t> 33,592,984 </a:t>
            </a:r>
            <a:r>
              <a:rPr lang="sr-Cyrl-RS" dirty="0" smtClean="0"/>
              <a:t>динара</a:t>
            </a:r>
            <a:endParaRPr lang="sr-Cyrl-RS" sz="1800" dirty="0" smtClean="0"/>
          </a:p>
          <a:p>
            <a:pPr algn="just"/>
            <a:r>
              <a:rPr lang="sr-Cyrl-RS" sz="1500" dirty="0" smtClean="0"/>
              <a:t>Сврха програма је у</a:t>
            </a:r>
            <a:r>
              <a:rPr lang="ru-RU" sz="1500" dirty="0" smtClean="0"/>
              <a:t>напређење </a:t>
            </a:r>
            <a:r>
              <a:rPr lang="ru-RU" sz="1500" dirty="0"/>
              <a:t>организације саобраћаја </a:t>
            </a:r>
            <a:r>
              <a:rPr lang="en-US" sz="1500" dirty="0"/>
              <a:t>и </a:t>
            </a:r>
            <a:r>
              <a:rPr lang="en-US" sz="1500" dirty="0" err="1"/>
              <a:t>унапређење</a:t>
            </a:r>
            <a:r>
              <a:rPr lang="en-US" sz="1500" dirty="0"/>
              <a:t> </a:t>
            </a:r>
            <a:r>
              <a:rPr lang="en-US" sz="1500" dirty="0" err="1"/>
              <a:t>саобраћајне</a:t>
            </a:r>
            <a:r>
              <a:rPr lang="en-US" sz="1500" dirty="0"/>
              <a:t> </a:t>
            </a:r>
            <a:r>
              <a:rPr lang="en-US" sz="1500" dirty="0" err="1"/>
              <a:t>инфраструктуре</a:t>
            </a:r>
            <a:r>
              <a:rPr lang="en-US" sz="1500" dirty="0"/>
              <a:t> </a:t>
            </a:r>
            <a:r>
              <a:rPr lang="ru-RU" sz="1500" dirty="0"/>
              <a:t>у локалној самоуправи.</a:t>
            </a:r>
            <a:endParaRPr lang="sr-Cyrl-RS" sz="1500" dirty="0"/>
          </a:p>
          <a:p>
            <a:pPr marL="109728" indent="0">
              <a:buNone/>
            </a:pPr>
            <a:r>
              <a:rPr lang="ru-RU" sz="1200" dirty="0" smtClean="0"/>
              <a:t>Одржавање улица и путева на територији општине Кучево, подразумева извођење радова којима се обезбеђује несметано и безбедно oдвијање саобраћаја, чува и унапређује употребна вредност улица,путева,тргова,платоа и слично,управљање ,одржавање,реконструкција и изградња општинских и некатегорисаних путева  улица и других објеката саобраћајне инфраструктуре од значаја за општину,постављање и одржавање саобраћајне сигнализације и путне опреме.А нарочито редовно одржавање путева и санирање оштећења ; одржавање путног појаса ; периодично одржавање -радови на  одржавању коловозне конструкције (постављање шљунчаног односно туцаничног застора на неасфалтираним путевима,обрада површине коловозног застора,корекција облика постојећег застора или коловоза или крпљење рупа асфалтном масом), ископ канала и одржавање истих поред саобраћајница које су  у надлежности општине Кучево, израђивање пропусних канала и пропуста, као и израда плочастих пропуста</a:t>
            </a:r>
            <a:r>
              <a:rPr lang="en-US" sz="1200" dirty="0" smtClean="0"/>
              <a:t>.</a:t>
            </a:r>
          </a:p>
          <a:p>
            <a:pPr marL="109728" indent="0">
              <a:buNone/>
            </a:pPr>
            <a:r>
              <a:rPr lang="ru-RU" sz="1200" dirty="0" smtClean="0"/>
              <a:t>На територији општине Кучево у приградском превозу утврђује се право на бесплатан превоз свих категорија корисника. Разлог за доношење ове Одлуке је што је становништво општине Кучево углавном старије, а постоји и велики број социјално угрожених према евиденцији Центра за социјални рад. Велики део пензионера у општини Кучево има јако мало примања, док су просечна примања у општини Кучево испод републичког просека. Аутобуски превоз на локалним линијама, сем деце, углавном користе старији који нису у могућности да управљају возилима, те ће ове мере истима вишеструко користити, као и свим осталима који користе приградски превоз.</a:t>
            </a:r>
            <a:endParaRPr lang="en-US" sz="1200" dirty="0" smtClean="0"/>
          </a:p>
          <a:p>
            <a:pPr marL="109728" indent="0">
              <a:buNone/>
            </a:pPr>
            <a:endParaRPr lang="en-US" sz="1100" dirty="0" smtClean="0"/>
          </a:p>
          <a:p>
            <a:pPr marL="109728" indent="0">
              <a:buNone/>
            </a:pPr>
            <a:endParaRPr lang="sr-Cyrl-RS" sz="1600" dirty="0"/>
          </a:p>
        </p:txBody>
      </p:sp>
      <p:sp>
        <p:nvSpPr>
          <p:cNvPr id="6" name="Rectangle 5"/>
          <p:cNvSpPr/>
          <p:nvPr/>
        </p:nvSpPr>
        <p:spPr>
          <a:xfrm>
            <a:off x="152400" y="60960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>
              <a:solidFill>
                <a:prstClr val="black"/>
              </a:solidFill>
            </a:endParaRPr>
          </a:p>
        </p:txBody>
      </p:sp>
      <p:pic>
        <p:nvPicPr>
          <p:cNvPr id="5122" name="Picture 2" descr="IMG_20220818_090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5" y="4114800"/>
            <a:ext cx="415263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kucevo.rs/wp-content/uploads/2022/07/Photo0494-263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097595"/>
            <a:ext cx="1981200" cy="26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kucevo.rs/media/eBILTEN%202022/OK%20-%20Rekonstrukcija%20magistralnog%20puta%20u%20MU%20(08_06_2022)%20(D)%20I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-668" r="1000" b="668"/>
          <a:stretch/>
        </p:blipFill>
        <p:spPr bwMode="auto">
          <a:xfrm>
            <a:off x="6629401" y="4097595"/>
            <a:ext cx="2357791" cy="26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277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381000"/>
            <a:ext cx="8591550" cy="838200"/>
          </a:xfrm>
        </p:spPr>
        <p:txBody>
          <a:bodyPr>
            <a:noAutofit/>
          </a:bodyPr>
          <a:lstStyle/>
          <a:p>
            <a:r>
              <a:rPr lang="sr-Cyrl-RS" b="1" dirty="0"/>
              <a:t>ПРОГРАМ 8.</a:t>
            </a:r>
            <a:r>
              <a:rPr lang="sr-Cyrl-RS" dirty="0"/>
              <a:t> </a:t>
            </a:r>
            <a:r>
              <a:rPr lang="sr-Cyrl-RS" dirty="0">
                <a:solidFill>
                  <a:srgbClr val="C00000"/>
                </a:solidFill>
              </a:rPr>
              <a:t>Предшколско васпитање и образовање</a:t>
            </a:r>
            <a:endParaRPr lang="sr-Latn-RS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143000"/>
            <a:ext cx="8595360" cy="381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Cyrl-RS" dirty="0" smtClean="0"/>
              <a:t> </a:t>
            </a:r>
            <a:r>
              <a:rPr lang="sr-Cyrl-RS" sz="1400" dirty="0" smtClean="0"/>
              <a:t>Укупно утрошено: 75,440,773 </a:t>
            </a:r>
            <a:r>
              <a:rPr lang="sr-Cyrl-RS" sz="1400" dirty="0"/>
              <a:t>динара</a:t>
            </a:r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267808" y="4187400"/>
            <a:ext cx="8562976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sr-Cyrl-CS" sz="1200" dirty="0" smtClean="0">
                <a:solidFill>
                  <a:prstClr val="black"/>
                </a:solidFill>
              </a:rPr>
              <a:t>Одобреним средствима из буџета Општине Кучево извршена </a:t>
            </a:r>
            <a:r>
              <a:rPr lang="sr-Cyrl-CS" sz="1200" dirty="0">
                <a:solidFill>
                  <a:prstClr val="black"/>
                </a:solidFill>
              </a:rPr>
              <a:t>су </a:t>
            </a:r>
            <a:r>
              <a:rPr lang="sr-Cyrl-CS" sz="1200" dirty="0" smtClean="0">
                <a:solidFill>
                  <a:prstClr val="black"/>
                </a:solidFill>
              </a:rPr>
              <a:t>улагања у </a:t>
            </a:r>
            <a:r>
              <a:rPr lang="sr-Cyrl-CS" sz="1200" dirty="0">
                <a:solidFill>
                  <a:prstClr val="black"/>
                </a:solidFill>
              </a:rPr>
              <a:t>објекту </a:t>
            </a:r>
            <a:r>
              <a:rPr lang="sr-Cyrl-CS" sz="1200" dirty="0" smtClean="0">
                <a:solidFill>
                  <a:prstClr val="black"/>
                </a:solidFill>
              </a:rPr>
              <a:t>Предшколске установе „Лане“ </a:t>
            </a:r>
            <a:r>
              <a:rPr lang="sr-Cyrl-CS" sz="1200" dirty="0">
                <a:solidFill>
                  <a:prstClr val="black"/>
                </a:solidFill>
              </a:rPr>
              <a:t>у </a:t>
            </a:r>
            <a:r>
              <a:rPr lang="sr-Cyrl-CS" sz="1200" dirty="0" smtClean="0">
                <a:solidFill>
                  <a:prstClr val="black"/>
                </a:solidFill>
              </a:rPr>
              <a:t>Кучеву. </a:t>
            </a:r>
            <a:r>
              <a:rPr lang="sr-Cyrl-CS" sz="1200" dirty="0">
                <a:solidFill>
                  <a:prstClr val="black"/>
                </a:solidFill>
              </a:rPr>
              <a:t>Улагањем у објекат створени су адекватни услови </a:t>
            </a:r>
            <a:r>
              <a:rPr lang="sr-Cyrl-CS" sz="1200" dirty="0" smtClean="0">
                <a:solidFill>
                  <a:prstClr val="black"/>
                </a:solidFill>
              </a:rPr>
              <a:t>за васпитно-образовни </a:t>
            </a:r>
            <a:r>
              <a:rPr lang="sr-Cyrl-CS" sz="1200" dirty="0">
                <a:solidFill>
                  <a:prstClr val="black"/>
                </a:solidFill>
              </a:rPr>
              <a:t>рад са децом. Број деце уписане у ПУ </a:t>
            </a:r>
            <a:r>
              <a:rPr lang="sr-Cyrl-CS" sz="1200" dirty="0" smtClean="0">
                <a:solidFill>
                  <a:prstClr val="black"/>
                </a:solidFill>
              </a:rPr>
              <a:t>„Лане“ </a:t>
            </a:r>
            <a:r>
              <a:rPr lang="sr-Cyrl-CS" sz="1200" dirty="0">
                <a:solidFill>
                  <a:prstClr val="black"/>
                </a:solidFill>
              </a:rPr>
              <a:t>је </a:t>
            </a:r>
            <a:r>
              <a:rPr lang="en-US" sz="1200" dirty="0" smtClean="0">
                <a:solidFill>
                  <a:prstClr val="black"/>
                </a:solidFill>
              </a:rPr>
              <a:t>100% </a:t>
            </a:r>
            <a:r>
              <a:rPr lang="sr-Cyrl-RS" sz="1200" dirty="0" smtClean="0">
                <a:solidFill>
                  <a:prstClr val="black"/>
                </a:solidFill>
              </a:rPr>
              <a:t>у односу на укупан број пријављене деце.</a:t>
            </a:r>
            <a:r>
              <a:rPr lang="ru-RU" sz="1200" dirty="0" smtClean="0">
                <a:solidFill>
                  <a:prstClr val="black"/>
                </a:solidFill>
              </a:rPr>
              <a:t> Основе програма предшколског васпитања и образовања  је документ којим се дефинише концепција васпитања и образовања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предшколске деце. Он представља оквир за:</a:t>
            </a:r>
          </a:p>
        </p:txBody>
      </p:sp>
      <p:pic>
        <p:nvPicPr>
          <p:cNvPr id="9" name="Picture 8" descr="Program 8 - PU Lane,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8259" y="5334000"/>
            <a:ext cx="1152525" cy="990601"/>
          </a:xfrm>
          <a:prstGeom prst="rect">
            <a:avLst/>
          </a:prstGeom>
        </p:spPr>
      </p:pic>
      <p:pic>
        <p:nvPicPr>
          <p:cNvPr id="1028" name="Picture 4" descr="100658670_616920462511948_7670679846829162496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37855"/>
            <a:ext cx="3810000" cy="22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beležavanje dečije nedelje u opštini Kučev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08067"/>
            <a:ext cx="3886199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6546" y="5018397"/>
            <a:ext cx="8445500" cy="1954381"/>
          </a:xfrm>
          <a:prstGeom prst="rect">
            <a:avLst/>
          </a:prstGeom>
          <a:noFill/>
        </p:spPr>
        <p:txBody>
          <a:bodyPr wrap="square" numCol="2" spcCol="144000" rtlCol="0">
            <a:sp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</a:rPr>
              <a:t>- израду и развијање програма васпитно-образовног рада на нивоу предшколске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</a:rPr>
              <a:t>установе,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</a:rPr>
              <a:t>- развијање реалног програма на нивоу васпитне групе,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</a:rPr>
              <a:t>- развијање различитих програма и облика у предшколском васпитању и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</a:rPr>
              <a:t>образовању</a:t>
            </a:r>
            <a:r>
              <a:rPr lang="ru-RU" sz="1200" dirty="0" smtClean="0">
                <a:solidFill>
                  <a:prstClr val="black"/>
                </a:solidFill>
              </a:rPr>
              <a:t>,</a:t>
            </a:r>
            <a:endParaRPr lang="ru-RU" sz="1200" dirty="0">
              <a:solidFill>
                <a:prstClr val="black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израду </a:t>
            </a:r>
            <a:r>
              <a:rPr lang="ru-RU" sz="1200" dirty="0">
                <a:solidFill>
                  <a:prstClr val="black"/>
                </a:solidFill>
              </a:rPr>
              <a:t>критеријума за праћење и вредновање квалитета </a:t>
            </a:r>
            <a:endParaRPr lang="en-US" sz="1200" dirty="0" smtClean="0">
              <a:solidFill>
                <a:prstClr val="black"/>
              </a:solidFill>
            </a:endParaRPr>
          </a:p>
          <a:p>
            <a:pPr algn="just"/>
            <a:endParaRPr lang="en-US" sz="1200" dirty="0" smtClean="0">
              <a:solidFill>
                <a:prstClr val="black"/>
              </a:solidFill>
            </a:endParaRPr>
          </a:p>
          <a:p>
            <a:pPr algn="just"/>
            <a:endParaRPr lang="en-US" sz="1200" dirty="0">
              <a:solidFill>
                <a:prstClr val="black"/>
              </a:solidFill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</a:rPr>
              <a:t>предшколскогваспитања </a:t>
            </a:r>
            <a:r>
              <a:rPr lang="ru-RU" sz="1200" dirty="0">
                <a:solidFill>
                  <a:prstClr val="black"/>
                </a:solidFill>
              </a:rPr>
              <a:t>и образовања,</a:t>
            </a:r>
          </a:p>
          <a:p>
            <a:pPr algn="just"/>
            <a:r>
              <a:rPr lang="ru-RU" sz="1200" dirty="0" smtClean="0">
                <a:solidFill>
                  <a:prstClr val="black"/>
                </a:solidFill>
              </a:rPr>
              <a:t>- </a:t>
            </a:r>
            <a:r>
              <a:rPr lang="ru-RU" sz="1200" dirty="0">
                <a:solidFill>
                  <a:prstClr val="black"/>
                </a:solidFill>
              </a:rPr>
              <a:t>унапређивање и развој предшколске установе и делатности у целини,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</a:rPr>
              <a:t>- остваривање континуитета предшколског и основношколског васпитања и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</a:rPr>
              <a:t>образовања,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</a:rPr>
              <a:t>- израду пратећих ресурса којима се операционализује и конкретизује </a:t>
            </a:r>
            <a:r>
              <a:rPr lang="ru-RU" sz="1200" dirty="0" smtClean="0">
                <a:solidFill>
                  <a:prstClr val="black"/>
                </a:solidFill>
              </a:rPr>
              <a:t>концепција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65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52400"/>
            <a:ext cx="8591550" cy="609601"/>
          </a:xfrm>
        </p:spPr>
        <p:txBody>
          <a:bodyPr>
            <a:noAutofit/>
          </a:bodyPr>
          <a:lstStyle/>
          <a:p>
            <a:r>
              <a:rPr lang="sr-Cyrl-RS" b="1" dirty="0"/>
              <a:t>ПРОГРАМ 9.</a:t>
            </a:r>
            <a:r>
              <a:rPr lang="sr-Cyrl-RS" dirty="0"/>
              <a:t> </a:t>
            </a:r>
            <a:r>
              <a:rPr lang="sr-Cyrl-RS" dirty="0">
                <a:solidFill>
                  <a:srgbClr val="C00000"/>
                </a:solidFill>
              </a:rPr>
              <a:t>Основно образовање и васпитање</a:t>
            </a:r>
            <a:endParaRPr lang="sr-Latn-RS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143000"/>
            <a:ext cx="8595360" cy="685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Cyrl-RS" dirty="0" smtClean="0"/>
              <a:t> Укупно утрошено: </a:t>
            </a:r>
            <a:r>
              <a:rPr lang="en-US" dirty="0"/>
              <a:t>70,429,184 </a:t>
            </a:r>
            <a:r>
              <a:rPr lang="sr-Cyrl-RS" dirty="0" smtClean="0"/>
              <a:t>динара</a:t>
            </a:r>
            <a:endParaRPr lang="sr-Cyrl-RS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304800" y="1813173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 smtClean="0">
                <a:solidFill>
                  <a:prstClr val="black"/>
                </a:solidFill>
              </a:rPr>
              <a:t>Програм се спроводи у циљу доступности основног образовања и васпитања свој деци на територији општине Кучево. Средства су утрошена ради нормалног функционисања процеса наставе и васпитног рада. Број обухвата деце основним образовањем је 785.</a:t>
            </a:r>
            <a:endParaRPr lang="sr-Latn-RS" dirty="0">
              <a:solidFill>
                <a:prstClr val="black"/>
              </a:solidFill>
            </a:endParaRPr>
          </a:p>
        </p:txBody>
      </p:sp>
      <p:pic>
        <p:nvPicPr>
          <p:cNvPr id="3076" name="Picture 4" descr="DSCN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1" y="3429000"/>
            <a:ext cx="4026130" cy="30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vi septem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419647"/>
            <a:ext cx="4038601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06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52399"/>
            <a:ext cx="8591550" cy="609601"/>
          </a:xfrm>
        </p:spPr>
        <p:txBody>
          <a:bodyPr>
            <a:noAutofit/>
          </a:bodyPr>
          <a:lstStyle/>
          <a:p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>ПРОГРАМ </a:t>
            </a:r>
            <a:r>
              <a:rPr lang="sr-Cyrl-RS" b="1" dirty="0"/>
              <a:t>10. </a:t>
            </a:r>
            <a:r>
              <a:rPr lang="sr-Cyrl-RS" dirty="0">
                <a:solidFill>
                  <a:srgbClr val="C00000"/>
                </a:solidFill>
              </a:rPr>
              <a:t>Средње образовање и васпитање</a:t>
            </a:r>
            <a:endParaRPr lang="sr-Latn-RS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143000"/>
            <a:ext cx="8595360" cy="53035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Cyrl-RS" dirty="0" smtClean="0"/>
              <a:t> Укупно утрошено: </a:t>
            </a:r>
            <a:r>
              <a:rPr lang="en-US" dirty="0"/>
              <a:t>4,357,888 </a:t>
            </a:r>
            <a:r>
              <a:rPr lang="sr-Cyrl-RS" dirty="0" smtClean="0"/>
              <a:t> </a:t>
            </a:r>
            <a:r>
              <a:rPr lang="sr-Cyrl-RS" dirty="0"/>
              <a:t>динара</a:t>
            </a:r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304800" y="1752600"/>
            <a:ext cx="8534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dirty="0" smtClean="0">
                <a:solidFill>
                  <a:prstClr val="black"/>
                </a:solidFill>
              </a:rPr>
              <a:t>Пружање средњег образовања и усавршавање ученика на смеровима:</a:t>
            </a:r>
          </a:p>
          <a:p>
            <a:pPr algn="just">
              <a:buFontTx/>
              <a:buChar char="-"/>
            </a:pPr>
            <a:r>
              <a:rPr lang="sr-Cyrl-RS" sz="1600" dirty="0" smtClean="0">
                <a:solidFill>
                  <a:prstClr val="black"/>
                </a:solidFill>
              </a:rPr>
              <a:t> финансијски администратор, </a:t>
            </a:r>
          </a:p>
          <a:p>
            <a:pPr algn="just">
              <a:buFontTx/>
              <a:buChar char="-"/>
            </a:pPr>
            <a:r>
              <a:rPr lang="sr-Cyrl-RS" sz="1600" dirty="0" smtClean="0">
                <a:solidFill>
                  <a:prstClr val="black"/>
                </a:solidFill>
              </a:rPr>
              <a:t> шумарски техничар, </a:t>
            </a:r>
          </a:p>
          <a:p>
            <a:pPr algn="just">
              <a:buFontTx/>
              <a:buChar char="-"/>
            </a:pPr>
            <a:r>
              <a:rPr lang="sr-Cyrl-RS" sz="1600" dirty="0" smtClean="0">
                <a:solidFill>
                  <a:prstClr val="black"/>
                </a:solidFill>
              </a:rPr>
              <a:t> конобар и кувар, </a:t>
            </a:r>
          </a:p>
          <a:p>
            <a:pPr algn="just"/>
            <a:r>
              <a:rPr lang="sr-Cyrl-RS" sz="1600" dirty="0" smtClean="0">
                <a:solidFill>
                  <a:prstClr val="black"/>
                </a:solidFill>
              </a:rPr>
              <a:t>ради унапређења и оспособљавања будућег кадра за наставак даљег школовања или обављања стручних послова. Број деце обухваћен средњим образовањем је 153 .</a:t>
            </a:r>
            <a:endParaRPr lang="sr-Latn-RS" sz="1600" dirty="0">
              <a:solidFill>
                <a:prstClr val="black"/>
              </a:solidFill>
            </a:endParaRPr>
          </a:p>
        </p:txBody>
      </p:sp>
      <p:pic>
        <p:nvPicPr>
          <p:cNvPr id="6" name="Picture 5" descr="Program 10 - Srednja skola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67150"/>
            <a:ext cx="3581400" cy="2686050"/>
          </a:xfrm>
          <a:prstGeom prst="rect">
            <a:avLst/>
          </a:prstGeom>
        </p:spPr>
      </p:pic>
      <p:pic>
        <p:nvPicPr>
          <p:cNvPr id="7" name="Picture 6" descr="Program 10 - Srednja sk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860890"/>
            <a:ext cx="4676116" cy="269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02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76200"/>
            <a:ext cx="8591550" cy="685801"/>
          </a:xfrm>
        </p:spPr>
        <p:txBody>
          <a:bodyPr>
            <a:noAutofit/>
          </a:bodyPr>
          <a:lstStyle/>
          <a:p>
            <a:r>
              <a:rPr lang="sr-Cyrl-RS" sz="3500" dirty="0" smtClean="0"/>
              <a:t/>
            </a:r>
            <a:br>
              <a:rPr lang="sr-Cyrl-RS" sz="3500" dirty="0" smtClean="0"/>
            </a:br>
            <a:r>
              <a:rPr lang="sr-Cyrl-RS" sz="3500" dirty="0" smtClean="0"/>
              <a:t/>
            </a:r>
            <a:br>
              <a:rPr lang="sr-Cyrl-RS" sz="3500" dirty="0" smtClean="0"/>
            </a:br>
            <a:r>
              <a:rPr lang="sr-Cyrl-RS" b="1" dirty="0" smtClean="0"/>
              <a:t>ПРОГРАМ </a:t>
            </a:r>
            <a:r>
              <a:rPr lang="sr-Cyrl-RS" b="1" dirty="0"/>
              <a:t>11. </a:t>
            </a:r>
            <a:r>
              <a:rPr lang="sr-Cyrl-RS" dirty="0">
                <a:solidFill>
                  <a:srgbClr val="C00000"/>
                </a:solidFill>
              </a:rPr>
              <a:t>Социјална и дечија заштита</a:t>
            </a:r>
            <a:endParaRPr lang="sr-Latn-RS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143000"/>
            <a:ext cx="8595360" cy="609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Cyrl-RS" dirty="0" smtClean="0"/>
              <a:t> </a:t>
            </a:r>
            <a:r>
              <a:rPr lang="sr-Cyrl-RS" sz="1800" dirty="0" smtClean="0"/>
              <a:t>Укупно утрошено: </a:t>
            </a:r>
            <a:r>
              <a:rPr lang="en-US" sz="1800" dirty="0"/>
              <a:t>33,669,085 </a:t>
            </a:r>
            <a:r>
              <a:rPr lang="sr-Cyrl-RS" sz="1800" dirty="0" smtClean="0"/>
              <a:t> </a:t>
            </a:r>
            <a:r>
              <a:rPr lang="sr-Cyrl-RS" sz="1800" dirty="0"/>
              <a:t>динара</a:t>
            </a:r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304800" y="1524000"/>
            <a:ext cx="8534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prstClr val="black"/>
                </a:solidFill>
              </a:rPr>
              <a:t>Циљ програма је: повећање доступности права и услуга социјалне заштите, унапређење заштите сиромашних, социјално деловање - олакшање људске патње пружањем неопходне ургентне  помоћи лицима у невољи, развијањем солидарности међу људима, организовање различитих облика помоћи, унапређење услуга социјалне заштите за децу и породицу,</a:t>
            </a:r>
            <a:r>
              <a:rPr lang="ru-RU" sz="1200" dirty="0" smtClean="0">
                <a:solidFill>
                  <a:prstClr val="black"/>
                </a:solidFill>
              </a:rPr>
              <a:t> побољшање квалитетета социјалне Заштите угроженим групама</a:t>
            </a:r>
            <a:r>
              <a:rPr lang="sr-Cyrl-CS" sz="1200" dirty="0" smtClean="0">
                <a:solidFill>
                  <a:prstClr val="black"/>
                </a:solidFill>
              </a:rPr>
              <a:t>. Програм обухвата:</a:t>
            </a:r>
          </a:p>
          <a:p>
            <a:r>
              <a:rPr lang="sr-Cyrl-CS" sz="1200" dirty="0" smtClean="0">
                <a:solidFill>
                  <a:prstClr val="black"/>
                </a:solidFill>
              </a:rPr>
              <a:t>-Једнократне помоћи и други облици</a:t>
            </a:r>
          </a:p>
          <a:p>
            <a:r>
              <a:rPr lang="sr-Cyrl-CS" sz="1200" dirty="0" smtClean="0">
                <a:solidFill>
                  <a:prstClr val="black"/>
                </a:solidFill>
              </a:rPr>
              <a:t>-Подршку деци и породици са децом</a:t>
            </a:r>
          </a:p>
          <a:p>
            <a:r>
              <a:rPr lang="sr-Cyrl-CS" sz="1200" dirty="0" smtClean="0">
                <a:solidFill>
                  <a:prstClr val="black"/>
                </a:solidFill>
              </a:rPr>
              <a:t>-Активности Црвеног крста</a:t>
            </a:r>
          </a:p>
          <a:p>
            <a:r>
              <a:rPr lang="sr-Cyrl-CS" sz="1200" dirty="0" smtClean="0">
                <a:solidFill>
                  <a:prstClr val="black"/>
                </a:solidFill>
              </a:rPr>
              <a:t>-Обављање делатности установа социјалне заштите</a:t>
            </a:r>
          </a:p>
          <a:p>
            <a:pPr>
              <a:buFontTx/>
              <a:buChar char="-"/>
            </a:pPr>
            <a:r>
              <a:rPr lang="sr-Cyrl-CS" sz="1200" dirty="0" smtClean="0">
                <a:solidFill>
                  <a:prstClr val="black"/>
                </a:solidFill>
              </a:rPr>
              <a:t>Пројекат „Помоћ у кући за старија лица,,</a:t>
            </a:r>
          </a:p>
          <a:p>
            <a:pPr>
              <a:buFontTx/>
              <a:buChar char="-"/>
            </a:pPr>
            <a:r>
              <a:rPr lang="sr-Cyrl-CS" sz="1200" dirty="0" smtClean="0">
                <a:solidFill>
                  <a:prstClr val="black"/>
                </a:solidFill>
              </a:rPr>
              <a:t>Пројекат ,,Лични пратилац  детета,,</a:t>
            </a:r>
          </a:p>
          <a:p>
            <a:pPr>
              <a:buFontTx/>
              <a:buChar char="-"/>
            </a:pPr>
            <a:r>
              <a:rPr lang="sr-Cyrl-CS" sz="1200" dirty="0" smtClean="0">
                <a:solidFill>
                  <a:prstClr val="black"/>
                </a:solidFill>
              </a:rPr>
              <a:t>Циљ је побољшање квалитета  социјалне заштите угроженим групама.</a:t>
            </a:r>
            <a:r>
              <a:rPr lang="sr-Cyrl-CS" sz="1100" dirty="0">
                <a:solidFill>
                  <a:prstClr val="black"/>
                </a:solidFill>
              </a:rPr>
              <a:t>	</a:t>
            </a:r>
            <a:r>
              <a:rPr lang="sr-Cyrl-CS" sz="1600" dirty="0">
                <a:solidFill>
                  <a:prstClr val="black"/>
                </a:solidFill>
              </a:rPr>
              <a:t>	</a:t>
            </a:r>
            <a:r>
              <a:rPr lang="sr-Cyrl-CS" dirty="0">
                <a:solidFill>
                  <a:prstClr val="black"/>
                </a:solidFill>
              </a:rPr>
              <a:t>		</a:t>
            </a:r>
            <a:endParaRPr lang="sr-Latn-RS" dirty="0">
              <a:solidFill>
                <a:prstClr val="black"/>
              </a:solidFill>
            </a:endParaRPr>
          </a:p>
          <a:p>
            <a:r>
              <a:rPr lang="sr-Cyrl-CS" b="1" dirty="0">
                <a:solidFill>
                  <a:prstClr val="black"/>
                </a:solidFill>
              </a:rPr>
              <a:t>		</a:t>
            </a:r>
            <a:endParaRPr lang="sr-Latn-RS" dirty="0">
              <a:solidFill>
                <a:prstClr val="black"/>
              </a:solidFill>
            </a:endParaRPr>
          </a:p>
        </p:txBody>
      </p:sp>
      <p:pic>
        <p:nvPicPr>
          <p:cNvPr id="10" name="Picture 9" descr="Program 11 - Centar za socijalni rad Kucevo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5105400"/>
            <a:ext cx="3665911" cy="1573649"/>
          </a:xfrm>
          <a:prstGeom prst="rect">
            <a:avLst/>
          </a:prstGeom>
        </p:spPr>
      </p:pic>
      <p:pic>
        <p:nvPicPr>
          <p:cNvPr id="2052" name="Picture 4" descr="305665078_171033822146761_8208543116378948642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84151"/>
            <a:ext cx="4419600" cy="299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otpisani ugovori sa studentima koje će stipendirati opština Kučevo ~  Popor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4962"/>
            <a:ext cx="3658984" cy="27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414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52400"/>
            <a:ext cx="8591550" cy="609600"/>
          </a:xfrm>
        </p:spPr>
        <p:txBody>
          <a:bodyPr>
            <a:noAutofit/>
          </a:bodyPr>
          <a:lstStyle/>
          <a:p>
            <a:r>
              <a:rPr lang="sr-Cyrl-RS" b="1" dirty="0"/>
              <a:t>ПРОГРАМ 12. </a:t>
            </a:r>
            <a:r>
              <a:rPr lang="sr-Cyrl-RS" dirty="0">
                <a:solidFill>
                  <a:srgbClr val="C00000"/>
                </a:solidFill>
              </a:rPr>
              <a:t>Здравствена заштита</a:t>
            </a:r>
            <a:endParaRPr lang="sr-Latn-RS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43840" y="1061709"/>
            <a:ext cx="8595360" cy="533909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Cyrl-RS" dirty="0" smtClean="0"/>
              <a:t> Укупно утрошено: </a:t>
            </a:r>
            <a:r>
              <a:rPr lang="en-US" dirty="0"/>
              <a:t>21,064,179 </a:t>
            </a:r>
            <a:r>
              <a:rPr lang="sr-Cyrl-RS" dirty="0" smtClean="0"/>
              <a:t> динара</a:t>
            </a:r>
          </a:p>
          <a:p>
            <a:pPr>
              <a:buNone/>
            </a:pPr>
            <a:endParaRPr lang="sr-Cyrl-RS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534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400" dirty="0" smtClean="0">
                <a:solidFill>
                  <a:prstClr val="black"/>
                </a:solidFill>
              </a:rPr>
              <a:t>Унапређење здравствене заштите је на првом месту збрињавања наших грађана и она обухвата: доступност здравствене заштите за најстарије и најудаљеније становнике, подизање квалитета здравствених услуга, смањење времена чекања, стављање превентиве као приоритет унапређења здравствене заштите.</a:t>
            </a:r>
            <a:r>
              <a:rPr lang="ru-RU" sz="1400" dirty="0" smtClean="0">
                <a:solidFill>
                  <a:prstClr val="black"/>
                </a:solidFill>
              </a:rPr>
              <a:t>Извођење грађевинских радова на реконструкцији и енергетској санацији објекта Дома здравља "Бошко Вребалов" у Кучеву</a:t>
            </a:r>
            <a:r>
              <a:rPr lang="sr-Cyrl-CS" sz="1400" dirty="0">
                <a:solidFill>
                  <a:prstClr val="black"/>
                </a:solidFill>
              </a:rPr>
              <a:t>	</a:t>
            </a:r>
            <a:endParaRPr lang="sr-Latn-RS" sz="1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968425"/>
            <a:ext cx="8417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1600" dirty="0" smtClean="0">
                <a:solidFill>
                  <a:prstClr val="black"/>
                </a:solidFill>
              </a:rPr>
              <a:t>Један од циљева је унапређење здравља становништва. Покривеност становништва примарном здравственом заштитом је 100 посто.</a:t>
            </a:r>
            <a:endParaRPr lang="sr-Cyrl-CS" sz="1600" dirty="0">
              <a:solidFill>
                <a:prstClr val="black"/>
              </a:solidFill>
            </a:endParaRPr>
          </a:p>
        </p:txBody>
      </p:sp>
      <p:pic>
        <p:nvPicPr>
          <p:cNvPr id="8" name="Picture 7" descr="Program 11 - Dom zdravlja Kucevo (2).jpg"/>
          <p:cNvPicPr>
            <a:picLocks noChangeAspect="1"/>
          </p:cNvPicPr>
          <p:nvPr/>
        </p:nvPicPr>
        <p:blipFill>
          <a:blip r:embed="rId2" cstate="print"/>
          <a:srcRect l="13559" b="565"/>
          <a:stretch>
            <a:fillRect/>
          </a:stretch>
        </p:blipFill>
        <p:spPr>
          <a:xfrm>
            <a:off x="4953000" y="2743200"/>
            <a:ext cx="3810000" cy="3210859"/>
          </a:xfrm>
          <a:prstGeom prst="rect">
            <a:avLst/>
          </a:prstGeom>
        </p:spPr>
      </p:pic>
      <p:pic>
        <p:nvPicPr>
          <p:cNvPr id="6150" name="Picture 6" descr="Почела реконструкција Дома здравља - e-Kuče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2" y="2752735"/>
            <a:ext cx="4310276" cy="323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40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52400"/>
            <a:ext cx="8591550" cy="619506"/>
          </a:xfrm>
        </p:spPr>
        <p:txBody>
          <a:bodyPr>
            <a:noAutofit/>
          </a:bodyPr>
          <a:lstStyle/>
          <a:p>
            <a:r>
              <a:rPr lang="sr-Cyrl-RS" b="1" dirty="0"/>
              <a:t>ПРОГРАМ 13. </a:t>
            </a:r>
            <a:r>
              <a:rPr lang="sr-Cyrl-RS" dirty="0">
                <a:solidFill>
                  <a:srgbClr val="C00000"/>
                </a:solidFill>
              </a:rPr>
              <a:t>Развој културе и информисања</a:t>
            </a:r>
            <a:endParaRPr lang="sr-Latn-RS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373880" cy="510235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sr-Cyrl-RS" dirty="0" smtClean="0"/>
              <a:t> </a:t>
            </a:r>
            <a:r>
              <a:rPr lang="sr-Cyrl-RS" sz="1600" dirty="0" smtClean="0"/>
              <a:t>Укупно утрошено</a:t>
            </a:r>
            <a:r>
              <a:rPr lang="en-US" sz="1600" dirty="0" smtClean="0"/>
              <a:t>  </a:t>
            </a:r>
            <a:r>
              <a:rPr lang="en-US" dirty="0" smtClean="0"/>
              <a:t>56,482,806</a:t>
            </a:r>
            <a:r>
              <a:rPr lang="en-US" sz="1600" dirty="0" smtClean="0"/>
              <a:t> </a:t>
            </a:r>
            <a:r>
              <a:rPr lang="sr-Cyrl-RS" sz="1600" dirty="0" smtClean="0"/>
              <a:t>динара</a:t>
            </a:r>
          </a:p>
          <a:p>
            <a:pPr>
              <a:buNone/>
            </a:pPr>
            <a:endParaRPr lang="sr-Cyrl-RS" sz="1600" dirty="0"/>
          </a:p>
          <a:p>
            <a:pPr marL="0" indent="0">
              <a:buNone/>
            </a:pPr>
            <a:r>
              <a:rPr lang="sr-Cyrl-RS" sz="1600" dirty="0" smtClean="0"/>
              <a:t>Програм обухвата: </a:t>
            </a:r>
          </a:p>
          <a:p>
            <a:pPr marL="0" indent="0"/>
            <a:r>
              <a:rPr lang="sr-Cyrl-RS" sz="1600" dirty="0" smtClean="0"/>
              <a:t> Функционисање локалних установа културе: Центра за културу „Драган Кецман” Кучево и Библиотеке „Никола Сикимић Максим” Кучево; </a:t>
            </a:r>
          </a:p>
          <a:p>
            <a:pPr marL="0" indent="0"/>
            <a:r>
              <a:rPr lang="sr-Cyrl-RS" sz="1600" dirty="0" smtClean="0"/>
              <a:t> Манифестација:  ,,Хомољски мотиви,,</a:t>
            </a:r>
          </a:p>
          <a:p>
            <a:pPr marL="0" indent="0"/>
            <a:r>
              <a:rPr lang="sr-Cyrl-RS" sz="1600" dirty="0" smtClean="0"/>
              <a:t>Фестивал труба Мирослава Милета Матушића </a:t>
            </a:r>
          </a:p>
          <a:p>
            <a:pPr marL="0" indent="0"/>
            <a:r>
              <a:rPr lang="sr-Cyrl-RS" sz="1600" dirty="0" smtClean="0"/>
              <a:t>Манифестација Михолјски сусрети села</a:t>
            </a:r>
          </a:p>
          <a:p>
            <a:pPr marL="0" indent="0"/>
            <a:r>
              <a:rPr lang="sr-Cyrl-RS" sz="1600" dirty="0" smtClean="0"/>
              <a:t> Организовање књижевних вечери, позоришних представа, биоскопских пројекција, изложби,предавања, наступи фолклорног ансабла итд.</a:t>
            </a:r>
          </a:p>
          <a:p>
            <a:pPr marL="0" indent="0">
              <a:buNone/>
            </a:pPr>
            <a:r>
              <a:rPr lang="sr-Cyrl-RS" sz="1600" dirty="0" smtClean="0"/>
              <a:t>Циљ је обезбедити и очувати културно-</a:t>
            </a:r>
            <a:br>
              <a:rPr lang="sr-Cyrl-RS" sz="1600" dirty="0" smtClean="0"/>
            </a:br>
            <a:r>
              <a:rPr lang="sr-Cyrl-RS" sz="1600" dirty="0" smtClean="0"/>
              <a:t>-историјско наслеђе и укључити што већи број грађана у културна дешавања општине</a:t>
            </a:r>
            <a:endParaRPr lang="sr-Cyrl-RS" sz="1700" dirty="0" smtClean="0"/>
          </a:p>
          <a:p>
            <a:pPr marL="0" indent="0">
              <a:buNone/>
            </a:pPr>
            <a:r>
              <a:rPr lang="sr-Cyrl-RS" sz="1700" dirty="0" smtClean="0"/>
              <a:t>-очување,унапређење и представљање културног-историјског наслеђа,културне разновсности,продукције и стваралаштва у локалној заједници.Остваривање права грађана и информисање и унапређење јавног ивнформисања.</a:t>
            </a:r>
            <a:endParaRPr lang="sr-Cyrl-RS" sz="1700" dirty="0"/>
          </a:p>
        </p:txBody>
      </p:sp>
      <p:pic>
        <p:nvPicPr>
          <p:cNvPr id="5" name="Picture 4" descr="Program 13 - 50. Homoljski motivi.jpg"/>
          <p:cNvPicPr>
            <a:picLocks noChangeAspect="1"/>
          </p:cNvPicPr>
          <p:nvPr/>
        </p:nvPicPr>
        <p:blipFill>
          <a:blip r:embed="rId2" cstate="print"/>
          <a:srcRect l="14000" r="10000"/>
          <a:stretch>
            <a:fillRect/>
          </a:stretch>
        </p:blipFill>
        <p:spPr>
          <a:xfrm>
            <a:off x="4800600" y="1371600"/>
            <a:ext cx="3962400" cy="2235487"/>
          </a:xfrm>
          <a:prstGeom prst="rect">
            <a:avLst/>
          </a:prstGeom>
        </p:spPr>
      </p:pic>
      <p:pic>
        <p:nvPicPr>
          <p:cNvPr id="6" name="Picture 5" descr="Program 13 - Festival Truba Miroslava Mileta Matus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607087"/>
            <a:ext cx="3965168" cy="26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56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76200"/>
            <a:ext cx="8591550" cy="685800"/>
          </a:xfrm>
        </p:spPr>
        <p:txBody>
          <a:bodyPr>
            <a:noAutofit/>
          </a:bodyPr>
          <a:lstStyle/>
          <a:p>
            <a:r>
              <a:rPr lang="sr-Cyrl-RS" b="1" dirty="0"/>
              <a:t>ПРОГРАМ 14. </a:t>
            </a:r>
            <a:r>
              <a:rPr lang="sr-Cyrl-RS" dirty="0">
                <a:solidFill>
                  <a:srgbClr val="C00000"/>
                </a:solidFill>
              </a:rPr>
              <a:t>Развој спорта и омладин</a:t>
            </a:r>
            <a:r>
              <a:rPr lang="sr-Cyrl-RS" sz="3500" dirty="0">
                <a:solidFill>
                  <a:srgbClr val="C00000"/>
                </a:solidFill>
              </a:rPr>
              <a:t>е</a:t>
            </a:r>
            <a:endParaRPr lang="sr-Latn-RS" sz="3500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Cyrl-RS" dirty="0" smtClean="0"/>
              <a:t> Укупно утрошено: </a:t>
            </a:r>
            <a:r>
              <a:rPr lang="en-US" dirty="0"/>
              <a:t>21,557,987 </a:t>
            </a:r>
            <a:r>
              <a:rPr lang="sr-Cyrl-RS" dirty="0" smtClean="0"/>
              <a:t> </a:t>
            </a:r>
            <a:r>
              <a:rPr lang="sr-Cyrl-RS" dirty="0"/>
              <a:t>динара</a:t>
            </a:r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304800" y="4059792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1600" dirty="0" smtClean="0">
                <a:solidFill>
                  <a:prstClr val="black"/>
                </a:solidFill>
              </a:rPr>
              <a:t>Циљ, </a:t>
            </a:r>
            <a:r>
              <a:rPr lang="sr-Cyrl-CS" sz="1600" dirty="0">
                <a:solidFill>
                  <a:prstClr val="black"/>
                </a:solidFill>
              </a:rPr>
              <a:t>обезбеђивање услова за рад и унапређење капацитета спортских организација преко којих се остварује јавни интерес у области спорта у </a:t>
            </a:r>
            <a:r>
              <a:rPr lang="sr-Cyrl-CS" sz="1600" dirty="0" smtClean="0">
                <a:solidFill>
                  <a:prstClr val="black"/>
                </a:solidFill>
              </a:rPr>
              <a:t>општини Кучево, </a:t>
            </a:r>
            <a:r>
              <a:rPr lang="sr-Cyrl-CS" sz="1600" dirty="0">
                <a:solidFill>
                  <a:prstClr val="black"/>
                </a:solidFill>
              </a:rPr>
              <a:t>реализован је у потпуности у односу на план . </a:t>
            </a:r>
            <a:endParaRPr lang="sr-Latn-RS" sz="1600" dirty="0">
              <a:solidFill>
                <a:prstClr val="black"/>
              </a:solidFill>
            </a:endParaRPr>
          </a:p>
          <a:p>
            <a:pPr algn="just"/>
            <a:r>
              <a:rPr lang="sr-Cyrl-CS" sz="1600" dirty="0" smtClean="0">
                <a:solidFill>
                  <a:prstClr val="black"/>
                </a:solidFill>
              </a:rPr>
              <a:t>У 2022. години буџет је финансирао 26 спортских удружења у 12 различитих спортова кроз 26 програма преко којих се остварује јавни интерес у области спорта. У 2022. години спортска удружења су реализовала низ акција и манифестација. Такође, у склопу својих редовних активности, клубови су учествовали у својим такмичарским лигама.</a:t>
            </a:r>
            <a:endParaRPr lang="sr-Latn-RS" sz="1600" dirty="0">
              <a:solidFill>
                <a:prstClr val="black"/>
              </a:solidFill>
            </a:endParaRPr>
          </a:p>
        </p:txBody>
      </p:sp>
      <p:pic>
        <p:nvPicPr>
          <p:cNvPr id="6" name="Picture 5" descr="Program 14 - Rukomet.jpg"/>
          <p:cNvPicPr>
            <a:picLocks noChangeAspect="1"/>
          </p:cNvPicPr>
          <p:nvPr/>
        </p:nvPicPr>
        <p:blipFill>
          <a:blip r:embed="rId2" cstate="print"/>
          <a:srcRect l="25397"/>
          <a:stretch>
            <a:fillRect/>
          </a:stretch>
        </p:blipFill>
        <p:spPr>
          <a:xfrm>
            <a:off x="457200" y="1905000"/>
            <a:ext cx="2667000" cy="2058284"/>
          </a:xfrm>
          <a:prstGeom prst="rect">
            <a:avLst/>
          </a:prstGeom>
        </p:spPr>
      </p:pic>
      <p:pic>
        <p:nvPicPr>
          <p:cNvPr id="4098" name="Picture 2" descr="IMG-20220829-WA0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31" y="1899497"/>
            <a:ext cx="2964874" cy="206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kucevo.rs/wp-content/uploads/2022/08/20220828_185333-350x1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0382"/>
            <a:ext cx="2792556" cy="206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6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4038600"/>
          </a:xfrm>
        </p:spPr>
        <p:txBody>
          <a:bodyPr anchor="t">
            <a:noAutofit/>
          </a:bodyPr>
          <a:lstStyle/>
          <a:p>
            <a:pPr algn="ctr"/>
            <a:r>
              <a:rPr lang="sr-Latn-RS" sz="5400" dirty="0"/>
              <a:t/>
            </a:r>
            <a:br>
              <a:rPr lang="sr-Latn-RS" sz="5400" dirty="0"/>
            </a:br>
            <a:r>
              <a:rPr lang="sr-Cyrl-RS" sz="5400" b="1" dirty="0"/>
              <a:t>КОНСОЛИДОВАНИ ЗАВРШНИ РАЧУН БУЏЕТА </a:t>
            </a:r>
            <a:r>
              <a:rPr lang="sr-Cyrl-RS" sz="5400" b="1" dirty="0" smtClean="0"/>
              <a:t>ОПШТИНЕ КУЧЕВО</a:t>
            </a:r>
            <a:r>
              <a:rPr lang="sr-Cyrl-RS" sz="5400" b="1" dirty="0" smtClean="0">
                <a:solidFill>
                  <a:srgbClr val="FF0000"/>
                </a:solidFill>
              </a:rPr>
              <a:t> </a:t>
            </a:r>
            <a:r>
              <a:rPr lang="sr-Cyrl-RS" sz="5400" b="1" dirty="0"/>
              <a:t>ЗА </a:t>
            </a:r>
            <a:r>
              <a:rPr lang="sr-Cyrl-RS" sz="5400" b="1" dirty="0" smtClean="0"/>
              <a:t>202</a:t>
            </a:r>
            <a:r>
              <a:rPr lang="en-US" sz="5400" b="1" dirty="0" smtClean="0"/>
              <a:t>2</a:t>
            </a:r>
            <a:r>
              <a:rPr lang="sr-Cyrl-RS" sz="5400" b="1" dirty="0" smtClean="0"/>
              <a:t>. ГОДИНУ</a:t>
            </a:r>
            <a:endParaRPr lang="sr-Latn-C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4" y="152400"/>
            <a:ext cx="8715375" cy="609601"/>
          </a:xfrm>
        </p:spPr>
        <p:txBody>
          <a:bodyPr>
            <a:noAutofit/>
          </a:bodyPr>
          <a:lstStyle/>
          <a:p>
            <a:r>
              <a:rPr lang="sr-Cyrl-RS" b="1" dirty="0"/>
              <a:t>ПРОГРАМ 15. </a:t>
            </a:r>
            <a:r>
              <a:rPr lang="sr-Cyrl-RS" dirty="0">
                <a:solidFill>
                  <a:srgbClr val="C00000"/>
                </a:solidFill>
              </a:rPr>
              <a:t>Опште услуге локалне самоуправе</a:t>
            </a:r>
            <a:endParaRPr lang="sr-Latn-RS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143000"/>
            <a:ext cx="8595360" cy="198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Cyrl-RS" dirty="0" smtClean="0"/>
              <a:t> Укупно утрошено: </a:t>
            </a:r>
            <a:r>
              <a:rPr lang="en-US" dirty="0"/>
              <a:t>127,929,050 </a:t>
            </a:r>
            <a:r>
              <a:rPr lang="sr-Cyrl-RS" dirty="0" smtClean="0"/>
              <a:t> динара</a:t>
            </a:r>
          </a:p>
          <a:p>
            <a:pPr algn="just"/>
            <a:endParaRPr lang="sr-Cyrl-CS" sz="1400" dirty="0" smtClean="0"/>
          </a:p>
          <a:p>
            <a:pPr algn="just"/>
            <a:r>
              <a:rPr lang="sr-Cyrl-CS" sz="1400" dirty="0" smtClean="0"/>
              <a:t>Циљ овог програма је обезбеђивање континуираног функционисања </a:t>
            </a:r>
            <a:r>
              <a:rPr lang="sr-Cyrl-CS" sz="1400" dirty="0"/>
              <a:t>органа </a:t>
            </a:r>
            <a:r>
              <a:rPr lang="sr-Cyrl-CS" sz="1400" dirty="0" smtClean="0"/>
              <a:t>ЈЛС (јединице локалне самоуправе)</a:t>
            </a:r>
            <a:r>
              <a:rPr lang="sr-Latn-RS" sz="1400" dirty="0" smtClean="0"/>
              <a:t>. </a:t>
            </a:r>
            <a:r>
              <a:rPr lang="sr-Cyrl-CS" sz="1400" dirty="0" smtClean="0"/>
              <a:t>Трошкови  </a:t>
            </a:r>
            <a:r>
              <a:rPr lang="sr-Cyrl-CS" sz="1400" dirty="0"/>
              <a:t>који су предвиђени овим програмом, планирани су у </a:t>
            </a:r>
            <a:r>
              <a:rPr lang="sr-Cyrl-CS" sz="1400" dirty="0" smtClean="0"/>
              <a:t>параметрима </a:t>
            </a:r>
            <a:r>
              <a:rPr lang="sr-Cyrl-CS" sz="1400" dirty="0"/>
              <a:t>у односу на </a:t>
            </a:r>
            <a:r>
              <a:rPr lang="sr-Cyrl-CS" sz="1400" dirty="0" smtClean="0"/>
              <a:t>20</a:t>
            </a:r>
            <a:r>
              <a:rPr lang="sr-Cyrl-RS" sz="1400" dirty="0" smtClean="0"/>
              <a:t>21</a:t>
            </a:r>
            <a:r>
              <a:rPr lang="sr-Cyrl-CS" sz="1400" dirty="0" smtClean="0"/>
              <a:t>. </a:t>
            </a:r>
            <a:r>
              <a:rPr lang="sr-Cyrl-CS" sz="1400" dirty="0"/>
              <a:t>годину што је у складу са  рестриктивном политиком запошљавања у државним органима, и у том смислу су формирани и сви остали трошкови на начин на који и како је могуће </a:t>
            </a:r>
            <a:r>
              <a:rPr lang="sr-Cyrl-CS" sz="1400" dirty="0" smtClean="0"/>
              <a:t>утицати, </a:t>
            </a:r>
            <a:r>
              <a:rPr lang="sr-Cyrl-CS" sz="1400" dirty="0"/>
              <a:t>а да при томе функционисање локалне самоуправе задржи постојећи квантитет и квалитет.</a:t>
            </a:r>
            <a:endParaRPr lang="sr-Latn-RS" sz="1400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8194" name="Picture 2" descr="Општина Кучево — Википедиј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5946774" cy="34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83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0"/>
          </a:xfrm>
        </p:spPr>
        <p:txBody>
          <a:bodyPr>
            <a:noAutofit/>
          </a:bodyPr>
          <a:lstStyle/>
          <a:p>
            <a:r>
              <a:rPr lang="sr-Cyrl-RS" b="1" dirty="0"/>
              <a:t>ПРОГРАМ 16. </a:t>
            </a:r>
            <a:r>
              <a:rPr lang="sr-Cyrl-RS" dirty="0">
                <a:solidFill>
                  <a:srgbClr val="C00000"/>
                </a:solidFill>
              </a:rPr>
              <a:t>Политички систем локалне самоуправе</a:t>
            </a:r>
            <a:endParaRPr lang="sr-Latn-RS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136855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sr-Cyrl-RS" dirty="0" smtClean="0"/>
              <a:t> Укупно утрошено: </a:t>
            </a:r>
            <a:r>
              <a:rPr lang="en-US" dirty="0"/>
              <a:t>34,446,404 </a:t>
            </a:r>
            <a:r>
              <a:rPr lang="sr-Cyrl-RS" dirty="0" smtClean="0"/>
              <a:t> </a:t>
            </a:r>
            <a:r>
              <a:rPr lang="sr-Cyrl-RS" dirty="0"/>
              <a:t>динара</a:t>
            </a:r>
          </a:p>
          <a:p>
            <a:pPr algn="just"/>
            <a:r>
              <a:rPr lang="sr-Cyrl-CS" sz="1600" dirty="0"/>
              <a:t>Са </a:t>
            </a:r>
            <a:r>
              <a:rPr lang="en-US" sz="1600" dirty="0" smtClean="0"/>
              <a:t>o</a:t>
            </a:r>
            <a:r>
              <a:rPr lang="sr-Cyrl-RS" sz="1600" dirty="0" smtClean="0"/>
              <a:t>сам</a:t>
            </a:r>
            <a:r>
              <a:rPr lang="sr-Cyrl-CS" sz="1600" dirty="0" smtClean="0"/>
              <a:t> </a:t>
            </a:r>
            <a:r>
              <a:rPr lang="sr-Cyrl-CS" sz="1600" dirty="0"/>
              <a:t>одржаних седница Скупштине </a:t>
            </a:r>
            <a:r>
              <a:rPr lang="sr-Cyrl-CS" sz="1600" dirty="0" smtClean="0"/>
              <a:t>општине Кучево, </a:t>
            </a:r>
            <a:r>
              <a:rPr lang="sr-Cyrl-CS" sz="1600" dirty="0"/>
              <a:t>Скупштина је у потпуности обављала делатности из своје надлежности у складу са Законом о локалној самоуправи и Статутом </a:t>
            </a:r>
            <a:r>
              <a:rPr lang="sr-Cyrl-CS" sz="1600" dirty="0" smtClean="0"/>
              <a:t>Општине Кучево.</a:t>
            </a:r>
            <a:r>
              <a:rPr lang="en-US" sz="1600" dirty="0" smtClean="0"/>
              <a:t> </a:t>
            </a:r>
            <a:endParaRPr lang="sr-Cyrl-RS" sz="1600" dirty="0" smtClean="0"/>
          </a:p>
          <a:p>
            <a:pPr algn="just"/>
            <a:r>
              <a:rPr lang="sr-Cyrl-RS" sz="1600" dirty="0" smtClean="0"/>
              <a:t>Овај програм обухвата две програмске активности:</a:t>
            </a:r>
          </a:p>
          <a:p>
            <a:pPr algn="just"/>
            <a:r>
              <a:rPr lang="sr-Cyrl-RS" sz="1600" dirty="0" smtClean="0"/>
              <a:t>Функционисање скупштине</a:t>
            </a:r>
          </a:p>
          <a:p>
            <a:pPr algn="just"/>
            <a:r>
              <a:rPr lang="sr-Cyrl-RS" sz="1600" dirty="0" smtClean="0"/>
              <a:t>Функдионисање извршних органа (Председник и Општинско веће)</a:t>
            </a:r>
            <a:endParaRPr lang="sr-Cyrl-RS" sz="1600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7172" name="Picture 4" descr="U četvrtak 30. marta zakazana 23. sednica SO u Kuče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50865"/>
            <a:ext cx="6705600" cy="378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09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0"/>
          </a:xfrm>
        </p:spPr>
        <p:txBody>
          <a:bodyPr>
            <a:noAutofit/>
          </a:bodyPr>
          <a:lstStyle/>
          <a:p>
            <a:r>
              <a:rPr lang="sr-Cyrl-RS" b="1" dirty="0"/>
              <a:t>ПРОГРАМ </a:t>
            </a:r>
            <a:r>
              <a:rPr lang="sr-Cyrl-RS" b="1" dirty="0" smtClean="0"/>
              <a:t>1</a:t>
            </a:r>
            <a:r>
              <a:rPr lang="en-US" b="1" dirty="0" smtClean="0"/>
              <a:t>7</a:t>
            </a:r>
            <a:r>
              <a:rPr lang="sr-Cyrl-RS" b="1" dirty="0" smtClean="0"/>
              <a:t>. </a:t>
            </a:r>
            <a:r>
              <a:rPr lang="sr-Cyrl-RS" b="1" dirty="0" smtClean="0">
                <a:solidFill>
                  <a:srgbClr val="C00000"/>
                </a:solidFill>
              </a:rPr>
              <a:t>Енергетска ефикасност и обновљиви извори енергије</a:t>
            </a:r>
            <a:endParaRPr lang="sr-Latn-RS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136855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sr-Cyrl-RS" dirty="0" smtClean="0"/>
              <a:t> Укупно утрошено:  </a:t>
            </a:r>
            <a:r>
              <a:rPr lang="en-US" dirty="0"/>
              <a:t>1,837,050 </a:t>
            </a:r>
            <a:r>
              <a:rPr lang="sr-Cyrl-RS" dirty="0" smtClean="0"/>
              <a:t>динара</a:t>
            </a:r>
            <a:endParaRPr lang="sr-Cyrl-RS" dirty="0"/>
          </a:p>
          <a:p>
            <a:pPr algn="just"/>
            <a:r>
              <a:rPr lang="ru-RU" dirty="0" smtClean="0"/>
              <a:t>Реализација Програма повећава енергетску ефикасност домаћинстава на територији Општине Кучево у вредности од 4.000.000,00 дин (четири милиона динара) од чега су општине учествовале са 2.000.000,00 дин а Министарство рударства и енергетике са 2.000.000,00 дин. У програму је  учествовало 28 домаћинства и реализовано је 19 до сада. Сам програм је продужен Анексом уговора до децембра 2023.год. Ревидирана очекивана уштеда електричне енергије је 20% тј. 22000 Кwх у 2023 години.</a:t>
            </a:r>
            <a:endParaRPr lang="sr-Cyrl-RS" dirty="0" smtClean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3801319" cy="2850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8" y="3276600"/>
            <a:ext cx="3916219" cy="29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09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650" y="761999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sr-Cyrl-RS" sz="2500" b="1" cap="all" dirty="0">
                <a:solidFill>
                  <a:schemeClr val="accent1">
                    <a:lumMod val="50000"/>
                  </a:schemeClr>
                </a:solidFill>
              </a:rPr>
              <a:t>Захваљујемо Вам се што сте издвојили време и пажљиво прегледали презентацију</a:t>
            </a:r>
            <a:endParaRPr lang="sr-Latn-RS" sz="25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7924800" cy="4026408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dirty="0"/>
          </a:p>
          <a:p>
            <a:pPr algn="just"/>
            <a:r>
              <a:rPr lang="sr-Cyrl-RS" dirty="0"/>
              <a:t>Уколико сте заинтересовани да погледате Одлуку о завршном рачуну </a:t>
            </a:r>
            <a:r>
              <a:rPr lang="sr-Cyrl-RS" dirty="0" smtClean="0"/>
              <a:t>буџета Општине Кучево за 2022. годину</a:t>
            </a:r>
            <a:r>
              <a:rPr lang="sr-Cyrl-RS" dirty="0"/>
              <a:t>, са свим пратећим документима у целини, исту можете преузети на следећем линку интернет </a:t>
            </a:r>
            <a:r>
              <a:rPr lang="sr-Cyrl-RS" dirty="0" smtClean="0"/>
              <a:t>странице (сајту) </a:t>
            </a:r>
            <a:r>
              <a:rPr lang="sr-Cyrl-RS" dirty="0"/>
              <a:t>О</a:t>
            </a:r>
            <a:r>
              <a:rPr lang="sr-Cyrl-RS" dirty="0" smtClean="0"/>
              <a:t>пштинске управе Кучево: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www.kucevo.rs/servis-gradana/budet/budet-opshtine-kuchevo-za-2022.php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endParaRPr lang="sr-Cyrl-RS" dirty="0">
              <a:solidFill>
                <a:srgbClr val="FF0000"/>
              </a:solidFill>
            </a:endParaRPr>
          </a:p>
          <a:p>
            <a:pPr algn="just"/>
            <a:r>
              <a:rPr lang="sr-Cyrl-RS" dirty="0"/>
              <a:t>Уколико имате питања у вези са  </a:t>
            </a:r>
            <a:r>
              <a:rPr lang="sr-Cyrl-RS" dirty="0" smtClean="0"/>
              <a:t>Водичем/Презентацијом </a:t>
            </a:r>
            <a:r>
              <a:rPr lang="sr-Cyrl-RS" dirty="0"/>
              <a:t>или Одлуком о завршном рачуну, можете нам писати на адресу: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budzet@kucevo.rs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и </a:t>
            </a:r>
            <a:r>
              <a:rPr lang="sr-Cyrl-RS" dirty="0"/>
              <a:t>оставити контакт податке за достављање </a:t>
            </a:r>
            <a:r>
              <a:rPr lang="sr-Cyrl-RS" dirty="0" smtClean="0"/>
              <a:t>одговора.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744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295400"/>
            <a:ext cx="8595360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/>
              <a:t>Поштовани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sr-Cyrl-R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Cyrl-RS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dirty="0"/>
              <a:t>Презентација која је пред вама има за циљ да вам на што једноставнији и приступачнији начин прикаже</a:t>
            </a:r>
            <a:r>
              <a:rPr lang="en-US" dirty="0"/>
              <a:t> </a:t>
            </a:r>
            <a:r>
              <a:rPr lang="sr-Cyrl-RS" dirty="0"/>
              <a:t>на који начин је претходне године </a:t>
            </a:r>
            <a:r>
              <a:rPr lang="sr-Cyrl-RS" dirty="0" smtClean="0"/>
              <a:t>(20</a:t>
            </a:r>
            <a:r>
              <a:rPr lang="en-US" dirty="0" smtClean="0"/>
              <a:t>22</a:t>
            </a:r>
            <a:r>
              <a:rPr lang="sr-Cyrl-RS" dirty="0" smtClean="0"/>
              <a:t>. године) утрошен </a:t>
            </a:r>
            <a:r>
              <a:rPr lang="sr-Cyrl-RS" dirty="0"/>
              <a:t>новац из буџета наше </a:t>
            </a:r>
            <a:r>
              <a:rPr lang="sr-Cyrl-RS" dirty="0" smtClean="0"/>
              <a:t>општине. </a:t>
            </a:r>
            <a:r>
              <a:rPr lang="sr-Cyrl-RS" dirty="0"/>
              <a:t>Намера нам је да Вам на сажет и јасан начин прикажемо колико је остварено прихода и примања као и колико је утрошено расхода и издатака у претходној години како по буџетским корисницима тако и по програмима. </a:t>
            </a:r>
          </a:p>
          <a:p>
            <a:pPr marL="0" indent="0" algn="just">
              <a:buNone/>
            </a:pPr>
            <a:r>
              <a:rPr lang="sr-Cyrl-RS" dirty="0" smtClean="0"/>
              <a:t>Кроз овај транспарентан начин желимо да </a:t>
            </a:r>
            <a:r>
              <a:rPr lang="sr-Cyrl-RS" dirty="0"/>
              <a:t>унапредимо </a:t>
            </a:r>
            <a:r>
              <a:rPr lang="sr-Cyrl-RS" dirty="0" smtClean="0"/>
              <a:t>интересовање наших суграђана за локалне финансије и као и да заједно сарађујемо у постављану циљева, утврђивању приоритета развоја и планирању развоја општине</a:t>
            </a:r>
          </a:p>
          <a:p>
            <a:pPr marL="0" indent="0" algn="r">
              <a:buNone/>
            </a:pPr>
            <a:r>
              <a:rPr lang="sr-Cyrl-RS" dirty="0" smtClean="0"/>
              <a:t> Председник општине</a:t>
            </a:r>
          </a:p>
          <a:p>
            <a:pPr marL="0" indent="0" algn="r">
              <a:buNone/>
            </a:pPr>
            <a:r>
              <a:rPr lang="sr-Cyrl-RS" dirty="0" smtClean="0"/>
              <a:t>Др Иван Рајичић </a:t>
            </a:r>
          </a:p>
          <a:p>
            <a:pPr marL="0" indent="0" algn="r">
              <a:buNone/>
            </a:pPr>
            <a:endParaRPr lang="sr-Cyrl-RS" dirty="0" smtClean="0"/>
          </a:p>
          <a:p>
            <a:pPr marL="0" indent="0" algn="r">
              <a:buNone/>
            </a:pPr>
            <a:r>
              <a:rPr lang="sr-Cyrl-RS" dirty="0" smtClean="0">
                <a:solidFill>
                  <a:srgbClr val="FF0000"/>
                </a:solidFill>
              </a:rPr>
              <a:t> </a:t>
            </a:r>
          </a:p>
          <a:p>
            <a:endParaRPr lang="sr-Cyrl-RS" dirty="0"/>
          </a:p>
          <a:p>
            <a:endParaRPr lang="sr-Cyrl-RS" dirty="0"/>
          </a:p>
          <a:p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0999" y="228601"/>
            <a:ext cx="8486775" cy="685800"/>
          </a:xfrm>
        </p:spPr>
        <p:txBody>
          <a:bodyPr/>
          <a:lstStyle/>
          <a:p>
            <a:r>
              <a:rPr lang="sr-Cyrl-RS" dirty="0"/>
              <a:t>Уводна реч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0506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/>
              <a:t>СТРУКТУРА ОСТВАРЕНИХ ТЕКУЋИХ ПРИХОДА И ПРИМАЊА</a:t>
            </a:r>
            <a:endParaRPr lang="sr-Latn-C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0651176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85801"/>
            <a:ext cx="6705600" cy="457199"/>
          </a:xfrm>
        </p:spPr>
        <p:txBody>
          <a:bodyPr>
            <a:noAutofit/>
          </a:bodyPr>
          <a:lstStyle/>
          <a:p>
            <a:r>
              <a:rPr lang="sr-Cyrl-RS" sz="3200" dirty="0"/>
              <a:t>Остварење прихода и примања у односу на план</a:t>
            </a:r>
            <a:endParaRPr lang="en-US" sz="3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057051"/>
              </p:ext>
            </p:extLst>
          </p:nvPr>
        </p:nvGraphicFramePr>
        <p:xfrm>
          <a:off x="533400" y="1371601"/>
          <a:ext cx="7696199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09327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6858000" cy="3048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sr-Cyrl-RS" sz="4000" dirty="0" smtClean="0"/>
              <a:t>Месечна </a:t>
            </a:r>
            <a:r>
              <a:rPr lang="sr-Cyrl-RS" sz="4000" dirty="0"/>
              <a:t>динамика остварења прихода</a:t>
            </a:r>
            <a:endParaRPr lang="en-US" sz="4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232584"/>
              </p:ext>
            </p:extLst>
          </p:nvPr>
        </p:nvGraphicFramePr>
        <p:xfrm>
          <a:off x="533400" y="1524000"/>
          <a:ext cx="8000999" cy="488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/>
              <a:t>СТРУКТУРА ИЗВРШЕНИХ РАСХОДА И ИЗДАТАКА БУЏЕТА</a:t>
            </a:r>
            <a:endParaRPr lang="sr-Latn-C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1453608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</TotalTime>
  <Words>2578</Words>
  <Application>Microsoft Office PowerPoint</Application>
  <PresentationFormat>On-screen Show (4:3)</PresentationFormat>
  <Paragraphs>224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Office Theme</vt:lpstr>
      <vt:lpstr>1_Office Theme</vt:lpstr>
      <vt:lpstr>ОПШТИНА КУЧЕВО</vt:lpstr>
      <vt:lpstr>САДРЖАЈ:</vt:lpstr>
      <vt:lpstr> КОНСОЛИДОВАНИ ЗАВРШНИ РАЧУН БУЏЕТА ОПШТИНЕ КУЧЕВО ЗА 2022. ГОДИНУ</vt:lpstr>
      <vt:lpstr>Уводна реч</vt:lpstr>
      <vt:lpstr>СТРУКТУРА ОСТВАРЕНИХ ТЕКУЋИХ ПРИХОДА И ПРИМАЊА</vt:lpstr>
      <vt:lpstr>Остварење прихода и примања у односу на план</vt:lpstr>
      <vt:lpstr>PowerPoint Presentation</vt:lpstr>
      <vt:lpstr> Месечна динамика остварења прихода</vt:lpstr>
      <vt:lpstr>СТРУКТУРА ИЗВРШЕНИХ РАСХОДА И ИЗДАТАКА БУЏЕТА</vt:lpstr>
      <vt:lpstr>Извршење расхода и издатака у односу на план</vt:lpstr>
      <vt:lpstr> </vt:lpstr>
      <vt:lpstr>Месечна динамика извршења расхода</vt:lpstr>
      <vt:lpstr>ПРЕГЛЕД ИЗВРШЕЊА ПО КОРИСНИЦИМА</vt:lpstr>
      <vt:lpstr>PowerPoint Presentation</vt:lpstr>
      <vt:lpstr>Преглед програмске структуре буџета</vt:lpstr>
      <vt:lpstr>ПРОГРАМ 1. Становање, урбанизам и просторно планирање</vt:lpstr>
      <vt:lpstr>ПРОГРАМ 2. Комуналне делатности </vt:lpstr>
      <vt:lpstr>ПРОГРАМ 3. Локални економски развој</vt:lpstr>
      <vt:lpstr>ПРОГРАМ 4. Развој туризма</vt:lpstr>
      <vt:lpstr>PowerPoint Presentation</vt:lpstr>
      <vt:lpstr>ПРОГРАМ 6. Заштита животне средине</vt:lpstr>
      <vt:lpstr>ПРОГРАМ 7. Организација саобраћаја и саобраћајна инфраструктура</vt:lpstr>
      <vt:lpstr>ПРОГРАМ 8. Предшколско васпитање и образовање</vt:lpstr>
      <vt:lpstr>ПРОГРАМ 9. Основно образовање и васпитање</vt:lpstr>
      <vt:lpstr>   ПРОГРАМ 10. Средње образовање и васпитање</vt:lpstr>
      <vt:lpstr>  ПРОГРАМ 11. Социјална и дечија заштита</vt:lpstr>
      <vt:lpstr>ПРОГРАМ 12. Здравствена заштита</vt:lpstr>
      <vt:lpstr>ПРОГРАМ 13. Развој културе и информисања</vt:lpstr>
      <vt:lpstr>ПРОГРАМ 14. Развој спорта и омладине</vt:lpstr>
      <vt:lpstr>ПРОГРАМ 15. Опште услуге локалне самоуправе</vt:lpstr>
      <vt:lpstr>ПРОГРАМ 16. Политички систем локалне самоуправе</vt:lpstr>
      <vt:lpstr>ПРОГРАМ 17. Енергетска ефикасност и обновљиви извори енергије</vt:lpstr>
      <vt:lpstr>Захваљујемо Вам се што сте издвојили време и пажљиво прегледали презентацију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КОНСОЛИДОВАНИ ЗАВРШНИ РАЧУН БУЏЕТА ОПШТИНЕ ВЕЛИКО ГРАДИШТЕ ЗА 2014.ГОДИНУ</dc:title>
  <dc:creator>JPantic</dc:creator>
  <cp:lastModifiedBy>aca</cp:lastModifiedBy>
  <cp:revision>284</cp:revision>
  <cp:lastPrinted>2018-09-10T13:38:36Z</cp:lastPrinted>
  <dcterms:created xsi:type="dcterms:W3CDTF">2006-08-16T00:00:00Z</dcterms:created>
  <dcterms:modified xsi:type="dcterms:W3CDTF">2023-07-28T09:04:18Z</dcterms:modified>
</cp:coreProperties>
</file>